
<file path=[Content_Types].xml><?xml version="1.0" encoding="utf-8"?>
<Types xmlns="http://schemas.openxmlformats.org/package/2006/content-types">
  <Default Extension="xml" ContentType="application/xml"/>
  <Default Extension="png" ContentType="image/png"/>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embeddings/oleObject1.bin" ContentType="application/vnd.openxmlformats-officedocument.oleObject"/>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0.bin" ContentType="application/vnd.openxmlformats-officedocument.oleObject"/>
  <Override PartName="/ppt/embeddings/oleObject31.bin" ContentType="application/vnd.openxmlformats-officedocument.oleObject"/>
  <Override PartName="/ppt/media/audio1.bin" ContentType="audio/unknown"/>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embeddings/oleObject32.bin" ContentType="application/vnd.openxmlformats-officedocument.oleObject"/>
  <Override PartName="/ppt/embeddings/oleObject33.bin" ContentType="application/vnd.openxmlformats-officedocument.oleObject"/>
  <Override PartName="/ppt/media/audio2.bin" ContentType="audio/unknown"/>
  <Override PartName="/ppt/media/audio3.bin" ContentType="audio/unknown"/>
  <Override PartName="/ppt/notesSlides/notesSlide11.xml" ContentType="application/vnd.openxmlformats-officedocument.presentationml.notesSlide+xml"/>
  <Override PartName="/ppt/notesSlides/notesSlide12.xml" ContentType="application/vnd.openxmlformats-officedocument.presentationml.notesSlide+xml"/>
  <Override PartName="/ppt/embeddings/oleObject34.bin" ContentType="application/vnd.openxmlformats-officedocument.oleObject"/>
  <Override PartName="/ppt/embeddings/oleObject35.bin" ContentType="application/vnd.openxmlformats-officedocument.oleObject"/>
  <Override PartName="/ppt/embeddings/oleObject36.bin" ContentType="application/vnd.openxmlformats-officedocument.oleObject"/>
  <Override PartName="/ppt/embeddings/oleObject37.bin" ContentType="application/vnd.openxmlformats-officedocument.oleObject"/>
  <Override PartName="/ppt/embeddings/oleObject38.bin" ContentType="application/vnd.openxmlformats-officedocument.oleObject"/>
  <Override PartName="/ppt/embeddings/oleObject39.bin" ContentType="application/vnd.openxmlformats-officedocument.oleObject"/>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0" r:id="rId1"/>
    <p:sldMasterId id="2147483813" r:id="rId2"/>
  </p:sldMasterIdLst>
  <p:notesMasterIdLst>
    <p:notesMasterId r:id="rId120"/>
  </p:notesMasterIdLst>
  <p:sldIdLst>
    <p:sldId id="256" r:id="rId3"/>
    <p:sldId id="257" r:id="rId4"/>
    <p:sldId id="313" r:id="rId5"/>
    <p:sldId id="314" r:id="rId6"/>
    <p:sldId id="315" r:id="rId7"/>
    <p:sldId id="317" r:id="rId8"/>
    <p:sldId id="258" r:id="rId9"/>
    <p:sldId id="274" r:id="rId10"/>
    <p:sldId id="275" r:id="rId11"/>
    <p:sldId id="345" r:id="rId12"/>
    <p:sldId id="259" r:id="rId13"/>
    <p:sldId id="318" r:id="rId14"/>
    <p:sldId id="292" r:id="rId15"/>
    <p:sldId id="311" r:id="rId16"/>
    <p:sldId id="312" r:id="rId17"/>
    <p:sldId id="260" r:id="rId18"/>
    <p:sldId id="293" r:id="rId19"/>
    <p:sldId id="294" r:id="rId20"/>
    <p:sldId id="310" r:id="rId21"/>
    <p:sldId id="401" r:id="rId22"/>
    <p:sldId id="402" r:id="rId23"/>
    <p:sldId id="403" r:id="rId24"/>
    <p:sldId id="271" r:id="rId25"/>
    <p:sldId id="404" r:id="rId26"/>
    <p:sldId id="443" r:id="rId27"/>
    <p:sldId id="439" r:id="rId28"/>
    <p:sldId id="440" r:id="rId29"/>
    <p:sldId id="441" r:id="rId30"/>
    <p:sldId id="444" r:id="rId31"/>
    <p:sldId id="442" r:id="rId32"/>
    <p:sldId id="262" r:id="rId33"/>
    <p:sldId id="369" r:id="rId34"/>
    <p:sldId id="370" r:id="rId35"/>
    <p:sldId id="371" r:id="rId36"/>
    <p:sldId id="372" r:id="rId37"/>
    <p:sldId id="445" r:id="rId38"/>
    <p:sldId id="452" r:id="rId39"/>
    <p:sldId id="453" r:id="rId40"/>
    <p:sldId id="446" r:id="rId41"/>
    <p:sldId id="563" r:id="rId42"/>
    <p:sldId id="447" r:id="rId43"/>
    <p:sldId id="448" r:id="rId44"/>
    <p:sldId id="570" r:id="rId45"/>
    <p:sldId id="449" r:id="rId46"/>
    <p:sldId id="450" r:id="rId47"/>
    <p:sldId id="451" r:id="rId48"/>
    <p:sldId id="376" r:id="rId49"/>
    <p:sldId id="273" r:id="rId50"/>
    <p:sldId id="455" r:id="rId51"/>
    <p:sldId id="263" r:id="rId52"/>
    <p:sldId id="346" r:id="rId53"/>
    <p:sldId id="348" r:id="rId54"/>
    <p:sldId id="454" r:id="rId55"/>
    <p:sldId id="349" r:id="rId56"/>
    <p:sldId id="352" r:id="rId57"/>
    <p:sldId id="353" r:id="rId58"/>
    <p:sldId id="354" r:id="rId59"/>
    <p:sldId id="355" r:id="rId60"/>
    <p:sldId id="368" r:id="rId61"/>
    <p:sldId id="508" r:id="rId62"/>
    <p:sldId id="366" r:id="rId63"/>
    <p:sldId id="265" r:id="rId64"/>
    <p:sldId id="457" r:id="rId65"/>
    <p:sldId id="458" r:id="rId66"/>
    <p:sldId id="459" r:id="rId67"/>
    <p:sldId id="564" r:id="rId68"/>
    <p:sldId id="565" r:id="rId69"/>
    <p:sldId id="566" r:id="rId70"/>
    <p:sldId id="567" r:id="rId71"/>
    <p:sldId id="509" r:id="rId72"/>
    <p:sldId id="460" r:id="rId73"/>
    <p:sldId id="461" r:id="rId74"/>
    <p:sldId id="561" r:id="rId75"/>
    <p:sldId id="463" r:id="rId76"/>
    <p:sldId id="568" r:id="rId77"/>
    <p:sldId id="562" r:id="rId78"/>
    <p:sldId id="571" r:id="rId79"/>
    <p:sldId id="572" r:id="rId80"/>
    <p:sldId id="465" r:id="rId81"/>
    <p:sldId id="466" r:id="rId82"/>
    <p:sldId id="467" r:id="rId83"/>
    <p:sldId id="511" r:id="rId84"/>
    <p:sldId id="472" r:id="rId85"/>
    <p:sldId id="473" r:id="rId86"/>
    <p:sldId id="474" r:id="rId87"/>
    <p:sldId id="475" r:id="rId88"/>
    <p:sldId id="482" r:id="rId89"/>
    <p:sldId id="483" r:id="rId90"/>
    <p:sldId id="484" r:id="rId91"/>
    <p:sldId id="485" r:id="rId92"/>
    <p:sldId id="486" r:id="rId93"/>
    <p:sldId id="487" r:id="rId94"/>
    <p:sldId id="488" r:id="rId95"/>
    <p:sldId id="489" r:id="rId96"/>
    <p:sldId id="490" r:id="rId97"/>
    <p:sldId id="491" r:id="rId98"/>
    <p:sldId id="492" r:id="rId99"/>
    <p:sldId id="493" r:id="rId100"/>
    <p:sldId id="494" r:id="rId101"/>
    <p:sldId id="495" r:id="rId102"/>
    <p:sldId id="496" r:id="rId103"/>
    <p:sldId id="497" r:id="rId104"/>
    <p:sldId id="498" r:id="rId105"/>
    <p:sldId id="499" r:id="rId106"/>
    <p:sldId id="500" r:id="rId107"/>
    <p:sldId id="501" r:id="rId108"/>
    <p:sldId id="502" r:id="rId109"/>
    <p:sldId id="503" r:id="rId110"/>
    <p:sldId id="504" r:id="rId111"/>
    <p:sldId id="505" r:id="rId112"/>
    <p:sldId id="506" r:id="rId113"/>
    <p:sldId id="266" r:id="rId114"/>
    <p:sldId id="267" r:id="rId115"/>
    <p:sldId id="268" r:id="rId116"/>
    <p:sldId id="269" r:id="rId117"/>
    <p:sldId id="270" r:id="rId118"/>
    <p:sldId id="507" r:id="rId119"/>
  </p:sldIdLst>
  <p:sldSz cx="9144000" cy="6858000" type="screen4x3"/>
  <p:notesSz cx="6858000" cy="9144000"/>
  <p:defaultTextStyle>
    <a:defPPr>
      <a:defRPr lang="zh-CN"/>
    </a:defPPr>
    <a:lvl1pPr algn="l" rtl="0" fontAlgn="base">
      <a:spcBef>
        <a:spcPct val="0"/>
      </a:spcBef>
      <a:spcAft>
        <a:spcPct val="0"/>
      </a:spcAft>
      <a:buFont typeface="Arial" charset="0"/>
      <a:defRPr kern="1200">
        <a:solidFill>
          <a:schemeClr val="tx1"/>
        </a:solidFill>
        <a:latin typeface="Calibri" charset="0"/>
        <a:ea typeface="ＭＳ Ｐゴシック" charset="0"/>
        <a:cs typeface="ＭＳ Ｐゴシック" charset="0"/>
      </a:defRPr>
    </a:lvl1pPr>
    <a:lvl2pPr marL="457200" algn="l" rtl="0" fontAlgn="base">
      <a:spcBef>
        <a:spcPct val="0"/>
      </a:spcBef>
      <a:spcAft>
        <a:spcPct val="0"/>
      </a:spcAft>
      <a:buFont typeface="Arial" charset="0"/>
      <a:defRPr kern="1200">
        <a:solidFill>
          <a:schemeClr val="tx1"/>
        </a:solidFill>
        <a:latin typeface="Calibri" charset="0"/>
        <a:ea typeface="ＭＳ Ｐゴシック" charset="0"/>
        <a:cs typeface="ＭＳ Ｐゴシック" charset="0"/>
      </a:defRPr>
    </a:lvl2pPr>
    <a:lvl3pPr marL="914400" algn="l" rtl="0" fontAlgn="base">
      <a:spcBef>
        <a:spcPct val="0"/>
      </a:spcBef>
      <a:spcAft>
        <a:spcPct val="0"/>
      </a:spcAft>
      <a:buFont typeface="Arial" charset="0"/>
      <a:defRPr kern="1200">
        <a:solidFill>
          <a:schemeClr val="tx1"/>
        </a:solidFill>
        <a:latin typeface="Calibri" charset="0"/>
        <a:ea typeface="ＭＳ Ｐゴシック" charset="0"/>
        <a:cs typeface="ＭＳ Ｐゴシック" charset="0"/>
      </a:defRPr>
    </a:lvl3pPr>
    <a:lvl4pPr marL="1371600" algn="l" rtl="0" fontAlgn="base">
      <a:spcBef>
        <a:spcPct val="0"/>
      </a:spcBef>
      <a:spcAft>
        <a:spcPct val="0"/>
      </a:spcAft>
      <a:buFont typeface="Arial" charset="0"/>
      <a:defRPr kern="1200">
        <a:solidFill>
          <a:schemeClr val="tx1"/>
        </a:solidFill>
        <a:latin typeface="Calibri" charset="0"/>
        <a:ea typeface="ＭＳ Ｐゴシック" charset="0"/>
        <a:cs typeface="ＭＳ Ｐゴシック" charset="0"/>
      </a:defRPr>
    </a:lvl4pPr>
    <a:lvl5pPr marL="1828800" algn="l" rtl="0" fontAlgn="base">
      <a:spcBef>
        <a:spcPct val="0"/>
      </a:spcBef>
      <a:spcAft>
        <a:spcPct val="0"/>
      </a:spcAft>
      <a:buFont typeface="Arial" charset="0"/>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21" d="100"/>
          <a:sy n="121" d="100"/>
        </p:scale>
        <p:origin x="-80" y="-216"/>
      </p:cViewPr>
      <p:guideLst>
        <p:guide orient="horz" pos="219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20" Type="http://schemas.openxmlformats.org/officeDocument/2006/relationships/notesMaster" Target="notesMasters/notesMaster1.xml"/><Relationship Id="rId121" Type="http://schemas.openxmlformats.org/officeDocument/2006/relationships/printerSettings" Target="printerSettings/printerSettings1.bin"/><Relationship Id="rId122" Type="http://schemas.openxmlformats.org/officeDocument/2006/relationships/presProps" Target="presProps.xml"/><Relationship Id="rId123" Type="http://schemas.openxmlformats.org/officeDocument/2006/relationships/viewProps" Target="viewProps.xml"/><Relationship Id="rId124" Type="http://schemas.openxmlformats.org/officeDocument/2006/relationships/theme" Target="theme/theme1.xml"/><Relationship Id="rId125"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101" Type="http://schemas.openxmlformats.org/officeDocument/2006/relationships/slide" Target="slides/slide99.xml"/><Relationship Id="rId102" Type="http://schemas.openxmlformats.org/officeDocument/2006/relationships/slide" Target="slides/slide100.xml"/><Relationship Id="rId103" Type="http://schemas.openxmlformats.org/officeDocument/2006/relationships/slide" Target="slides/slide101.xml"/><Relationship Id="rId104" Type="http://schemas.openxmlformats.org/officeDocument/2006/relationships/slide" Target="slides/slide102.xml"/><Relationship Id="rId105" Type="http://schemas.openxmlformats.org/officeDocument/2006/relationships/slide" Target="slides/slide103.xml"/><Relationship Id="rId106" Type="http://schemas.openxmlformats.org/officeDocument/2006/relationships/slide" Target="slides/slide104.xml"/><Relationship Id="rId107" Type="http://schemas.openxmlformats.org/officeDocument/2006/relationships/slide" Target="slides/slide105.xml"/><Relationship Id="rId108" Type="http://schemas.openxmlformats.org/officeDocument/2006/relationships/slide" Target="slides/slide106.xml"/><Relationship Id="rId109" Type="http://schemas.openxmlformats.org/officeDocument/2006/relationships/slide" Target="slides/slide107.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00" Type="http://schemas.openxmlformats.org/officeDocument/2006/relationships/slide" Target="slides/slide98.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110" Type="http://schemas.openxmlformats.org/officeDocument/2006/relationships/slide" Target="slides/slide108.xml"/><Relationship Id="rId111" Type="http://schemas.openxmlformats.org/officeDocument/2006/relationships/slide" Target="slides/slide109.xml"/><Relationship Id="rId112" Type="http://schemas.openxmlformats.org/officeDocument/2006/relationships/slide" Target="slides/slide110.xml"/><Relationship Id="rId113" Type="http://schemas.openxmlformats.org/officeDocument/2006/relationships/slide" Target="slides/slide111.xml"/><Relationship Id="rId114" Type="http://schemas.openxmlformats.org/officeDocument/2006/relationships/slide" Target="slides/slide112.xml"/><Relationship Id="rId115" Type="http://schemas.openxmlformats.org/officeDocument/2006/relationships/slide" Target="slides/slide113.xml"/><Relationship Id="rId116" Type="http://schemas.openxmlformats.org/officeDocument/2006/relationships/slide" Target="slides/slide114.xml"/><Relationship Id="rId117" Type="http://schemas.openxmlformats.org/officeDocument/2006/relationships/slide" Target="slides/slide115.xml"/><Relationship Id="rId118" Type="http://schemas.openxmlformats.org/officeDocument/2006/relationships/slide" Target="slides/slide116.xml"/><Relationship Id="rId119" Type="http://schemas.openxmlformats.org/officeDocument/2006/relationships/slide" Target="slides/slide1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6.wmf"/><Relationship Id="rId2" Type="http://schemas.openxmlformats.org/officeDocument/2006/relationships/image" Target="../media/image87.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01.wmf"/><Relationship Id="rId4" Type="http://schemas.openxmlformats.org/officeDocument/2006/relationships/image" Target="../media/image102.wmf"/><Relationship Id="rId5" Type="http://schemas.openxmlformats.org/officeDocument/2006/relationships/image" Target="../media/image103.wmf"/><Relationship Id="rId6" Type="http://schemas.openxmlformats.org/officeDocument/2006/relationships/image" Target="../media/image104.wmf"/><Relationship Id="rId1" Type="http://schemas.openxmlformats.org/officeDocument/2006/relationships/image" Target="../media/image99.wmf"/><Relationship Id="rId2" Type="http://schemas.openxmlformats.org/officeDocument/2006/relationships/image" Target="../media/image10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emf"/><Relationship Id="rId2" Type="http://schemas.openxmlformats.org/officeDocument/2006/relationships/image" Target="../media/image25.emf"/><Relationship Id="rId3" Type="http://schemas.openxmlformats.org/officeDocument/2006/relationships/image" Target="../media/image26.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emf"/><Relationship Id="rId5" Type="http://schemas.openxmlformats.org/officeDocument/2006/relationships/image" Target="../media/image33.emf"/><Relationship Id="rId6" Type="http://schemas.openxmlformats.org/officeDocument/2006/relationships/image" Target="../media/image34.emf"/><Relationship Id="rId7" Type="http://schemas.openxmlformats.org/officeDocument/2006/relationships/image" Target="../media/image35.emf"/><Relationship Id="rId8" Type="http://schemas.openxmlformats.org/officeDocument/2006/relationships/image" Target="../media/image36.emf"/><Relationship Id="rId9" Type="http://schemas.openxmlformats.org/officeDocument/2006/relationships/image" Target="../media/image37.wmf"/><Relationship Id="rId1" Type="http://schemas.openxmlformats.org/officeDocument/2006/relationships/image" Target="../media/image29.emf"/><Relationship Id="rId2" Type="http://schemas.openxmlformats.org/officeDocument/2006/relationships/image" Target="../media/image30.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9.wmf"/><Relationship Id="rId4" Type="http://schemas.openxmlformats.org/officeDocument/2006/relationships/image" Target="../media/image50.wmf"/><Relationship Id="rId1" Type="http://schemas.openxmlformats.org/officeDocument/2006/relationships/image" Target="../media/image47.wmf"/><Relationship Id="rId2" Type="http://schemas.openxmlformats.org/officeDocument/2006/relationships/image" Target="../media/image4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3.wmf"/><Relationship Id="rId2" Type="http://schemas.openxmlformats.org/officeDocument/2006/relationships/image" Target="../media/image5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62.wmf"/><Relationship Id="rId4" Type="http://schemas.openxmlformats.org/officeDocument/2006/relationships/image" Target="../media/image63.wmf"/><Relationship Id="rId5" Type="http://schemas.openxmlformats.org/officeDocument/2006/relationships/image" Target="../media/image64.wmf"/><Relationship Id="rId6" Type="http://schemas.openxmlformats.org/officeDocument/2006/relationships/image" Target="../media/image65.wmf"/><Relationship Id="rId1" Type="http://schemas.openxmlformats.org/officeDocument/2006/relationships/image" Target="../media/image60.wmf"/><Relationship Id="rId2" Type="http://schemas.openxmlformats.org/officeDocument/2006/relationships/image" Target="../media/image6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宋体" charset="0"/>
                <a:cs typeface="宋体"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ea typeface="宋体" charset="0"/>
                <a:cs typeface="宋体" charset="0"/>
              </a:defRPr>
            </a:lvl1pPr>
          </a:lstStyle>
          <a:p>
            <a:pPr>
              <a:defRPr/>
            </a:pPr>
            <a:fld id="{8D03AF9A-2490-6C44-822A-0444FEEEA2D1}" type="datetimeFigureOut">
              <a:rPr lang="en-US"/>
              <a:pPr>
                <a:defRPr/>
              </a:pPr>
              <a:t>18/6/14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宋体" charset="0"/>
                <a:cs typeface="宋体"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ea typeface="宋体" charset="0"/>
                <a:cs typeface="宋体" charset="0"/>
              </a:defRPr>
            </a:lvl1pPr>
          </a:lstStyle>
          <a:p>
            <a:pPr>
              <a:defRPr/>
            </a:pPr>
            <a:fld id="{F9DD56E1-E0A4-0448-BD51-D5F4D0460A62}" type="slidenum">
              <a:rPr lang="en-US"/>
              <a:pPr>
                <a:defRPr/>
              </a:pPr>
              <a:t>‹#›</a:t>
            </a:fld>
            <a:endParaRPr lang="en-US"/>
          </a:p>
        </p:txBody>
      </p:sp>
    </p:spTree>
    <p:extLst>
      <p:ext uri="{BB962C8B-B14F-4D97-AF65-F5344CB8AC3E}">
        <p14:creationId xmlns:p14="http://schemas.microsoft.com/office/powerpoint/2010/main" val="3186633336"/>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宋体" charset="0"/>
      </a:defRPr>
    </a:lvl1pPr>
    <a:lvl2pPr marL="457200" algn="l" defTabSz="457200" rtl="0" eaLnBrk="0" fontAlgn="base" hangingPunct="0">
      <a:spcBef>
        <a:spcPct val="30000"/>
      </a:spcBef>
      <a:spcAft>
        <a:spcPct val="0"/>
      </a:spcAft>
      <a:defRPr sz="1200" kern="1200">
        <a:solidFill>
          <a:schemeClr val="tx1"/>
        </a:solidFill>
        <a:latin typeface="+mn-lt"/>
        <a:ea typeface="+mn-ea"/>
        <a:cs typeface="宋体" charset="0"/>
      </a:defRPr>
    </a:lvl2pPr>
    <a:lvl3pPr marL="914400" algn="l" defTabSz="457200" rtl="0" eaLnBrk="0" fontAlgn="base" hangingPunct="0">
      <a:spcBef>
        <a:spcPct val="30000"/>
      </a:spcBef>
      <a:spcAft>
        <a:spcPct val="0"/>
      </a:spcAft>
      <a:defRPr sz="1200" kern="1200">
        <a:solidFill>
          <a:schemeClr val="tx1"/>
        </a:solidFill>
        <a:latin typeface="+mn-lt"/>
        <a:ea typeface="+mn-ea"/>
        <a:cs typeface="宋体" charset="0"/>
      </a:defRPr>
    </a:lvl3pPr>
    <a:lvl4pPr marL="1371600" algn="l" defTabSz="457200" rtl="0" eaLnBrk="0" fontAlgn="base" hangingPunct="0">
      <a:spcBef>
        <a:spcPct val="30000"/>
      </a:spcBef>
      <a:spcAft>
        <a:spcPct val="0"/>
      </a:spcAft>
      <a:defRPr sz="1200" kern="1200">
        <a:solidFill>
          <a:schemeClr val="tx1"/>
        </a:solidFill>
        <a:latin typeface="+mn-lt"/>
        <a:ea typeface="+mn-ea"/>
        <a:cs typeface="宋体" charset="0"/>
      </a:defRPr>
    </a:lvl4pPr>
    <a:lvl5pPr marL="1828800" algn="l" defTabSz="457200" rtl="0" eaLnBrk="0" fontAlgn="base" hangingPunct="0">
      <a:spcBef>
        <a:spcPct val="30000"/>
      </a:spcBef>
      <a:spcAft>
        <a:spcPct val="0"/>
      </a:spcAft>
      <a:defRPr sz="1200" kern="1200">
        <a:solidFill>
          <a:schemeClr val="tx1"/>
        </a:solidFill>
        <a:latin typeface="+mn-lt"/>
        <a:ea typeface="+mn-ea"/>
        <a:cs typeface="宋体"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4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example1</a:t>
            </a:r>
          </a:p>
        </p:txBody>
      </p:sp>
      <p:sp>
        <p:nvSpPr>
          <p:cNvPr id="34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eaLnBrk="1" hangingPunct="1"/>
            <a:fld id="{241D020C-6CF7-DB43-BCEC-83FA0AC935E1}" type="slidenum">
              <a:rPr lang="en-US" sz="1200"/>
              <a:pPr eaLnBrk="1" hangingPunct="1"/>
              <a:t>6</a:t>
            </a:fld>
            <a:endParaRPr 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21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
        <p:nvSpPr>
          <p:cNvPr id="921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eaLnBrk="1" hangingPunct="1"/>
            <a:fld id="{2F930C13-0413-5841-84C8-C9B02678360A}" type="slidenum">
              <a:rPr lang="en-US" sz="1200">
                <a:ea typeface="宋体" charset="0"/>
                <a:cs typeface="宋体" charset="0"/>
              </a:rPr>
              <a:pPr eaLnBrk="1" hangingPunct="1"/>
              <a:t>53</a:t>
            </a:fld>
            <a:endParaRPr lang="en-US" sz="1200">
              <a:ea typeface="宋体" charset="0"/>
              <a:cs typeface="宋体"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44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latin typeface="Calibri" charset="0"/>
              </a:rPr>
              <a:t>尺度</a:t>
            </a:r>
            <a:r>
              <a:rPr lang="en-US" altLang="zh-CN">
                <a:latin typeface="Calibri" charset="0"/>
              </a:rPr>
              <a:t> </a:t>
            </a:r>
            <a:r>
              <a:rPr lang="zh-CN" altLang="en-US">
                <a:latin typeface="Calibri" charset="0"/>
              </a:rPr>
              <a:t>等比例缩放</a:t>
            </a:r>
            <a:endParaRPr lang="en-US" altLang="zh-CN">
              <a:latin typeface="Calibri" charset="0"/>
            </a:endParaRPr>
          </a:p>
          <a:p>
            <a:pPr eaLnBrk="1" hangingPunct="1"/>
            <a:r>
              <a:rPr lang="zh-CN" altLang="en-US">
                <a:latin typeface="Calibri" charset="0"/>
              </a:rPr>
              <a:t>伸缩</a:t>
            </a:r>
            <a:r>
              <a:rPr lang="en-US" altLang="zh-CN">
                <a:latin typeface="Calibri" charset="0"/>
              </a:rPr>
              <a:t> </a:t>
            </a:r>
            <a:r>
              <a:rPr lang="zh-CN" altLang="en-US">
                <a:latin typeface="Calibri" charset="0"/>
              </a:rPr>
              <a:t>非等比例缩放</a:t>
            </a:r>
            <a:endParaRPr lang="en-US" altLang="zh-CN">
              <a:latin typeface="Calibri" charset="0"/>
            </a:endParaRPr>
          </a:p>
          <a:p>
            <a:pPr eaLnBrk="1" hangingPunct="1"/>
            <a:r>
              <a:rPr lang="zh-CN" altLang="en-US">
                <a:latin typeface="Calibri" charset="0"/>
              </a:rPr>
              <a:t>扭曲</a:t>
            </a:r>
            <a:endParaRPr lang="en-US">
              <a:latin typeface="Calibri" charset="0"/>
            </a:endParaRPr>
          </a:p>
        </p:txBody>
      </p:sp>
      <p:sp>
        <p:nvSpPr>
          <p:cNvPr id="1044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eaLnBrk="1" hangingPunct="1"/>
            <a:fld id="{114720E5-9B5C-A448-8997-E7B177EA48F6}" type="slidenum">
              <a:rPr lang="en-US" sz="1200"/>
              <a:pPr eaLnBrk="1" hangingPunct="1"/>
              <a:t>64</a:t>
            </a:fld>
            <a:endParaRPr 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05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latin typeface="Calibri" charset="0"/>
              </a:rPr>
              <a:t>（</a:t>
            </a:r>
            <a:r>
              <a:rPr lang="en-US" altLang="zh-CN">
                <a:latin typeface="Calibri" charset="0"/>
              </a:rPr>
              <a:t>0</a:t>
            </a:r>
            <a:r>
              <a:rPr lang="zh-CN" altLang="en-US">
                <a:latin typeface="Calibri" charset="0"/>
              </a:rPr>
              <a:t>，</a:t>
            </a:r>
            <a:r>
              <a:rPr lang="en-US" altLang="zh-CN">
                <a:latin typeface="Calibri" charset="0"/>
              </a:rPr>
              <a:t>100</a:t>
            </a:r>
            <a:r>
              <a:rPr lang="zh-CN" altLang="en-US">
                <a:latin typeface="Calibri" charset="0"/>
              </a:rPr>
              <a:t>）</a:t>
            </a:r>
            <a:r>
              <a:rPr lang="en-US" altLang="zh-CN">
                <a:latin typeface="Calibri" charset="0"/>
              </a:rPr>
              <a:t>-&gt; (40,100)   </a:t>
            </a:r>
          </a:p>
          <a:p>
            <a:r>
              <a:rPr lang="en-US" altLang="zh-CN">
                <a:latin typeface="Calibri" charset="0"/>
              </a:rPr>
              <a:t>x=x0+dx*y0=0+0.4*100=40</a:t>
            </a:r>
          </a:p>
          <a:p>
            <a:r>
              <a:rPr lang="en-US">
                <a:latin typeface="Calibri" charset="0"/>
              </a:rPr>
              <a:t>dy=0 </a:t>
            </a:r>
            <a:r>
              <a:rPr lang="zh-CN" altLang="en-US">
                <a:latin typeface="Calibri" charset="0"/>
              </a:rPr>
              <a:t>因为水平方向</a:t>
            </a:r>
            <a:r>
              <a:rPr lang="en-US" altLang="zh-CN">
                <a:latin typeface="Calibri" charset="0"/>
              </a:rPr>
              <a:t> </a:t>
            </a:r>
            <a:r>
              <a:rPr lang="en-US" altLang="ja-JP">
                <a:latin typeface="Calibri" charset="0"/>
              </a:rPr>
              <a:t>y=dy*x+y=</a:t>
            </a:r>
            <a:r>
              <a:rPr lang="en-US" altLang="zh-CN">
                <a:latin typeface="Calibri" charset="0"/>
              </a:rPr>
              <a:t>100</a:t>
            </a:r>
            <a:endParaRPr lang="en-US">
              <a:latin typeface="Calibri" charset="0"/>
            </a:endParaRPr>
          </a:p>
        </p:txBody>
      </p:sp>
      <p:sp>
        <p:nvSpPr>
          <p:cNvPr id="1105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eaLnBrk="1" hangingPunct="1"/>
            <a:fld id="{19AA0AB8-F584-7045-8887-135E59005EA6}" type="slidenum">
              <a:rPr lang="en-US" sz="1200">
                <a:ea typeface="宋体" charset="0"/>
                <a:cs typeface="宋体" charset="0"/>
              </a:rPr>
              <a:pPr eaLnBrk="1" hangingPunct="1"/>
              <a:t>69</a:t>
            </a:fld>
            <a:endParaRPr lang="en-US" sz="1200">
              <a:ea typeface="宋体" charset="0"/>
              <a:cs typeface="宋体"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67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latin typeface="Calibri" charset="0"/>
              </a:rPr>
              <a:t>说明</a:t>
            </a:r>
            <a:r>
              <a:rPr lang="en-US" altLang="zh-CN">
                <a:latin typeface="Calibri" charset="0"/>
              </a:rPr>
              <a:t>w=1</a:t>
            </a:r>
            <a:endParaRPr lang="en-US">
              <a:latin typeface="Calibri" charset="0"/>
            </a:endParaRPr>
          </a:p>
        </p:txBody>
      </p:sp>
      <p:sp>
        <p:nvSpPr>
          <p:cNvPr id="1167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eaLnBrk="1" hangingPunct="1"/>
            <a:fld id="{16C92BD7-4E1B-AB48-9E94-16B0E3A4C035}" type="slidenum">
              <a:rPr lang="en-US" sz="1200">
                <a:ea typeface="宋体" charset="0"/>
                <a:cs typeface="宋体" charset="0"/>
              </a:rPr>
              <a:pPr eaLnBrk="1" hangingPunct="1"/>
              <a:t>74</a:t>
            </a:fld>
            <a:endParaRPr lang="en-US" sz="1200">
              <a:ea typeface="宋体" charset="0"/>
              <a:cs typeface="宋体"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87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a:latin typeface="Calibri" charset="0"/>
                <a:ea typeface="新細明體" charset="0"/>
                <a:cs typeface="新細明體" charset="0"/>
              </a:rPr>
              <a:t>表示线性变换，比如</a:t>
            </a:r>
            <a:r>
              <a:rPr lang="en-US" altLang="zh-TW">
                <a:latin typeface="Calibri" charset="0"/>
                <a:ea typeface="新細明體" charset="0"/>
                <a:cs typeface="新細明體" charset="0"/>
              </a:rPr>
              <a:t>scaling</a:t>
            </a:r>
            <a:r>
              <a:rPr lang="zh-TW" altLang="en-US">
                <a:latin typeface="Calibri" charset="0"/>
                <a:ea typeface="新細明體" charset="0"/>
                <a:cs typeface="新細明體" charset="0"/>
              </a:rPr>
              <a:t>（缩放），</a:t>
            </a:r>
            <a:r>
              <a:rPr lang="en-US" altLang="zh-TW">
                <a:latin typeface="Calibri" charset="0"/>
                <a:ea typeface="新細明體" charset="0"/>
                <a:cs typeface="新細明體" charset="0"/>
              </a:rPr>
              <a:t>shearing</a:t>
            </a:r>
            <a:r>
              <a:rPr lang="zh-TW" altLang="en-US">
                <a:latin typeface="Calibri" charset="0"/>
                <a:ea typeface="新細明體" charset="0"/>
                <a:cs typeface="新細明體" charset="0"/>
              </a:rPr>
              <a:t>（错切）和</a:t>
            </a:r>
            <a:r>
              <a:rPr lang="en-US" altLang="zh-TW">
                <a:latin typeface="Calibri" charset="0"/>
                <a:ea typeface="新細明體" charset="0"/>
                <a:cs typeface="新細明體" charset="0"/>
              </a:rPr>
              <a:t>ratotion</a:t>
            </a:r>
            <a:r>
              <a:rPr lang="zh-TW" altLang="en-US">
                <a:latin typeface="Calibri" charset="0"/>
                <a:ea typeface="新細明體" charset="0"/>
                <a:cs typeface="新細明體" charset="0"/>
              </a:rPr>
              <a:t>（翻转）</a:t>
            </a:r>
            <a:endParaRPr lang="en-US" altLang="ja-JP">
              <a:latin typeface="Calibri" charset="0"/>
            </a:endParaRPr>
          </a:p>
          <a:p>
            <a:endParaRPr lang="en-US">
              <a:latin typeface="Calibri" charset="0"/>
            </a:endParaRPr>
          </a:p>
        </p:txBody>
      </p:sp>
      <p:sp>
        <p:nvSpPr>
          <p:cNvPr id="1187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eaLnBrk="1" hangingPunct="1"/>
            <a:fld id="{2FE59332-6733-0D42-AAAB-2208490D8035}" type="slidenum">
              <a:rPr lang="en-US" sz="1200"/>
              <a:pPr eaLnBrk="1" hangingPunct="1"/>
              <a:t>75</a:t>
            </a:fld>
            <a:endParaRPr 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80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Untitled2.m</a:t>
            </a:r>
          </a:p>
        </p:txBody>
      </p:sp>
      <p:sp>
        <p:nvSpPr>
          <p:cNvPr id="1280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eaLnBrk="1" hangingPunct="1"/>
            <a:fld id="{830EF0C5-5F3B-B94B-B360-941B1707DC41}" type="slidenum">
              <a:rPr lang="en-US" sz="1200">
                <a:ea typeface="宋体" charset="0"/>
                <a:cs typeface="宋体" charset="0"/>
              </a:rPr>
              <a:pPr eaLnBrk="1" hangingPunct="1"/>
              <a:t>83</a:t>
            </a:fld>
            <a:endParaRPr lang="en-US" sz="1200">
              <a:ea typeface="宋体" charset="0"/>
              <a:cs typeface="宋体"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
        <p:nvSpPr>
          <p:cNvPr id="378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eaLnBrk="1" hangingPunct="1"/>
            <a:fld id="{1C13036B-5DED-C64A-9963-F327AF6E4EDB}" type="slidenum">
              <a:rPr lang="en-US" sz="1200"/>
              <a:pPr eaLnBrk="1" hangingPunct="1"/>
              <a:t>8</a:t>
            </a:fld>
            <a:endParaRPr 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99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4-1  4-2</a:t>
            </a:r>
          </a:p>
          <a:p>
            <a:endParaRPr lang="en-US">
              <a:latin typeface="Calibri" charset="0"/>
            </a:endParaRPr>
          </a:p>
        </p:txBody>
      </p:sp>
      <p:sp>
        <p:nvSpPr>
          <p:cNvPr id="399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eaLnBrk="1" hangingPunct="1"/>
            <a:fld id="{3801466E-B374-544D-9289-7473AEDE6F1F}" type="slidenum">
              <a:rPr lang="en-US" sz="1200"/>
              <a:pPr eaLnBrk="1" hangingPunct="1"/>
              <a:t>9</a:t>
            </a:fld>
            <a:endParaRPr 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imlincomb 0.25*a1+0.25*a2+0.25*a3+0.25*a4</a:t>
            </a:r>
          </a:p>
          <a:p>
            <a:pPr eaLnBrk="1" hangingPunct="1">
              <a:spcBef>
                <a:spcPct val="0"/>
              </a:spcBef>
            </a:pPr>
            <a:r>
              <a:rPr lang="en-US">
                <a:latin typeface="Calibri" charset="0"/>
              </a:rPr>
              <a:t>imshow(k,[])  [low, high]</a:t>
            </a:r>
            <a:r>
              <a:rPr lang="zh-CN" altLang="en-US">
                <a:latin typeface="Calibri" charset="0"/>
              </a:rPr>
              <a:t>显示灰度范围，低于</a:t>
            </a:r>
            <a:r>
              <a:rPr lang="en-US" altLang="zh-CN">
                <a:latin typeface="Calibri" charset="0"/>
              </a:rPr>
              <a:t>low</a:t>
            </a:r>
            <a:r>
              <a:rPr lang="zh-CN" altLang="en-US">
                <a:latin typeface="Calibri" charset="0"/>
              </a:rPr>
              <a:t>则显示黑，高于</a:t>
            </a:r>
            <a:r>
              <a:rPr lang="en-US" altLang="zh-CN">
                <a:latin typeface="Calibri" charset="0"/>
              </a:rPr>
              <a:t>high,</a:t>
            </a:r>
            <a:r>
              <a:rPr lang="zh-CN" altLang="en-US">
                <a:latin typeface="Calibri" charset="0"/>
              </a:rPr>
              <a:t>则显示白</a:t>
            </a:r>
            <a:endParaRPr lang="en-US">
              <a:latin typeface="Calibri" charset="0"/>
            </a:endParaRPr>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eaLnBrk="1" hangingPunct="1"/>
            <a:fld id="{3C871DB9-58BA-5145-8D63-B784F8E28982}" type="slidenum">
              <a:rPr lang="en-US" sz="1200"/>
              <a:pPr eaLnBrk="1" hangingPunct="1"/>
              <a:t>14</a:t>
            </a:fld>
            <a:endParaRPr 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37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latin typeface="Calibri" charset="0"/>
              </a:rPr>
              <a:t>问题转化为单位正方形顶点已知，求正方形内任意一点</a:t>
            </a:r>
            <a:r>
              <a:rPr lang="en-US" altLang="zh-CN">
                <a:latin typeface="Calibri" charset="0"/>
              </a:rPr>
              <a:t>f(x,y)</a:t>
            </a:r>
            <a:r>
              <a:rPr lang="zh-CN" altLang="en-US">
                <a:latin typeface="Calibri" charset="0"/>
              </a:rPr>
              <a:t>的值</a:t>
            </a:r>
            <a:endParaRPr lang="en-US" altLang="zh-CN">
              <a:latin typeface="Calibri" charset="0"/>
            </a:endParaRPr>
          </a:p>
          <a:p>
            <a:endParaRPr lang="en-US">
              <a:latin typeface="Calibri" charset="0"/>
            </a:endParaRPr>
          </a:p>
          <a:p>
            <a:r>
              <a:rPr lang="zh-CN" altLang="en-US">
                <a:latin typeface="Calibri" charset="0"/>
              </a:rPr>
              <a:t>那么已知</a:t>
            </a:r>
            <a:r>
              <a:rPr lang="en-US" altLang="zh-CN">
                <a:latin typeface="Calibri" charset="0"/>
              </a:rPr>
              <a:t>f(I,j) f(i+1,j) f(I,j+1) f(i+1,j+1) </a:t>
            </a:r>
            <a:r>
              <a:rPr lang="zh-CN" altLang="en-US">
                <a:latin typeface="Calibri" charset="0"/>
              </a:rPr>
              <a:t>有一个双线性方程</a:t>
            </a:r>
            <a:r>
              <a:rPr lang="en-US" altLang="zh-CN">
                <a:latin typeface="Calibri" charset="0"/>
              </a:rPr>
              <a:t>(</a:t>
            </a:r>
            <a:r>
              <a:rPr lang="zh-CN" altLang="en-US">
                <a:latin typeface="Calibri" charset="0"/>
              </a:rPr>
              <a:t>插值函数</a:t>
            </a:r>
            <a:r>
              <a:rPr lang="en-US" altLang="zh-CN">
                <a:latin typeface="Calibri" charset="0"/>
              </a:rPr>
              <a:t>)</a:t>
            </a:r>
            <a:r>
              <a:rPr lang="zh-CN" altLang="en-US">
                <a:latin typeface="Calibri" charset="0"/>
              </a:rPr>
              <a:t>来求解内部某个</a:t>
            </a:r>
            <a:r>
              <a:rPr lang="en-US" altLang="zh-CN">
                <a:latin typeface="Calibri" charset="0"/>
              </a:rPr>
              <a:t>f(x,y)</a:t>
            </a:r>
            <a:r>
              <a:rPr lang="zh-CN" altLang="en-US">
                <a:latin typeface="Calibri" charset="0"/>
              </a:rPr>
              <a:t>的值</a:t>
            </a:r>
            <a:endParaRPr lang="en-US">
              <a:latin typeface="Calibri" charset="0"/>
            </a:endParaRPr>
          </a:p>
        </p:txBody>
      </p:sp>
      <p:sp>
        <p:nvSpPr>
          <p:cNvPr id="737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eaLnBrk="1" hangingPunct="1"/>
            <a:fld id="{FC2D41C0-94A8-ED45-B4C3-1B2D8BBD0DF2}" type="slidenum">
              <a:rPr lang="en-US" sz="1200"/>
              <a:pPr eaLnBrk="1" hangingPunct="1"/>
              <a:t>40</a:t>
            </a:fld>
            <a:endParaRPr 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57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latin typeface="Calibri" charset="0"/>
              </a:rPr>
              <a:t>方程</a:t>
            </a:r>
            <a:r>
              <a:rPr lang="en-US" altLang="zh-CN">
                <a:latin typeface="Calibri" charset="0"/>
              </a:rPr>
              <a:t>2-</a:t>
            </a:r>
            <a:r>
              <a:rPr lang="zh-CN" altLang="en-US">
                <a:latin typeface="Calibri" charset="0"/>
              </a:rPr>
              <a:t>方程</a:t>
            </a:r>
            <a:r>
              <a:rPr lang="en-US" altLang="zh-CN">
                <a:latin typeface="Calibri" charset="0"/>
              </a:rPr>
              <a:t>1  </a:t>
            </a:r>
            <a:r>
              <a:rPr lang="en-US" altLang="ja-JP">
                <a:latin typeface="Calibri" charset="0"/>
              </a:rPr>
              <a:t>a=f(1,0)-f(0,0)</a:t>
            </a:r>
          </a:p>
          <a:p>
            <a:r>
              <a:rPr lang="zh-CN" altLang="en-US">
                <a:latin typeface="Calibri" charset="0"/>
              </a:rPr>
              <a:t>方程</a:t>
            </a:r>
            <a:r>
              <a:rPr lang="en-US" altLang="zh-CN">
                <a:latin typeface="Calibri" charset="0"/>
              </a:rPr>
              <a:t>3-</a:t>
            </a:r>
            <a:r>
              <a:rPr lang="zh-CN" altLang="en-US">
                <a:latin typeface="Calibri" charset="0"/>
              </a:rPr>
              <a:t>方程</a:t>
            </a:r>
            <a:r>
              <a:rPr lang="en-US" altLang="zh-CN">
                <a:latin typeface="Calibri" charset="0"/>
              </a:rPr>
              <a:t>1 </a:t>
            </a:r>
            <a:r>
              <a:rPr lang="en-US" altLang="ja-JP">
                <a:latin typeface="Calibri" charset="0"/>
              </a:rPr>
              <a:t>b=f(0,1)-f(0,0)</a:t>
            </a:r>
          </a:p>
          <a:p>
            <a:r>
              <a:rPr lang="en-US">
                <a:latin typeface="Calibri" charset="0"/>
              </a:rPr>
              <a:t>d=f(1,0)-a=f(1,0)-f(1,0)+f(0,0)=f(0,0)</a:t>
            </a:r>
          </a:p>
          <a:p>
            <a:r>
              <a:rPr lang="en-US">
                <a:latin typeface="Calibri" charset="0"/>
              </a:rPr>
              <a:t>c=f(1,1)-f(1,0)+f(0,0)-f(0,1)+f(0,0)-f(0,0)=f(1,1)-f(1,0)+f(0,0)-f(0,1)</a:t>
            </a:r>
          </a:p>
        </p:txBody>
      </p:sp>
      <p:sp>
        <p:nvSpPr>
          <p:cNvPr id="757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eaLnBrk="1" hangingPunct="1"/>
            <a:fld id="{F202A457-4E0B-F946-BB9C-5354DBA9284A}" type="slidenum">
              <a:rPr lang="en-US" sz="1200"/>
              <a:pPr eaLnBrk="1" hangingPunct="1"/>
              <a:t>41</a:t>
            </a:fld>
            <a:endParaRPr 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78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TW" altLang="en-US">
                <a:latin typeface="Calibri" charset="0"/>
                <a:ea typeface="新細明體" charset="0"/>
                <a:cs typeface="新細明體" charset="0"/>
              </a:rPr>
              <a:t>接着双线性插值，此次为双三次插值（</a:t>
            </a:r>
            <a:r>
              <a:rPr lang="en-US" altLang="zh-TW">
                <a:latin typeface="Calibri" charset="0"/>
                <a:ea typeface="新細明體" charset="0"/>
                <a:cs typeface="新細明體" charset="0"/>
              </a:rPr>
              <a:t>Bi-cubic interpolation</a:t>
            </a:r>
            <a:r>
              <a:rPr lang="zh-TW" altLang="en-US">
                <a:latin typeface="Calibri" charset="0"/>
                <a:ea typeface="新細明體" charset="0"/>
                <a:cs typeface="新細明體" charset="0"/>
              </a:rPr>
              <a:t>）</a:t>
            </a:r>
            <a:r>
              <a:rPr lang="en-US" altLang="zh-TW">
                <a:latin typeface="Calibri" charset="0"/>
                <a:ea typeface="新細明體" charset="0"/>
                <a:cs typeface="新細明體" charset="0"/>
              </a:rPr>
              <a:t>,</a:t>
            </a:r>
            <a:r>
              <a:rPr lang="zh-TW" altLang="en-US">
                <a:latin typeface="Calibri" charset="0"/>
                <a:ea typeface="新細明體" charset="0"/>
                <a:cs typeface="新細明體" charset="0"/>
              </a:rPr>
              <a:t>前面我们知道双线性插值是周边的四个点进行计算，这次双三次是通过计算周边的</a:t>
            </a:r>
            <a:r>
              <a:rPr lang="en-US" altLang="zh-TW">
                <a:latin typeface="Calibri" charset="0"/>
                <a:ea typeface="新細明體" charset="0"/>
                <a:cs typeface="新細明體" charset="0"/>
              </a:rPr>
              <a:t>16</a:t>
            </a:r>
            <a:r>
              <a:rPr lang="zh-TW" altLang="en-US">
                <a:latin typeface="Calibri" charset="0"/>
                <a:ea typeface="新細明體" charset="0"/>
                <a:cs typeface="新細明體" charset="0"/>
              </a:rPr>
              <a:t>个点进行插值的。</a:t>
            </a:r>
            <a:endParaRPr lang="en-US" altLang="zh-TW">
              <a:latin typeface="Calibri" charset="0"/>
              <a:ea typeface="新細明體" charset="0"/>
              <a:cs typeface="新細明體" charset="0"/>
            </a:endParaRPr>
          </a:p>
          <a:p>
            <a:pPr eaLnBrk="1" hangingPunct="1">
              <a:spcBef>
                <a:spcPct val="0"/>
              </a:spcBef>
            </a:pPr>
            <a:endParaRPr lang="en-US">
              <a:latin typeface="Calibri" charset="0"/>
              <a:ea typeface="新細明體" charset="0"/>
              <a:cs typeface="新細明體" charset="0"/>
            </a:endParaRPr>
          </a:p>
          <a:p>
            <a:pPr eaLnBrk="1" hangingPunct="1">
              <a:spcBef>
                <a:spcPct val="0"/>
              </a:spcBef>
            </a:pPr>
            <a:r>
              <a:rPr lang="en-US">
                <a:latin typeface="Calibri" charset="0"/>
                <a:ea typeface="新細明體" charset="0"/>
                <a:cs typeface="新細明體" charset="0"/>
              </a:rPr>
              <a:t>f(x,y)=a00x^0y^0+a</a:t>
            </a:r>
            <a:r>
              <a:rPr lang="mr-IN">
                <a:latin typeface="Calibri" charset="0"/>
                <a:ea typeface="新細明體" charset="0"/>
                <a:cs typeface="新細明體" charset="0"/>
              </a:rPr>
              <a:t>…</a:t>
            </a:r>
            <a:endParaRPr lang="en-US">
              <a:latin typeface="Calibri" charset="0"/>
            </a:endParaRPr>
          </a:p>
        </p:txBody>
      </p:sp>
      <p:sp>
        <p:nvSpPr>
          <p:cNvPr id="778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eaLnBrk="1" hangingPunct="1"/>
            <a:fld id="{885869F7-3219-5C40-BD67-E08A948E89FC}" type="slidenum">
              <a:rPr lang="en-US" sz="1200"/>
              <a:pPr eaLnBrk="1" hangingPunct="1"/>
              <a:t>42</a:t>
            </a:fld>
            <a:endParaRPr 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29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latin typeface="Calibri" charset="0"/>
              </a:rPr>
              <a:t>去</a:t>
            </a:r>
            <a:r>
              <a:rPr lang="zh-TW" altLang="en-US">
                <a:latin typeface="Calibri" charset="0"/>
                <a:ea typeface="新細明體" charset="0"/>
                <a:cs typeface="新細明體" charset="0"/>
              </a:rPr>
              <a:t>前，</a:t>
            </a:r>
            <a:r>
              <a:rPr lang="en-US" altLang="zh-TW">
                <a:latin typeface="Calibri" charset="0"/>
                <a:ea typeface="新細明體" charset="0"/>
                <a:cs typeface="新細明體" charset="0"/>
              </a:rPr>
              <a:t>Google</a:t>
            </a:r>
            <a:r>
              <a:rPr lang="zh-TW" altLang="en-US">
                <a:latin typeface="Calibri" charset="0"/>
                <a:ea typeface="新細明體" charset="0"/>
                <a:cs typeface="新細明體" charset="0"/>
              </a:rPr>
              <a:t>刚刚发布了一种名为</a:t>
            </a:r>
            <a:r>
              <a:rPr lang="en-US" altLang="zh-TW">
                <a:latin typeface="Calibri" charset="0"/>
                <a:ea typeface="新細明體" charset="0"/>
                <a:cs typeface="新細明體" charset="0"/>
              </a:rPr>
              <a:t>RAISR</a:t>
            </a:r>
            <a:r>
              <a:rPr lang="zh-TW" altLang="en-US">
                <a:latin typeface="Calibri" charset="0"/>
                <a:ea typeface="新細明體" charset="0"/>
                <a:cs typeface="新細明體" charset="0"/>
              </a:rPr>
              <a:t>（</a:t>
            </a:r>
            <a:r>
              <a:rPr lang="en-US" altLang="zh-TW">
                <a:latin typeface="Calibri" charset="0"/>
                <a:ea typeface="新細明體" charset="0"/>
                <a:cs typeface="新細明體" charset="0"/>
              </a:rPr>
              <a:t>Rapid and Accurate Super Image Resolution</a:t>
            </a:r>
            <a:r>
              <a:rPr lang="zh-TW" altLang="en-US">
                <a:latin typeface="Calibri" charset="0"/>
                <a:ea typeface="新細明體" charset="0"/>
                <a:cs typeface="新細明體" charset="0"/>
              </a:rPr>
              <a:t>，意为“快速、精确的超级图像分辨率技术”）的图像压缩技术，旨在保存宝贵的数据，而不牺牲照片质量；并在带宽受限的移动设备上提供清晰锐利的图像。</a:t>
            </a:r>
          </a:p>
          <a:p>
            <a:pPr eaLnBrk="1" hangingPunct="1">
              <a:spcBef>
                <a:spcPct val="0"/>
              </a:spcBef>
            </a:pPr>
            <a:endParaRPr lang="zh-TW" altLang="en-US">
              <a:latin typeface="Calibri" charset="0"/>
              <a:ea typeface="新細明體" charset="0"/>
              <a:cs typeface="新細明體" charset="0"/>
            </a:endParaRPr>
          </a:p>
          <a:p>
            <a:pPr eaLnBrk="1" hangingPunct="1">
              <a:spcBef>
                <a:spcPct val="0"/>
              </a:spcBef>
            </a:pPr>
            <a:r>
              <a:rPr lang="en-US" altLang="zh-TW">
                <a:latin typeface="Calibri" charset="0"/>
                <a:ea typeface="新細明體" charset="0"/>
                <a:cs typeface="新細明體" charset="0"/>
              </a:rPr>
              <a:t>Google</a:t>
            </a:r>
            <a:r>
              <a:rPr lang="zh-TW" altLang="en-US">
                <a:latin typeface="Calibri" charset="0"/>
                <a:ea typeface="新細明體" charset="0"/>
                <a:cs typeface="新細明體" charset="0"/>
              </a:rPr>
              <a:t>声称，该技术可以降低高达</a:t>
            </a:r>
            <a:r>
              <a:rPr lang="en-US" altLang="zh-TW">
                <a:latin typeface="Calibri" charset="0"/>
                <a:ea typeface="新細明體" charset="0"/>
                <a:cs typeface="新細明體" charset="0"/>
              </a:rPr>
              <a:t>75</a:t>
            </a:r>
            <a:r>
              <a:rPr lang="zh-TW" altLang="en-US">
                <a:latin typeface="Calibri" charset="0"/>
                <a:ea typeface="新細明體" charset="0"/>
                <a:cs typeface="新細明體" charset="0"/>
              </a:rPr>
              <a:t>％的带宽，</a:t>
            </a:r>
            <a:r>
              <a:rPr lang="en-US" altLang="zh-TW">
                <a:latin typeface="Calibri" charset="0"/>
                <a:ea typeface="新細明體" charset="0"/>
                <a:cs typeface="新細明體" charset="0"/>
              </a:rPr>
              <a:t>RAISR</a:t>
            </a:r>
            <a:r>
              <a:rPr lang="zh-TW" altLang="en-US">
                <a:latin typeface="Calibri" charset="0"/>
                <a:ea typeface="新細明體" charset="0"/>
                <a:cs typeface="新細明體" charset="0"/>
              </a:rPr>
              <a:t>分析同一图像的低分辨率和高分辨率版本，了解到高分辨率版本出众的原因，然后在低分辨率版本模拟出来。实际上就是使用机器学习创建一个类似</a:t>
            </a:r>
            <a:r>
              <a:rPr lang="en-US" altLang="zh-TW">
                <a:latin typeface="Calibri" charset="0"/>
                <a:ea typeface="新細明體" charset="0"/>
                <a:cs typeface="新細明體" charset="0"/>
              </a:rPr>
              <a:t>Instagram</a:t>
            </a:r>
            <a:r>
              <a:rPr lang="zh-TW" altLang="en-US">
                <a:latin typeface="Calibri" charset="0"/>
                <a:ea typeface="新細明體" charset="0"/>
                <a:cs typeface="新細明體" charset="0"/>
              </a:rPr>
              <a:t>的过滤器，欺骗你的眼睛，让你相信低分辨率与高分辨率图像是一致的。</a:t>
            </a:r>
            <a:endParaRPr lang="en-US">
              <a:latin typeface="Calibri" charset="0"/>
            </a:endParaRPr>
          </a:p>
        </p:txBody>
      </p:sp>
      <p:sp>
        <p:nvSpPr>
          <p:cNvPr id="829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eaLnBrk="1" hangingPunct="1"/>
            <a:fld id="{93E52F08-91F8-DE49-97C2-1F3529E102BD}" type="slidenum">
              <a:rPr lang="en-US" sz="1200"/>
              <a:pPr eaLnBrk="1" hangingPunct="1"/>
              <a:t>46</a:t>
            </a:fld>
            <a:endParaRPr 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0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latin typeface="Calibri" charset="0"/>
              </a:rPr>
              <a:t>这里</a:t>
            </a:r>
            <a:r>
              <a:rPr lang="en-US" altLang="zh-CN">
                <a:latin typeface="Calibri" charset="0"/>
              </a:rPr>
              <a:t>x1  x0 y1 y0</a:t>
            </a:r>
            <a:r>
              <a:rPr lang="zh-CN" altLang="en-US">
                <a:latin typeface="Calibri" charset="0"/>
              </a:rPr>
              <a:t>的意思是</a:t>
            </a:r>
            <a:r>
              <a:rPr lang="en-US" altLang="zh-CN">
                <a:latin typeface="Calibri" charset="0"/>
              </a:rPr>
              <a:t>   </a:t>
            </a:r>
            <a:r>
              <a:rPr lang="zh-CN" altLang="en-US">
                <a:latin typeface="Calibri" charset="0"/>
              </a:rPr>
              <a:t>原图像矩阵</a:t>
            </a:r>
            <a:r>
              <a:rPr lang="en-US" altLang="zh-CN">
                <a:latin typeface="Calibri" charset="0"/>
              </a:rPr>
              <a:t>I</a:t>
            </a:r>
            <a:r>
              <a:rPr lang="zh-CN" altLang="en-US">
                <a:latin typeface="Calibri" charset="0"/>
              </a:rPr>
              <a:t>，转换以后的矩阵</a:t>
            </a:r>
            <a:r>
              <a:rPr lang="en-US" altLang="zh-CN">
                <a:latin typeface="Calibri" charset="0"/>
              </a:rPr>
              <a:t>J</a:t>
            </a:r>
            <a:r>
              <a:rPr lang="zh-CN" altLang="en-US">
                <a:latin typeface="Calibri" charset="0"/>
              </a:rPr>
              <a:t>，有</a:t>
            </a:r>
            <a:r>
              <a:rPr lang="en-US" altLang="zh-CN">
                <a:latin typeface="Calibri" charset="0"/>
              </a:rPr>
              <a:t>J(x1,y1)=I(x0,y0)  </a:t>
            </a:r>
            <a:r>
              <a:rPr lang="zh-CN" altLang="en-US">
                <a:latin typeface="Calibri" charset="0"/>
              </a:rPr>
              <a:t>即</a:t>
            </a:r>
            <a:r>
              <a:rPr lang="en-US" altLang="zh-CN">
                <a:latin typeface="Calibri" charset="0"/>
              </a:rPr>
              <a:t>J(x0cosa+y0sina, -x0sina+y0cosa)=I(x0,y0)</a:t>
            </a:r>
            <a:endParaRPr lang="en-US">
              <a:latin typeface="Calibri" charset="0"/>
            </a:endParaRPr>
          </a:p>
        </p:txBody>
      </p:sp>
      <p:sp>
        <p:nvSpPr>
          <p:cNvPr id="90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eaLnBrk="1" hangingPunct="1"/>
            <a:fld id="{94298F15-35CE-B74F-8F5F-58EBE190B16F}" type="slidenum">
              <a:rPr lang="en-US" sz="1200"/>
              <a:pPr eaLnBrk="1" hangingPunct="1"/>
              <a:t>52</a:t>
            </a:fld>
            <a:endParaRPr 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p:nvSpPr>
        <p:spPr>
          <a:xfrm>
            <a:off x="1328738" y="1295400"/>
            <a:ext cx="6486525" cy="3152775"/>
          </a:xfrm>
          <a:prstGeom prst="rect">
            <a:avLst/>
          </a:prstGeom>
          <a:ln w="3175">
            <a:solidFill>
              <a:schemeClr val="bg1"/>
            </a:solidFill>
          </a:ln>
          <a:effectLst>
            <a:outerShdw blurRad="63500" sx="100500" sy="100500" algn="ctr" rotWithShape="0">
              <a:prstClr val="black">
                <a:alpha val="50000"/>
              </a:prstClr>
            </a:outerShdw>
          </a:effectLst>
        </p:spPr>
        <p:txBody>
          <a:bodyPr>
            <a:normAutofit/>
          </a:bodyPr>
          <a:lstStyle/>
          <a:p>
            <a:pPr>
              <a:spcBef>
                <a:spcPts val="2000"/>
              </a:spcBef>
              <a:buClr>
                <a:schemeClr val="accent1">
                  <a:lumMod val="60000"/>
                  <a:lumOff val="40000"/>
                </a:schemeClr>
              </a:buClr>
              <a:buSzPct val="110000"/>
              <a:buFont typeface="Wingdings 2" pitchFamily="18" charset="2"/>
              <a:buNone/>
              <a:defRPr/>
            </a:pPr>
            <a:endParaRPr sz="3200">
              <a:solidFill>
                <a:schemeClr val="tx1">
                  <a:lumMod val="65000"/>
                  <a:lumOff val="35000"/>
                </a:schemeClr>
              </a:solidFill>
              <a:latin typeface="+mn-lt"/>
              <a:ea typeface="+mn-ea"/>
              <a:cs typeface="+mn-cs"/>
            </a:endParaRPr>
          </a:p>
        </p:txBody>
      </p:sp>
      <p:sp>
        <p:nvSpPr>
          <p:cNvPr id="2" name="Title 1"/>
          <p:cNvSpPr>
            <a:spLocks noGrp="1"/>
          </p:cNvSpPr>
          <p:nvPr>
            <p:ph type="ctrTitle"/>
          </p:nvPr>
        </p:nvSpPr>
        <p:spPr>
          <a:xfrm>
            <a:off x="1322921" y="1523999"/>
            <a:ext cx="6498158" cy="1724867"/>
          </a:xfrm>
        </p:spPr>
        <p:txBody>
          <a:bodyPr rtlCol="0">
            <a:noAutofit/>
          </a:bodyPr>
          <a:lstStyle>
            <a:lvl1pPr marL="0" indent="0" algn="ctr" defTabSz="914400" rtl="0" eaLnBrk="1" latinLnBrk="0" hangingPunct="1">
              <a:spcBef>
                <a:spcPct val="0"/>
              </a:spcBef>
              <a:buClr>
                <a:schemeClr val="accent1">
                  <a:lumMod val="60000"/>
                  <a:lumOff val="40000"/>
                </a:schemeClr>
              </a:buClr>
              <a:buSzPct val="110000"/>
              <a:buFont typeface="Wingdings 2" pitchFamily="18" charset="2"/>
              <a:buNone/>
              <a:defRPr sz="4600" kern="1200">
                <a:solidFill>
                  <a:schemeClr val="accent1"/>
                </a:solidFill>
                <a:latin typeface="+mj-lt"/>
                <a:ea typeface="+mj-ea"/>
                <a:cs typeface="+mj-cs"/>
              </a:defRPr>
            </a:lvl1pPr>
          </a:lstStyle>
          <a:p>
            <a:r>
              <a:rPr lang="en-US" altLang="zh-CN" smtClean="0"/>
              <a:t>Click to edit Master title style</a:t>
            </a:r>
            <a:endParaRPr/>
          </a:p>
        </p:txBody>
      </p:sp>
      <p:sp>
        <p:nvSpPr>
          <p:cNvPr id="3" name="Subtitle 2"/>
          <p:cNvSpPr>
            <a:spLocks noGrp="1"/>
          </p:cNvSpPr>
          <p:nvPr>
            <p:ph type="subTitle" idx="1"/>
          </p:nvPr>
        </p:nvSpPr>
        <p:spPr>
          <a:xfrm>
            <a:off x="1322921" y="3299012"/>
            <a:ext cx="6498159" cy="916641"/>
          </a:xfrm>
        </p:spPr>
        <p:txBody>
          <a:bodyPr rtlCol="0">
            <a:normAutofit/>
          </a:bodyPr>
          <a:lstStyle>
            <a:lvl1pPr marL="0" indent="0" algn="ctr" defTabSz="914400" rtl="0" eaLnBrk="1" latinLnBrk="0" hangingPunct="1">
              <a:spcBef>
                <a:spcPts val="300"/>
              </a:spcBef>
              <a:buClr>
                <a:schemeClr val="accent1">
                  <a:lumMod val="60000"/>
                  <a:lumOff val="40000"/>
                </a:schemeClr>
              </a:buClr>
              <a:buSzPct val="110000"/>
              <a:buFont typeface="Wingdings 2" pitchFamily="18" charset="2"/>
              <a:buNone/>
              <a:defRPr sz="1800" kern="1200">
                <a:solidFill>
                  <a:schemeClr val="tx1">
                    <a:tint val="7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dirty="0"/>
          </a:p>
        </p:txBody>
      </p:sp>
      <p:sp>
        <p:nvSpPr>
          <p:cNvPr id="5" name="Date Placeholder 3"/>
          <p:cNvSpPr>
            <a:spLocks noGrp="1"/>
          </p:cNvSpPr>
          <p:nvPr>
            <p:ph type="dt" sz="half" idx="10"/>
          </p:nvPr>
        </p:nvSpPr>
        <p:spPr/>
        <p:txBody>
          <a:bodyPr/>
          <a:lstStyle>
            <a:lvl1pPr>
              <a:defRPr/>
            </a:lvl1pPr>
          </a:lstStyle>
          <a:p>
            <a:pPr>
              <a:defRPr/>
            </a:pPr>
            <a:fld id="{93459136-6EB2-A741-9F20-D25D1AD78BBD}" type="datetime1">
              <a:rPr lang="en-US" altLang="zh-CN"/>
              <a:pPr>
                <a:defRPr/>
              </a:pPr>
              <a:t>18/6/14</a:t>
            </a:fld>
            <a:endParaRPr lang="zh-CN" altLang="en-US" sz="1800">
              <a:solidFill>
                <a:schemeClr val="tx1"/>
              </a:solidFill>
            </a:endParaRPr>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80584729-97F2-174C-BF64-CC6682F1A5DA}" type="slidenum">
              <a:rPr lang="zh-CN" altLang="en-US"/>
              <a:pPr>
                <a:defRPr/>
              </a:pPr>
              <a:t>‹#›</a:t>
            </a:fld>
            <a:endParaRPr lang="en-US" altLang="zh-CN"/>
          </a:p>
        </p:txBody>
      </p:sp>
    </p:spTree>
    <p:extLst>
      <p:ext uri="{BB962C8B-B14F-4D97-AF65-F5344CB8AC3E}">
        <p14:creationId xmlns:p14="http://schemas.microsoft.com/office/powerpoint/2010/main" val="3450578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8" y="611872"/>
            <a:ext cx="4079545" cy="1162050"/>
          </a:xfrm>
        </p:spPr>
        <p:txBody>
          <a:bodyPr/>
          <a:lstStyle>
            <a:lvl1pPr algn="ctr">
              <a:defRPr sz="3600" b="0"/>
            </a:lvl1pPr>
          </a:lstStyle>
          <a:p>
            <a:r>
              <a:rPr lang="en-US" altLang="zh-CN" smtClean="0"/>
              <a:t>Click to edit Master title style</a:t>
            </a:r>
            <a:endParaRPr/>
          </a:p>
        </p:txBody>
      </p:sp>
      <p:sp>
        <p:nvSpPr>
          <p:cNvPr id="4" name="Text Placeholder 3"/>
          <p:cNvSpPr>
            <a:spLocks noGrp="1"/>
          </p:cNvSpPr>
          <p:nvPr>
            <p:ph type="body" sz="half" idx="2"/>
          </p:nvPr>
        </p:nvSpPr>
        <p:spPr>
          <a:xfrm>
            <a:off x="533398" y="1787856"/>
            <a:ext cx="4079545"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8" name="Picture Placeholder 2"/>
          <p:cNvSpPr>
            <a:spLocks noGrp="1"/>
          </p:cNvSpPr>
          <p:nvPr>
            <p:ph type="pic" idx="1"/>
          </p:nvPr>
        </p:nvSpPr>
        <p:spPr>
          <a:xfrm>
            <a:off x="5090617" y="359392"/>
            <a:ext cx="3657600" cy="5318077"/>
          </a:xfrm>
          <a:ln w="3175">
            <a:solidFill>
              <a:schemeClr val="bg1"/>
            </a:solidFill>
          </a:ln>
          <a:effectLst>
            <a:outerShdw blurRad="63500" sx="100500" sy="100500" algn="ctr" rotWithShape="0">
              <a:prstClr val="black">
                <a:alpha val="50000"/>
              </a:prstClr>
            </a:outerShdw>
          </a:effectLst>
        </p:spPr>
        <p:txBody>
          <a:bodyPr rtlCol="0">
            <a:normAutofit/>
          </a:bodyPr>
          <a:lstStyle>
            <a:lvl1pPr marL="0" indent="0" algn="l" defTabSz="914400" rtl="0" eaLnBrk="1" latinLnBrk="0" hangingPunct="1">
              <a:spcBef>
                <a:spcPts val="2000"/>
              </a:spcBef>
              <a:buClr>
                <a:schemeClr val="accent1">
                  <a:lumMod val="60000"/>
                  <a:lumOff val="40000"/>
                </a:schemeClr>
              </a:buClr>
              <a:buSzPct val="110000"/>
              <a:buFont typeface="Wingdings 2" pitchFamily="18" charset="2"/>
              <a:buNone/>
              <a:defRPr sz="3200" kern="1200">
                <a:solidFill>
                  <a:schemeClr val="tx1">
                    <a:lumMod val="65000"/>
                    <a:lumOff val="35000"/>
                  </a:schemeClr>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CN" noProof="0" smtClean="0"/>
              <a:t>Drag picture to placeholder or click icon to add</a:t>
            </a:r>
            <a:endParaRPr noProof="0"/>
          </a:p>
        </p:txBody>
      </p:sp>
      <p:sp>
        <p:nvSpPr>
          <p:cNvPr id="5" name="Date Placeholder 3"/>
          <p:cNvSpPr>
            <a:spLocks noGrp="1"/>
          </p:cNvSpPr>
          <p:nvPr>
            <p:ph type="dt" sz="half" idx="10"/>
          </p:nvPr>
        </p:nvSpPr>
        <p:spPr/>
        <p:txBody>
          <a:bodyPr/>
          <a:lstStyle>
            <a:lvl1pPr>
              <a:defRPr/>
            </a:lvl1pPr>
          </a:lstStyle>
          <a:p>
            <a:pPr>
              <a:defRPr/>
            </a:pPr>
            <a:fld id="{77665DA5-865F-3A46-A985-5E93021E7ADB}" type="datetime1">
              <a:rPr lang="en-US" altLang="zh-CN"/>
              <a:pPr>
                <a:defRPr/>
              </a:pPr>
              <a:t>18/6/14</a:t>
            </a:fld>
            <a:endParaRPr lang="zh-CN" altLang="en-US" sz="1800">
              <a:solidFill>
                <a:schemeClr val="tx1"/>
              </a:solidFill>
            </a:endParaRPr>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0F090393-34DF-DF43-BA28-16F14C8A2F95}" type="slidenum">
              <a:rPr lang="zh-CN" altLang="en-US"/>
              <a:pPr>
                <a:defRPr/>
              </a:pPr>
              <a:t>‹#›</a:t>
            </a:fld>
            <a:endParaRPr lang="en-US" altLang="zh-CN"/>
          </a:p>
        </p:txBody>
      </p:sp>
    </p:spTree>
    <p:extLst>
      <p:ext uri="{BB962C8B-B14F-4D97-AF65-F5344CB8AC3E}">
        <p14:creationId xmlns:p14="http://schemas.microsoft.com/office/powerpoint/2010/main" val="1841923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dirty="0"/>
          </a:p>
        </p:txBody>
      </p:sp>
      <p:sp>
        <p:nvSpPr>
          <p:cNvPr id="4" name="Date Placeholder 3"/>
          <p:cNvSpPr>
            <a:spLocks noGrp="1"/>
          </p:cNvSpPr>
          <p:nvPr>
            <p:ph type="dt" sz="half" idx="10"/>
          </p:nvPr>
        </p:nvSpPr>
        <p:spPr/>
        <p:txBody>
          <a:bodyPr/>
          <a:lstStyle>
            <a:lvl1pPr>
              <a:defRPr/>
            </a:lvl1pPr>
          </a:lstStyle>
          <a:p>
            <a:pPr>
              <a:defRPr/>
            </a:pPr>
            <a:fld id="{5F2A4D47-F666-C142-9ACE-37820C33B9A2}" type="datetime1">
              <a:rPr lang="en-US" altLang="zh-CN"/>
              <a:pPr>
                <a:defRPr/>
              </a:pPr>
              <a:t>18/6/14</a:t>
            </a:fld>
            <a:endParaRPr lang="zh-CN" altLang="en-US" sz="1800">
              <a:solidFill>
                <a:schemeClr val="tx1"/>
              </a:solidFill>
            </a:endParaRPr>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1BB568C0-D14E-AF48-96DF-E1D2C442A88E}" type="slidenum">
              <a:rPr lang="zh-CN" altLang="en-US"/>
              <a:pPr>
                <a:defRPr/>
              </a:pPr>
              <a:t>‹#›</a:t>
            </a:fld>
            <a:endParaRPr lang="en-US" altLang="zh-CN"/>
          </a:p>
        </p:txBody>
      </p:sp>
    </p:spTree>
    <p:extLst>
      <p:ext uri="{BB962C8B-B14F-4D97-AF65-F5344CB8AC3E}">
        <p14:creationId xmlns:p14="http://schemas.microsoft.com/office/powerpoint/2010/main" val="31640415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9792" y="368301"/>
            <a:ext cx="1524000" cy="5575300"/>
          </a:xfrm>
        </p:spPr>
        <p:txBody>
          <a:bodyPr vert="eaVert"/>
          <a:lstStyle/>
          <a:p>
            <a:r>
              <a:rPr lang="en-US" altLang="zh-CN" smtClean="0"/>
              <a:t>Click to edit Master title style</a:t>
            </a:r>
            <a:endParaRPr/>
          </a:p>
        </p:txBody>
      </p:sp>
      <p:sp>
        <p:nvSpPr>
          <p:cNvPr id="3" name="Vertical Text Placeholder 2"/>
          <p:cNvSpPr>
            <a:spLocks noGrp="1"/>
          </p:cNvSpPr>
          <p:nvPr>
            <p:ph type="body" orient="vert" idx="1"/>
          </p:nvPr>
        </p:nvSpPr>
        <p:spPr>
          <a:xfrm>
            <a:off x="549274" y="368301"/>
            <a:ext cx="6689726" cy="5575300"/>
          </a:xfrm>
        </p:spPr>
        <p:txBody>
          <a:bodyPr vert="eaVert"/>
          <a:lstStyle>
            <a:lvl5pPr>
              <a:defRPr/>
            </a:lvl5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dirty="0"/>
          </a:p>
        </p:txBody>
      </p:sp>
      <p:sp>
        <p:nvSpPr>
          <p:cNvPr id="4" name="Date Placeholder 3"/>
          <p:cNvSpPr>
            <a:spLocks noGrp="1"/>
          </p:cNvSpPr>
          <p:nvPr>
            <p:ph type="dt" sz="half" idx="10"/>
          </p:nvPr>
        </p:nvSpPr>
        <p:spPr/>
        <p:txBody>
          <a:bodyPr/>
          <a:lstStyle>
            <a:lvl1pPr>
              <a:defRPr/>
            </a:lvl1pPr>
          </a:lstStyle>
          <a:p>
            <a:pPr>
              <a:defRPr/>
            </a:pPr>
            <a:fld id="{6CE87FA3-2828-DE4F-976A-07AEB50C32F0}" type="datetime1">
              <a:rPr lang="en-US" altLang="zh-CN"/>
              <a:pPr>
                <a:defRPr/>
              </a:pPr>
              <a:t>18/6/14</a:t>
            </a:fld>
            <a:endParaRPr lang="zh-CN" altLang="en-US" sz="1800">
              <a:solidFill>
                <a:schemeClr val="tx1"/>
              </a:solidFill>
            </a:endParaRPr>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58D0B085-0F84-B143-85D0-C1988320900E}" type="slidenum">
              <a:rPr lang="zh-CN" altLang="en-US"/>
              <a:pPr>
                <a:defRPr/>
              </a:pPr>
              <a:t>‹#›</a:t>
            </a:fld>
            <a:endParaRPr lang="en-US" altLang="zh-CN"/>
          </a:p>
        </p:txBody>
      </p:sp>
    </p:spTree>
    <p:extLst>
      <p:ext uri="{BB962C8B-B14F-4D97-AF65-F5344CB8AC3E}">
        <p14:creationId xmlns:p14="http://schemas.microsoft.com/office/powerpoint/2010/main" val="19547839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p:nvSpPr>
        <p:spPr>
          <a:xfrm>
            <a:off x="1328738" y="1295400"/>
            <a:ext cx="6486525" cy="3152775"/>
          </a:xfrm>
          <a:prstGeom prst="rect">
            <a:avLst/>
          </a:prstGeom>
          <a:ln w="3175">
            <a:solidFill>
              <a:schemeClr val="bg1"/>
            </a:solidFill>
          </a:ln>
          <a:effectLst>
            <a:outerShdw blurRad="63500" sx="100500" sy="100500" algn="ctr" rotWithShape="0">
              <a:prstClr val="black">
                <a:alpha val="50000"/>
              </a:prstClr>
            </a:outerShdw>
          </a:effectLst>
        </p:spPr>
        <p:txBody>
          <a:bodyPr>
            <a:normAutofit/>
          </a:bodyPr>
          <a:lstStyle/>
          <a:p>
            <a:pPr>
              <a:spcBef>
                <a:spcPts val="2000"/>
              </a:spcBef>
              <a:buClr>
                <a:schemeClr val="accent1">
                  <a:lumMod val="60000"/>
                  <a:lumOff val="40000"/>
                </a:schemeClr>
              </a:buClr>
              <a:buSzPct val="110000"/>
              <a:buFont typeface="Wingdings 2" pitchFamily="18" charset="2"/>
              <a:buNone/>
              <a:defRPr/>
            </a:pPr>
            <a:endParaRPr sz="3200">
              <a:solidFill>
                <a:schemeClr val="tx1">
                  <a:lumMod val="65000"/>
                  <a:lumOff val="35000"/>
                </a:schemeClr>
              </a:solidFill>
              <a:latin typeface="+mn-lt"/>
              <a:ea typeface="+mn-ea"/>
              <a:cs typeface="+mn-cs"/>
            </a:endParaRPr>
          </a:p>
        </p:txBody>
      </p:sp>
      <p:sp>
        <p:nvSpPr>
          <p:cNvPr id="2" name="Title 1"/>
          <p:cNvSpPr>
            <a:spLocks noGrp="1"/>
          </p:cNvSpPr>
          <p:nvPr>
            <p:ph type="ctrTitle"/>
          </p:nvPr>
        </p:nvSpPr>
        <p:spPr>
          <a:xfrm>
            <a:off x="1322921" y="1523999"/>
            <a:ext cx="6498158" cy="1724867"/>
          </a:xfrm>
        </p:spPr>
        <p:txBody>
          <a:bodyPr rtlCol="0">
            <a:noAutofit/>
          </a:bodyPr>
          <a:lstStyle>
            <a:lvl1pPr marL="0" indent="0" algn="ctr" defTabSz="914400" rtl="0" eaLnBrk="1" latinLnBrk="0" hangingPunct="1">
              <a:spcBef>
                <a:spcPct val="0"/>
              </a:spcBef>
              <a:buClr>
                <a:schemeClr val="accent1">
                  <a:lumMod val="60000"/>
                  <a:lumOff val="40000"/>
                </a:schemeClr>
              </a:buClr>
              <a:buSzPct val="110000"/>
              <a:buFont typeface="Wingdings 2" pitchFamily="18" charset="2"/>
              <a:buNone/>
              <a:defRPr sz="4600" kern="1200">
                <a:solidFill>
                  <a:schemeClr val="accent1"/>
                </a:solidFill>
                <a:latin typeface="+mj-lt"/>
                <a:ea typeface="+mj-ea"/>
                <a:cs typeface="+mj-cs"/>
              </a:defRPr>
            </a:lvl1pPr>
          </a:lstStyle>
          <a:p>
            <a:r>
              <a:rPr lang="en-US" altLang="zh-CN" smtClean="0"/>
              <a:t>Click to edit Master title style</a:t>
            </a:r>
            <a:endParaRPr/>
          </a:p>
        </p:txBody>
      </p:sp>
      <p:sp>
        <p:nvSpPr>
          <p:cNvPr id="3" name="Subtitle 2"/>
          <p:cNvSpPr>
            <a:spLocks noGrp="1"/>
          </p:cNvSpPr>
          <p:nvPr>
            <p:ph type="subTitle" idx="1"/>
          </p:nvPr>
        </p:nvSpPr>
        <p:spPr>
          <a:xfrm>
            <a:off x="1322921" y="3299012"/>
            <a:ext cx="6498159" cy="916641"/>
          </a:xfrm>
        </p:spPr>
        <p:txBody>
          <a:bodyPr rtlCol="0">
            <a:normAutofit/>
          </a:bodyPr>
          <a:lstStyle>
            <a:lvl1pPr marL="0" indent="0" algn="ctr" defTabSz="914400" rtl="0" eaLnBrk="1" latinLnBrk="0" hangingPunct="1">
              <a:spcBef>
                <a:spcPts val="300"/>
              </a:spcBef>
              <a:buClr>
                <a:schemeClr val="accent1">
                  <a:lumMod val="60000"/>
                  <a:lumOff val="40000"/>
                </a:schemeClr>
              </a:buClr>
              <a:buSzPct val="110000"/>
              <a:buFont typeface="Wingdings 2" pitchFamily="18" charset="2"/>
              <a:buNone/>
              <a:defRPr sz="1800" kern="1200">
                <a:solidFill>
                  <a:schemeClr val="tx1">
                    <a:tint val="7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dirty="0"/>
          </a:p>
        </p:txBody>
      </p:sp>
      <p:sp>
        <p:nvSpPr>
          <p:cNvPr id="5" name="Date Placeholder 3"/>
          <p:cNvSpPr>
            <a:spLocks noGrp="1"/>
          </p:cNvSpPr>
          <p:nvPr>
            <p:ph type="dt" sz="half" idx="10"/>
          </p:nvPr>
        </p:nvSpPr>
        <p:spPr/>
        <p:txBody>
          <a:bodyPr/>
          <a:lstStyle>
            <a:lvl1pPr>
              <a:defRPr/>
            </a:lvl1pPr>
          </a:lstStyle>
          <a:p>
            <a:pPr>
              <a:defRPr/>
            </a:pPr>
            <a:fld id="{54214C03-A15B-2F42-930E-814E24BE4ED0}" type="datetime1">
              <a:rPr lang="en-US" altLang="zh-CN"/>
              <a:pPr>
                <a:defRPr/>
              </a:pPr>
              <a:t>18/6/14</a:t>
            </a:fld>
            <a:endParaRPr lang="zh-CN" altLang="en-US" sz="1800">
              <a:solidFill>
                <a:schemeClr val="tx1"/>
              </a:solidFill>
            </a:endParaRPr>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074A0931-C16D-C34C-851B-A9D1E696D21F}" type="slidenum">
              <a:rPr lang="zh-CN" altLang="en-US"/>
              <a:pPr>
                <a:defRPr/>
              </a:pPr>
              <a:t>‹#›</a:t>
            </a:fld>
            <a:endParaRPr lang="en-US" altLang="zh-CN"/>
          </a:p>
        </p:txBody>
      </p:sp>
    </p:spTree>
    <p:extLst>
      <p:ext uri="{BB962C8B-B14F-4D97-AF65-F5344CB8AC3E}">
        <p14:creationId xmlns:p14="http://schemas.microsoft.com/office/powerpoint/2010/main" val="1780487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dirty="0"/>
          </a:p>
        </p:txBody>
      </p:sp>
      <p:sp>
        <p:nvSpPr>
          <p:cNvPr id="4" name="Date Placeholder 3"/>
          <p:cNvSpPr>
            <a:spLocks noGrp="1"/>
          </p:cNvSpPr>
          <p:nvPr>
            <p:ph type="dt" sz="half" idx="10"/>
          </p:nvPr>
        </p:nvSpPr>
        <p:spPr/>
        <p:txBody>
          <a:bodyPr/>
          <a:lstStyle>
            <a:lvl1pPr>
              <a:defRPr/>
            </a:lvl1pPr>
          </a:lstStyle>
          <a:p>
            <a:pPr>
              <a:defRPr/>
            </a:pPr>
            <a:fld id="{9401901F-5421-3842-87BC-96DBC4AD40F5}" type="datetime1">
              <a:rPr lang="en-US" altLang="zh-CN"/>
              <a:pPr>
                <a:defRPr/>
              </a:pPr>
              <a:t>18/6/14</a:t>
            </a:fld>
            <a:endParaRPr lang="zh-CN" altLang="en-US" sz="1800">
              <a:solidFill>
                <a:schemeClr val="tx1"/>
              </a:solidFill>
            </a:endParaRPr>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EBE5891A-32C1-924C-8A56-0E6A4B8E6FE7}" type="slidenum">
              <a:rPr lang="zh-CN" altLang="en-US"/>
              <a:pPr>
                <a:defRPr/>
              </a:pPr>
              <a:t>‹#›</a:t>
            </a:fld>
            <a:endParaRPr lang="en-US" altLang="zh-CN"/>
          </a:p>
        </p:txBody>
      </p:sp>
    </p:spTree>
    <p:extLst>
      <p:ext uri="{BB962C8B-B14F-4D97-AF65-F5344CB8AC3E}">
        <p14:creationId xmlns:p14="http://schemas.microsoft.com/office/powerpoint/2010/main" val="20167032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363538" y="3352801"/>
            <a:ext cx="8416925" cy="1470025"/>
          </a:xfrm>
        </p:spPr>
        <p:txBody>
          <a:bodyPr/>
          <a:lstStyle/>
          <a:p>
            <a:r>
              <a:rPr lang="en-US" altLang="zh-CN" smtClean="0"/>
              <a:t>Click to edit Master title style</a:t>
            </a:r>
            <a:endParaRPr dirty="0"/>
          </a:p>
        </p:txBody>
      </p:sp>
      <p:sp>
        <p:nvSpPr>
          <p:cNvPr id="3" name="Subtitle 2"/>
          <p:cNvSpPr>
            <a:spLocks noGrp="1"/>
          </p:cNvSpPr>
          <p:nvPr>
            <p:ph type="subTitle" idx="1"/>
          </p:nvPr>
        </p:nvSpPr>
        <p:spPr>
          <a:xfrm>
            <a:off x="363538" y="4771029"/>
            <a:ext cx="8416925" cy="972671"/>
          </a:xfrm>
        </p:spPr>
        <p:txBody>
          <a:bodyPr>
            <a:normAutofit/>
          </a:bodyPr>
          <a:lstStyle>
            <a:lvl1pPr marL="0" indent="0" algn="ctr">
              <a:spcBef>
                <a:spcPts val="30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dirty="0"/>
          </a:p>
        </p:txBody>
      </p:sp>
      <p:sp>
        <p:nvSpPr>
          <p:cNvPr id="9" name="Picture Placeholder 2"/>
          <p:cNvSpPr>
            <a:spLocks noGrp="1"/>
          </p:cNvSpPr>
          <p:nvPr>
            <p:ph type="pic" idx="13"/>
          </p:nvPr>
        </p:nvSpPr>
        <p:spPr>
          <a:xfrm>
            <a:off x="370980" y="363538"/>
            <a:ext cx="8402040" cy="2836862"/>
          </a:xfrm>
          <a:ln w="3175">
            <a:solidFill>
              <a:schemeClr val="bg1"/>
            </a:solidFill>
          </a:ln>
          <a:effectLst>
            <a:outerShdw blurRad="63500" sx="100500" sy="100500" algn="ctr" rotWithShape="0">
              <a:prstClr val="black">
                <a:alpha val="50000"/>
              </a:prstClr>
            </a:outerShdw>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CN" noProof="0" smtClean="0"/>
              <a:t>Drag picture to placeholder or click icon to add</a:t>
            </a:r>
            <a:endParaRPr noProof="0"/>
          </a:p>
        </p:txBody>
      </p:sp>
      <p:sp>
        <p:nvSpPr>
          <p:cNvPr id="5" name="Date Placeholder 3"/>
          <p:cNvSpPr>
            <a:spLocks noGrp="1"/>
          </p:cNvSpPr>
          <p:nvPr>
            <p:ph type="dt" sz="half" idx="14"/>
          </p:nvPr>
        </p:nvSpPr>
        <p:spPr/>
        <p:txBody>
          <a:bodyPr/>
          <a:lstStyle>
            <a:lvl1pPr>
              <a:defRPr/>
            </a:lvl1pPr>
          </a:lstStyle>
          <a:p>
            <a:pPr>
              <a:defRPr/>
            </a:pPr>
            <a:fld id="{5E2D96F1-E015-0046-BF8D-9B09B13E83ED}" type="datetime1">
              <a:rPr lang="en-US" altLang="zh-CN"/>
              <a:pPr>
                <a:defRPr/>
              </a:pPr>
              <a:t>18/6/14</a:t>
            </a:fld>
            <a:endParaRPr lang="zh-CN" altLang="en-US" sz="1800">
              <a:solidFill>
                <a:schemeClr val="tx1"/>
              </a:solidFill>
            </a:endParaRPr>
          </a:p>
        </p:txBody>
      </p:sp>
      <p:sp>
        <p:nvSpPr>
          <p:cNvPr id="6" name="Footer Placeholder 4"/>
          <p:cNvSpPr>
            <a:spLocks noGrp="1"/>
          </p:cNvSpPr>
          <p:nvPr>
            <p:ph type="ftr" sz="quarter" idx="15"/>
          </p:nvPr>
        </p:nvSpPr>
        <p:spPr/>
        <p:txBody>
          <a:bodyPr/>
          <a:lstStyle>
            <a:lvl1pPr>
              <a:defRPr/>
            </a:lvl1pPr>
          </a:lstStyle>
          <a:p>
            <a:pPr>
              <a:defRPr/>
            </a:pPr>
            <a:endParaRPr lang="zh-CN" altLang="en-US"/>
          </a:p>
        </p:txBody>
      </p:sp>
      <p:sp>
        <p:nvSpPr>
          <p:cNvPr id="7" name="Slide Number Placeholder 5"/>
          <p:cNvSpPr>
            <a:spLocks noGrp="1"/>
          </p:cNvSpPr>
          <p:nvPr>
            <p:ph type="sldNum" sz="quarter" idx="16"/>
          </p:nvPr>
        </p:nvSpPr>
        <p:spPr/>
        <p:txBody>
          <a:bodyPr/>
          <a:lstStyle>
            <a:lvl1pPr>
              <a:defRPr/>
            </a:lvl1pPr>
          </a:lstStyle>
          <a:p>
            <a:pPr>
              <a:defRPr/>
            </a:pPr>
            <a:fld id="{DB31E071-A8F4-4D48-BA8F-3318D66B6B9A}" type="slidenum">
              <a:rPr lang="zh-CN" altLang="en-US"/>
              <a:pPr>
                <a:defRPr/>
              </a:pPr>
              <a:t>‹#›</a:t>
            </a:fld>
            <a:endParaRPr lang="en-US" altLang="zh-CN"/>
          </a:p>
        </p:txBody>
      </p:sp>
    </p:spTree>
    <p:extLst>
      <p:ext uri="{BB962C8B-B14F-4D97-AF65-F5344CB8AC3E}">
        <p14:creationId xmlns:p14="http://schemas.microsoft.com/office/powerpoint/2010/main" val="16470172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9275" y="2403144"/>
            <a:ext cx="8056563" cy="1362075"/>
          </a:xfrm>
        </p:spPr>
        <p:txBody>
          <a:bodyPr/>
          <a:lstStyle>
            <a:lvl1pPr algn="ctr">
              <a:defRPr sz="4600" b="0" cap="none" baseline="0"/>
            </a:lvl1pPr>
          </a:lstStyle>
          <a:p>
            <a:r>
              <a:rPr lang="en-US" altLang="zh-CN" smtClean="0"/>
              <a:t>Click to edit Master title style</a:t>
            </a:r>
            <a:endParaRPr/>
          </a:p>
        </p:txBody>
      </p:sp>
      <p:sp>
        <p:nvSpPr>
          <p:cNvPr id="3" name="Text Placeholder 2"/>
          <p:cNvSpPr>
            <a:spLocks noGrp="1"/>
          </p:cNvSpPr>
          <p:nvPr>
            <p:ph type="body" idx="1"/>
          </p:nvPr>
        </p:nvSpPr>
        <p:spPr>
          <a:xfrm>
            <a:off x="549275" y="3736005"/>
            <a:ext cx="8056563" cy="1500187"/>
          </a:xfrm>
        </p:spPr>
        <p:txBody>
          <a:bodyPr>
            <a:normAutofit/>
          </a:bodyPr>
          <a:lstStyle>
            <a:lvl1pPr marL="0" indent="0" algn="ctr">
              <a:spcBef>
                <a:spcPts val="300"/>
              </a:spcBef>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3C10FE58-F83D-AE43-A340-20C6088AC8DA}" type="datetime1">
              <a:rPr lang="en-US" altLang="zh-CN"/>
              <a:pPr>
                <a:defRPr/>
              </a:pPr>
              <a:t>18/6/14</a:t>
            </a:fld>
            <a:endParaRPr lang="zh-CN" altLang="en-US" sz="1800">
              <a:solidFill>
                <a:schemeClr val="tx1"/>
              </a:solidFill>
            </a:endParaRPr>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6541326A-AAAE-2D4D-9508-55A1F07829B1}" type="slidenum">
              <a:rPr lang="zh-CN" altLang="en-US"/>
              <a:pPr>
                <a:defRPr/>
              </a:pPr>
              <a:t>‹#›</a:t>
            </a:fld>
            <a:endParaRPr lang="en-US" altLang="zh-CN"/>
          </a:p>
        </p:txBody>
      </p:sp>
    </p:spTree>
    <p:extLst>
      <p:ext uri="{BB962C8B-B14F-4D97-AF65-F5344CB8AC3E}">
        <p14:creationId xmlns:p14="http://schemas.microsoft.com/office/powerpoint/2010/main" val="24212309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1336956"/>
          </a:xfrm>
        </p:spPr>
        <p:txBody>
          <a:bodyPr/>
          <a:lstStyle/>
          <a:p>
            <a:r>
              <a:rPr lang="en-US" altLang="zh-CN" smtClean="0"/>
              <a:t>Click to edit Master title style</a:t>
            </a:r>
            <a:endParaRPr/>
          </a:p>
        </p:txBody>
      </p:sp>
      <p:sp>
        <p:nvSpPr>
          <p:cNvPr id="3" name="Content Placeholder 2"/>
          <p:cNvSpPr>
            <a:spLocks noGrp="1"/>
          </p:cNvSpPr>
          <p:nvPr>
            <p:ph sz="half" idx="1"/>
          </p:nvPr>
        </p:nvSpPr>
        <p:spPr>
          <a:xfrm>
            <a:off x="549275"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dirty="0"/>
          </a:p>
        </p:txBody>
      </p:sp>
      <p:sp>
        <p:nvSpPr>
          <p:cNvPr id="4" name="Content Placeholder 3"/>
          <p:cNvSpPr>
            <a:spLocks noGrp="1"/>
          </p:cNvSpPr>
          <p:nvPr>
            <p:ph sz="half" idx="2"/>
          </p:nvPr>
        </p:nvSpPr>
        <p:spPr>
          <a:xfrm>
            <a:off x="4751071"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dirty="0"/>
          </a:p>
        </p:txBody>
      </p:sp>
      <p:sp>
        <p:nvSpPr>
          <p:cNvPr id="5" name="Date Placeholder 3"/>
          <p:cNvSpPr>
            <a:spLocks noGrp="1"/>
          </p:cNvSpPr>
          <p:nvPr>
            <p:ph type="dt" sz="half" idx="10"/>
          </p:nvPr>
        </p:nvSpPr>
        <p:spPr/>
        <p:txBody>
          <a:bodyPr/>
          <a:lstStyle>
            <a:lvl1pPr>
              <a:defRPr/>
            </a:lvl1pPr>
          </a:lstStyle>
          <a:p>
            <a:pPr>
              <a:defRPr/>
            </a:pPr>
            <a:fld id="{A1730E95-4B24-BD47-99FD-583EFFB819DF}" type="datetime1">
              <a:rPr lang="en-US" altLang="zh-CN"/>
              <a:pPr>
                <a:defRPr/>
              </a:pPr>
              <a:t>18/6/14</a:t>
            </a:fld>
            <a:endParaRPr lang="zh-CN" altLang="en-US" sz="1800">
              <a:solidFill>
                <a:schemeClr val="tx1"/>
              </a:solidFill>
            </a:endParaRPr>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01ED26A7-EF8E-FC4F-BA9E-906C9C6DEDE5}" type="slidenum">
              <a:rPr lang="zh-CN" altLang="en-US"/>
              <a:pPr>
                <a:defRPr/>
              </a:pPr>
              <a:t>‹#›</a:t>
            </a:fld>
            <a:endParaRPr lang="en-US" altLang="zh-CN"/>
          </a:p>
        </p:txBody>
      </p:sp>
    </p:spTree>
    <p:extLst>
      <p:ext uri="{BB962C8B-B14F-4D97-AF65-F5344CB8AC3E}">
        <p14:creationId xmlns:p14="http://schemas.microsoft.com/office/powerpoint/2010/main" val="24107626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9274" y="107576"/>
            <a:ext cx="8042276" cy="1336956"/>
          </a:xfrm>
        </p:spPr>
        <p:txBody>
          <a:bodyPr/>
          <a:lstStyle>
            <a:lvl1pPr>
              <a:defRPr/>
            </a:lvl1pPr>
          </a:lstStyle>
          <a:p>
            <a:r>
              <a:rPr lang="en-US" altLang="zh-CN" smtClean="0"/>
              <a:t>Click to edit Master title style</a:t>
            </a:r>
            <a:endParaRPr/>
          </a:p>
        </p:txBody>
      </p:sp>
      <p:sp>
        <p:nvSpPr>
          <p:cNvPr id="3" name="Text Placeholder 2"/>
          <p:cNvSpPr>
            <a:spLocks noGrp="1"/>
          </p:cNvSpPr>
          <p:nvPr>
            <p:ph type="body" idx="1"/>
          </p:nvPr>
        </p:nvSpPr>
        <p:spPr>
          <a:xfrm>
            <a:off x="549274"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549274"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dirty="0"/>
          </a:p>
        </p:txBody>
      </p:sp>
      <p:sp>
        <p:nvSpPr>
          <p:cNvPr id="5" name="Text Placeholder 4"/>
          <p:cNvSpPr>
            <a:spLocks noGrp="1"/>
          </p:cNvSpPr>
          <p:nvPr>
            <p:ph type="body" sz="quarter" idx="3"/>
          </p:nvPr>
        </p:nvSpPr>
        <p:spPr>
          <a:xfrm>
            <a:off x="4751070"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751070"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dirty="0"/>
          </a:p>
        </p:txBody>
      </p:sp>
      <p:sp>
        <p:nvSpPr>
          <p:cNvPr id="7" name="Date Placeholder 3"/>
          <p:cNvSpPr>
            <a:spLocks noGrp="1"/>
          </p:cNvSpPr>
          <p:nvPr>
            <p:ph type="dt" sz="half" idx="10"/>
          </p:nvPr>
        </p:nvSpPr>
        <p:spPr/>
        <p:txBody>
          <a:bodyPr/>
          <a:lstStyle>
            <a:lvl1pPr>
              <a:defRPr/>
            </a:lvl1pPr>
          </a:lstStyle>
          <a:p>
            <a:pPr>
              <a:defRPr/>
            </a:pPr>
            <a:fld id="{4A4632C9-E43C-1644-B47C-C280BD096EA2}" type="datetime1">
              <a:rPr lang="en-US" altLang="zh-CN"/>
              <a:pPr>
                <a:defRPr/>
              </a:pPr>
              <a:t>18/6/14</a:t>
            </a:fld>
            <a:endParaRPr lang="zh-CN" altLang="en-US" sz="1800">
              <a:solidFill>
                <a:schemeClr val="tx1"/>
              </a:solidFill>
            </a:endParaRPr>
          </a:p>
        </p:txBody>
      </p:sp>
      <p:sp>
        <p:nvSpPr>
          <p:cNvPr id="8" name="Footer Placeholder 4"/>
          <p:cNvSpPr>
            <a:spLocks noGrp="1"/>
          </p:cNvSpPr>
          <p:nvPr>
            <p:ph type="ftr" sz="quarter" idx="11"/>
          </p:nvPr>
        </p:nvSpPr>
        <p:spPr/>
        <p:txBody>
          <a:bodyPr/>
          <a:lstStyle>
            <a:lvl1pPr>
              <a:defRPr/>
            </a:lvl1pPr>
          </a:lstStyle>
          <a:p>
            <a:pPr>
              <a:defRPr/>
            </a:pPr>
            <a:endParaRPr lang="zh-CN" altLang="en-US"/>
          </a:p>
        </p:txBody>
      </p:sp>
      <p:sp>
        <p:nvSpPr>
          <p:cNvPr id="9" name="Slide Number Placeholder 5"/>
          <p:cNvSpPr>
            <a:spLocks noGrp="1"/>
          </p:cNvSpPr>
          <p:nvPr>
            <p:ph type="sldNum" sz="quarter" idx="12"/>
          </p:nvPr>
        </p:nvSpPr>
        <p:spPr/>
        <p:txBody>
          <a:bodyPr/>
          <a:lstStyle>
            <a:lvl1pPr>
              <a:defRPr/>
            </a:lvl1pPr>
          </a:lstStyle>
          <a:p>
            <a:pPr>
              <a:defRPr/>
            </a:pPr>
            <a:fld id="{DC828055-F5AD-1746-8F05-6C86933F14DA}" type="slidenum">
              <a:rPr lang="zh-CN" altLang="en-US"/>
              <a:pPr>
                <a:defRPr/>
              </a:pPr>
              <a:t>‹#›</a:t>
            </a:fld>
            <a:endParaRPr lang="en-US" altLang="zh-CN"/>
          </a:p>
        </p:txBody>
      </p:sp>
    </p:spTree>
    <p:extLst>
      <p:ext uri="{BB962C8B-B14F-4D97-AF65-F5344CB8AC3E}">
        <p14:creationId xmlns:p14="http://schemas.microsoft.com/office/powerpoint/2010/main" val="17636097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a:p>
        </p:txBody>
      </p:sp>
      <p:sp>
        <p:nvSpPr>
          <p:cNvPr id="3" name="Date Placeholder 3"/>
          <p:cNvSpPr>
            <a:spLocks noGrp="1"/>
          </p:cNvSpPr>
          <p:nvPr>
            <p:ph type="dt" sz="half" idx="10"/>
          </p:nvPr>
        </p:nvSpPr>
        <p:spPr/>
        <p:txBody>
          <a:bodyPr/>
          <a:lstStyle>
            <a:lvl1pPr>
              <a:defRPr/>
            </a:lvl1pPr>
          </a:lstStyle>
          <a:p>
            <a:pPr>
              <a:defRPr/>
            </a:pPr>
            <a:fld id="{1EDA31A5-2D93-E949-9839-BE81DD71A36B}" type="datetime1">
              <a:rPr lang="en-US" altLang="zh-CN"/>
              <a:pPr>
                <a:defRPr/>
              </a:pPr>
              <a:t>18/6/14</a:t>
            </a:fld>
            <a:endParaRPr lang="zh-CN" altLang="en-US" sz="1800">
              <a:solidFill>
                <a:schemeClr val="tx1"/>
              </a:solidFill>
            </a:endParaRPr>
          </a:p>
        </p:txBody>
      </p:sp>
      <p:sp>
        <p:nvSpPr>
          <p:cNvPr id="4" name="Footer Placeholder 4"/>
          <p:cNvSpPr>
            <a:spLocks noGrp="1"/>
          </p:cNvSpPr>
          <p:nvPr>
            <p:ph type="ftr" sz="quarter" idx="11"/>
          </p:nvPr>
        </p:nvSpPr>
        <p:spPr/>
        <p:txBody>
          <a:bodyPr/>
          <a:lstStyle>
            <a:lvl1pPr>
              <a:defRPr/>
            </a:lvl1pPr>
          </a:lstStyle>
          <a:p>
            <a:pPr>
              <a:defRPr/>
            </a:pPr>
            <a:endParaRPr lang="zh-CN" altLang="en-US"/>
          </a:p>
        </p:txBody>
      </p:sp>
      <p:sp>
        <p:nvSpPr>
          <p:cNvPr id="5" name="Slide Number Placeholder 5"/>
          <p:cNvSpPr>
            <a:spLocks noGrp="1"/>
          </p:cNvSpPr>
          <p:nvPr>
            <p:ph type="sldNum" sz="quarter" idx="12"/>
          </p:nvPr>
        </p:nvSpPr>
        <p:spPr/>
        <p:txBody>
          <a:bodyPr/>
          <a:lstStyle>
            <a:lvl1pPr>
              <a:defRPr/>
            </a:lvl1pPr>
          </a:lstStyle>
          <a:p>
            <a:pPr>
              <a:defRPr/>
            </a:pPr>
            <a:fld id="{7466CFF9-E2D1-AC4D-9516-B53ED003F7A4}" type="slidenum">
              <a:rPr lang="zh-CN" altLang="en-US"/>
              <a:pPr>
                <a:defRPr/>
              </a:pPr>
              <a:t>‹#›</a:t>
            </a:fld>
            <a:endParaRPr lang="en-US" altLang="zh-CN"/>
          </a:p>
        </p:txBody>
      </p:sp>
    </p:spTree>
    <p:extLst>
      <p:ext uri="{BB962C8B-B14F-4D97-AF65-F5344CB8AC3E}">
        <p14:creationId xmlns:p14="http://schemas.microsoft.com/office/powerpoint/2010/main" val="811074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dirty="0"/>
          </a:p>
        </p:txBody>
      </p:sp>
      <p:sp>
        <p:nvSpPr>
          <p:cNvPr id="4" name="Date Placeholder 3"/>
          <p:cNvSpPr>
            <a:spLocks noGrp="1"/>
          </p:cNvSpPr>
          <p:nvPr>
            <p:ph type="dt" sz="half" idx="10"/>
          </p:nvPr>
        </p:nvSpPr>
        <p:spPr/>
        <p:txBody>
          <a:bodyPr/>
          <a:lstStyle>
            <a:lvl1pPr>
              <a:defRPr/>
            </a:lvl1pPr>
          </a:lstStyle>
          <a:p>
            <a:pPr>
              <a:defRPr/>
            </a:pPr>
            <a:fld id="{82010DB9-225D-AB47-BDD8-1F464A737B14}" type="datetime1">
              <a:rPr lang="en-US" altLang="zh-CN"/>
              <a:pPr>
                <a:defRPr/>
              </a:pPr>
              <a:t>18/6/14</a:t>
            </a:fld>
            <a:endParaRPr lang="zh-CN" altLang="en-US" sz="1800">
              <a:solidFill>
                <a:schemeClr val="tx1"/>
              </a:solidFill>
            </a:endParaRPr>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B5A4B913-4D86-0340-BE89-3587F03C36E2}" type="slidenum">
              <a:rPr lang="zh-CN" altLang="en-US"/>
              <a:pPr>
                <a:defRPr/>
              </a:pPr>
              <a:t>‹#›</a:t>
            </a:fld>
            <a:endParaRPr lang="en-US" altLang="zh-CN"/>
          </a:p>
        </p:txBody>
      </p:sp>
    </p:spTree>
    <p:extLst>
      <p:ext uri="{BB962C8B-B14F-4D97-AF65-F5344CB8AC3E}">
        <p14:creationId xmlns:p14="http://schemas.microsoft.com/office/powerpoint/2010/main" val="23445029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191BBD0-6637-F645-B71A-8351132EA5C2}" type="datetime1">
              <a:rPr lang="en-US" altLang="zh-CN"/>
              <a:pPr>
                <a:defRPr/>
              </a:pPr>
              <a:t>18/6/14</a:t>
            </a:fld>
            <a:endParaRPr lang="zh-CN" altLang="en-US" sz="1800">
              <a:solidFill>
                <a:schemeClr val="tx1"/>
              </a:solidFill>
            </a:endParaRPr>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7F63BB31-2EA2-5A42-91C4-4E86D606F010}" type="slidenum">
              <a:rPr lang="zh-CN" altLang="en-US"/>
              <a:pPr>
                <a:defRPr/>
              </a:pPr>
              <a:t>‹#›</a:t>
            </a:fld>
            <a:endParaRPr lang="en-US" altLang="zh-CN"/>
          </a:p>
        </p:txBody>
      </p:sp>
    </p:spTree>
    <p:extLst>
      <p:ext uri="{BB962C8B-B14F-4D97-AF65-F5344CB8AC3E}">
        <p14:creationId xmlns:p14="http://schemas.microsoft.com/office/powerpoint/2010/main" val="15490500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9" y="611872"/>
            <a:ext cx="3840480" cy="1162050"/>
          </a:xfrm>
        </p:spPr>
        <p:txBody>
          <a:bodyPr/>
          <a:lstStyle>
            <a:lvl1pPr algn="ctr">
              <a:defRPr sz="3600" b="0"/>
            </a:lvl1pPr>
          </a:lstStyle>
          <a:p>
            <a:r>
              <a:rPr lang="en-US" altLang="zh-CN" smtClean="0"/>
              <a:t>Click to edit Master title style</a:t>
            </a:r>
            <a:endParaRPr/>
          </a:p>
        </p:txBody>
      </p:sp>
      <p:sp>
        <p:nvSpPr>
          <p:cNvPr id="3" name="Content Placeholder 2"/>
          <p:cNvSpPr>
            <a:spLocks noGrp="1"/>
          </p:cNvSpPr>
          <p:nvPr>
            <p:ph idx="1"/>
          </p:nvPr>
        </p:nvSpPr>
        <p:spPr>
          <a:xfrm>
            <a:off x="4742824" y="368300"/>
            <a:ext cx="3840480" cy="5575300"/>
          </a:xfrm>
        </p:spPr>
        <p:txBody>
          <a:bodyPr>
            <a:normAutofit/>
          </a:bodyPr>
          <a:lstStyle>
            <a:lvl1pPr>
              <a:spcBef>
                <a:spcPts val="2000"/>
              </a:spcBef>
              <a:defRPr sz="22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dirty="0"/>
          </a:p>
        </p:txBody>
      </p:sp>
      <p:sp>
        <p:nvSpPr>
          <p:cNvPr id="4" name="Text Placeholder 3"/>
          <p:cNvSpPr>
            <a:spLocks noGrp="1"/>
          </p:cNvSpPr>
          <p:nvPr>
            <p:ph type="body" sz="half" idx="2"/>
          </p:nvPr>
        </p:nvSpPr>
        <p:spPr>
          <a:xfrm>
            <a:off x="533399" y="1787856"/>
            <a:ext cx="3840480"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1B22F08B-4FE7-4B49-8F9F-061354BAD7F7}" type="datetime1">
              <a:rPr lang="en-US" altLang="zh-CN"/>
              <a:pPr>
                <a:defRPr/>
              </a:pPr>
              <a:t>18/6/14</a:t>
            </a:fld>
            <a:endParaRPr lang="zh-CN" altLang="en-US" sz="1800">
              <a:solidFill>
                <a:schemeClr val="tx1"/>
              </a:solidFill>
            </a:endParaRPr>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4EDA56A7-997C-294E-954A-452ACD71CBC4}" type="slidenum">
              <a:rPr lang="zh-CN" altLang="en-US"/>
              <a:pPr>
                <a:defRPr/>
              </a:pPr>
              <a:t>‹#›</a:t>
            </a:fld>
            <a:endParaRPr lang="en-US" altLang="zh-CN"/>
          </a:p>
        </p:txBody>
      </p:sp>
    </p:spTree>
    <p:extLst>
      <p:ext uri="{BB962C8B-B14F-4D97-AF65-F5344CB8AC3E}">
        <p14:creationId xmlns:p14="http://schemas.microsoft.com/office/powerpoint/2010/main" val="18709251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8" y="611872"/>
            <a:ext cx="4079545" cy="1162050"/>
          </a:xfrm>
        </p:spPr>
        <p:txBody>
          <a:bodyPr/>
          <a:lstStyle>
            <a:lvl1pPr algn="ctr">
              <a:defRPr sz="3600" b="0"/>
            </a:lvl1pPr>
          </a:lstStyle>
          <a:p>
            <a:r>
              <a:rPr lang="en-US" altLang="zh-CN" smtClean="0"/>
              <a:t>Click to edit Master title style</a:t>
            </a:r>
            <a:endParaRPr/>
          </a:p>
        </p:txBody>
      </p:sp>
      <p:sp>
        <p:nvSpPr>
          <p:cNvPr id="4" name="Text Placeholder 3"/>
          <p:cNvSpPr>
            <a:spLocks noGrp="1"/>
          </p:cNvSpPr>
          <p:nvPr>
            <p:ph type="body" sz="half" idx="2"/>
          </p:nvPr>
        </p:nvSpPr>
        <p:spPr>
          <a:xfrm>
            <a:off x="533398" y="1787856"/>
            <a:ext cx="4079545"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8" name="Picture Placeholder 2"/>
          <p:cNvSpPr>
            <a:spLocks noGrp="1"/>
          </p:cNvSpPr>
          <p:nvPr>
            <p:ph type="pic" idx="1"/>
          </p:nvPr>
        </p:nvSpPr>
        <p:spPr>
          <a:xfrm>
            <a:off x="5090617" y="359392"/>
            <a:ext cx="3657600" cy="5318077"/>
          </a:xfrm>
          <a:ln w="3175">
            <a:solidFill>
              <a:schemeClr val="bg1"/>
            </a:solidFill>
          </a:ln>
          <a:effectLst>
            <a:outerShdw blurRad="63500" sx="100500" sy="100500" algn="ctr" rotWithShape="0">
              <a:prstClr val="black">
                <a:alpha val="50000"/>
              </a:prstClr>
            </a:outerShdw>
          </a:effectLst>
        </p:spPr>
        <p:txBody>
          <a:bodyPr rtlCol="0">
            <a:normAutofit/>
          </a:bodyPr>
          <a:lstStyle>
            <a:lvl1pPr marL="0" indent="0" algn="l" defTabSz="914400" rtl="0" eaLnBrk="1" latinLnBrk="0" hangingPunct="1">
              <a:spcBef>
                <a:spcPts val="2000"/>
              </a:spcBef>
              <a:buClr>
                <a:schemeClr val="accent1">
                  <a:lumMod val="60000"/>
                  <a:lumOff val="40000"/>
                </a:schemeClr>
              </a:buClr>
              <a:buSzPct val="110000"/>
              <a:buFont typeface="Wingdings 2" pitchFamily="18" charset="2"/>
              <a:buNone/>
              <a:defRPr sz="3200" kern="1200">
                <a:solidFill>
                  <a:schemeClr val="tx1">
                    <a:lumMod val="65000"/>
                    <a:lumOff val="35000"/>
                  </a:schemeClr>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CN" noProof="0" smtClean="0"/>
              <a:t>Drag picture to placeholder or click icon to add</a:t>
            </a:r>
            <a:endParaRPr noProof="0"/>
          </a:p>
        </p:txBody>
      </p:sp>
      <p:sp>
        <p:nvSpPr>
          <p:cNvPr id="5" name="Date Placeholder 3"/>
          <p:cNvSpPr>
            <a:spLocks noGrp="1"/>
          </p:cNvSpPr>
          <p:nvPr>
            <p:ph type="dt" sz="half" idx="10"/>
          </p:nvPr>
        </p:nvSpPr>
        <p:spPr/>
        <p:txBody>
          <a:bodyPr/>
          <a:lstStyle>
            <a:lvl1pPr>
              <a:defRPr/>
            </a:lvl1pPr>
          </a:lstStyle>
          <a:p>
            <a:pPr>
              <a:defRPr/>
            </a:pPr>
            <a:fld id="{54ADBE08-EA22-334B-9C15-D6A0890F244C}" type="datetime1">
              <a:rPr lang="en-US" altLang="zh-CN"/>
              <a:pPr>
                <a:defRPr/>
              </a:pPr>
              <a:t>18/6/14</a:t>
            </a:fld>
            <a:endParaRPr lang="zh-CN" altLang="en-US" sz="1800">
              <a:solidFill>
                <a:schemeClr val="tx1"/>
              </a:solidFill>
            </a:endParaRPr>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6CF3C08B-62C9-8741-BCF8-B6E37DF7043D}" type="slidenum">
              <a:rPr lang="zh-CN" altLang="en-US"/>
              <a:pPr>
                <a:defRPr/>
              </a:pPr>
              <a:t>‹#›</a:t>
            </a:fld>
            <a:endParaRPr lang="en-US" altLang="zh-CN"/>
          </a:p>
        </p:txBody>
      </p:sp>
    </p:spTree>
    <p:extLst>
      <p:ext uri="{BB962C8B-B14F-4D97-AF65-F5344CB8AC3E}">
        <p14:creationId xmlns:p14="http://schemas.microsoft.com/office/powerpoint/2010/main" val="19181172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dirty="0"/>
          </a:p>
        </p:txBody>
      </p:sp>
      <p:sp>
        <p:nvSpPr>
          <p:cNvPr id="4" name="Date Placeholder 3"/>
          <p:cNvSpPr>
            <a:spLocks noGrp="1"/>
          </p:cNvSpPr>
          <p:nvPr>
            <p:ph type="dt" sz="half" idx="10"/>
          </p:nvPr>
        </p:nvSpPr>
        <p:spPr/>
        <p:txBody>
          <a:bodyPr/>
          <a:lstStyle>
            <a:lvl1pPr>
              <a:defRPr/>
            </a:lvl1pPr>
          </a:lstStyle>
          <a:p>
            <a:pPr>
              <a:defRPr/>
            </a:pPr>
            <a:fld id="{41E25EB5-47EF-A148-86B1-11E8E8A4C3C6}" type="datetime1">
              <a:rPr lang="en-US" altLang="zh-CN"/>
              <a:pPr>
                <a:defRPr/>
              </a:pPr>
              <a:t>18/6/14</a:t>
            </a:fld>
            <a:endParaRPr lang="zh-CN" altLang="en-US" sz="1800">
              <a:solidFill>
                <a:schemeClr val="tx1"/>
              </a:solidFill>
            </a:endParaRPr>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2F93BA18-0C5D-BD48-B54E-E1663B61F3BA}" type="slidenum">
              <a:rPr lang="zh-CN" altLang="en-US"/>
              <a:pPr>
                <a:defRPr/>
              </a:pPr>
              <a:t>‹#›</a:t>
            </a:fld>
            <a:endParaRPr lang="en-US" altLang="zh-CN"/>
          </a:p>
        </p:txBody>
      </p:sp>
    </p:spTree>
    <p:extLst>
      <p:ext uri="{BB962C8B-B14F-4D97-AF65-F5344CB8AC3E}">
        <p14:creationId xmlns:p14="http://schemas.microsoft.com/office/powerpoint/2010/main" val="28206266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9792" y="368301"/>
            <a:ext cx="1524000" cy="5575300"/>
          </a:xfrm>
        </p:spPr>
        <p:txBody>
          <a:bodyPr vert="eaVert"/>
          <a:lstStyle/>
          <a:p>
            <a:r>
              <a:rPr lang="en-US" altLang="zh-CN" smtClean="0"/>
              <a:t>Click to edit Master title style</a:t>
            </a:r>
            <a:endParaRPr/>
          </a:p>
        </p:txBody>
      </p:sp>
      <p:sp>
        <p:nvSpPr>
          <p:cNvPr id="3" name="Vertical Text Placeholder 2"/>
          <p:cNvSpPr>
            <a:spLocks noGrp="1"/>
          </p:cNvSpPr>
          <p:nvPr>
            <p:ph type="body" orient="vert" idx="1"/>
          </p:nvPr>
        </p:nvSpPr>
        <p:spPr>
          <a:xfrm>
            <a:off x="549274" y="368301"/>
            <a:ext cx="6689726" cy="5575300"/>
          </a:xfrm>
        </p:spPr>
        <p:txBody>
          <a:bodyPr vert="eaVert"/>
          <a:lstStyle>
            <a:lvl5pPr>
              <a:defRPr/>
            </a:lvl5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dirty="0"/>
          </a:p>
        </p:txBody>
      </p:sp>
      <p:sp>
        <p:nvSpPr>
          <p:cNvPr id="4" name="Date Placeholder 3"/>
          <p:cNvSpPr>
            <a:spLocks noGrp="1"/>
          </p:cNvSpPr>
          <p:nvPr>
            <p:ph type="dt" sz="half" idx="10"/>
          </p:nvPr>
        </p:nvSpPr>
        <p:spPr/>
        <p:txBody>
          <a:bodyPr/>
          <a:lstStyle>
            <a:lvl1pPr>
              <a:defRPr/>
            </a:lvl1pPr>
          </a:lstStyle>
          <a:p>
            <a:pPr>
              <a:defRPr/>
            </a:pPr>
            <a:fld id="{24F1C421-6D29-7342-AA2C-968349723AE7}" type="datetime1">
              <a:rPr lang="en-US" altLang="zh-CN"/>
              <a:pPr>
                <a:defRPr/>
              </a:pPr>
              <a:t>18/6/14</a:t>
            </a:fld>
            <a:endParaRPr lang="zh-CN" altLang="en-US" sz="1800">
              <a:solidFill>
                <a:schemeClr val="tx1"/>
              </a:solidFill>
            </a:endParaRPr>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314EC08E-B569-3D46-82A1-731C29F523F3}" type="slidenum">
              <a:rPr lang="zh-CN" altLang="en-US"/>
              <a:pPr>
                <a:defRPr/>
              </a:pPr>
              <a:t>‹#›</a:t>
            </a:fld>
            <a:endParaRPr lang="en-US" altLang="zh-CN"/>
          </a:p>
        </p:txBody>
      </p:sp>
    </p:spTree>
    <p:extLst>
      <p:ext uri="{BB962C8B-B14F-4D97-AF65-F5344CB8AC3E}">
        <p14:creationId xmlns:p14="http://schemas.microsoft.com/office/powerpoint/2010/main" val="455361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363538" y="3352801"/>
            <a:ext cx="8416925" cy="1470025"/>
          </a:xfrm>
        </p:spPr>
        <p:txBody>
          <a:bodyPr/>
          <a:lstStyle/>
          <a:p>
            <a:r>
              <a:rPr lang="en-US" altLang="zh-CN" smtClean="0"/>
              <a:t>Click to edit Master title style</a:t>
            </a:r>
            <a:endParaRPr dirty="0"/>
          </a:p>
        </p:txBody>
      </p:sp>
      <p:sp>
        <p:nvSpPr>
          <p:cNvPr id="3" name="Subtitle 2"/>
          <p:cNvSpPr>
            <a:spLocks noGrp="1"/>
          </p:cNvSpPr>
          <p:nvPr>
            <p:ph type="subTitle" idx="1"/>
          </p:nvPr>
        </p:nvSpPr>
        <p:spPr>
          <a:xfrm>
            <a:off x="363538" y="4771029"/>
            <a:ext cx="8416925" cy="972671"/>
          </a:xfrm>
        </p:spPr>
        <p:txBody>
          <a:bodyPr>
            <a:normAutofit/>
          </a:bodyPr>
          <a:lstStyle>
            <a:lvl1pPr marL="0" indent="0" algn="ctr">
              <a:spcBef>
                <a:spcPts val="30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dirty="0"/>
          </a:p>
        </p:txBody>
      </p:sp>
      <p:sp>
        <p:nvSpPr>
          <p:cNvPr id="9" name="Picture Placeholder 2"/>
          <p:cNvSpPr>
            <a:spLocks noGrp="1"/>
          </p:cNvSpPr>
          <p:nvPr>
            <p:ph type="pic" idx="13"/>
          </p:nvPr>
        </p:nvSpPr>
        <p:spPr>
          <a:xfrm>
            <a:off x="370980" y="363538"/>
            <a:ext cx="8402040" cy="2836862"/>
          </a:xfrm>
          <a:ln w="3175">
            <a:solidFill>
              <a:schemeClr val="bg1"/>
            </a:solidFill>
          </a:ln>
          <a:effectLst>
            <a:outerShdw blurRad="63500" sx="100500" sy="100500" algn="ctr" rotWithShape="0">
              <a:prstClr val="black">
                <a:alpha val="50000"/>
              </a:prstClr>
            </a:outerShdw>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CN" noProof="0" smtClean="0"/>
              <a:t>Drag picture to placeholder or click icon to add</a:t>
            </a:r>
            <a:endParaRPr noProof="0"/>
          </a:p>
        </p:txBody>
      </p:sp>
      <p:sp>
        <p:nvSpPr>
          <p:cNvPr id="5" name="Date Placeholder 3"/>
          <p:cNvSpPr>
            <a:spLocks noGrp="1"/>
          </p:cNvSpPr>
          <p:nvPr>
            <p:ph type="dt" sz="half" idx="14"/>
          </p:nvPr>
        </p:nvSpPr>
        <p:spPr/>
        <p:txBody>
          <a:bodyPr/>
          <a:lstStyle>
            <a:lvl1pPr>
              <a:defRPr/>
            </a:lvl1pPr>
          </a:lstStyle>
          <a:p>
            <a:pPr>
              <a:defRPr/>
            </a:pPr>
            <a:fld id="{C577E7DB-AE6A-154B-AAC6-5D142F2C95C6}" type="datetime1">
              <a:rPr lang="en-US" altLang="zh-CN"/>
              <a:pPr>
                <a:defRPr/>
              </a:pPr>
              <a:t>18/6/14</a:t>
            </a:fld>
            <a:endParaRPr lang="zh-CN" altLang="en-US" sz="1800">
              <a:solidFill>
                <a:schemeClr val="tx1"/>
              </a:solidFill>
            </a:endParaRPr>
          </a:p>
        </p:txBody>
      </p:sp>
      <p:sp>
        <p:nvSpPr>
          <p:cNvPr id="6" name="Footer Placeholder 4"/>
          <p:cNvSpPr>
            <a:spLocks noGrp="1"/>
          </p:cNvSpPr>
          <p:nvPr>
            <p:ph type="ftr" sz="quarter" idx="15"/>
          </p:nvPr>
        </p:nvSpPr>
        <p:spPr/>
        <p:txBody>
          <a:bodyPr/>
          <a:lstStyle>
            <a:lvl1pPr>
              <a:defRPr/>
            </a:lvl1pPr>
          </a:lstStyle>
          <a:p>
            <a:pPr>
              <a:defRPr/>
            </a:pPr>
            <a:endParaRPr lang="zh-CN" altLang="en-US"/>
          </a:p>
        </p:txBody>
      </p:sp>
      <p:sp>
        <p:nvSpPr>
          <p:cNvPr id="7" name="Slide Number Placeholder 5"/>
          <p:cNvSpPr>
            <a:spLocks noGrp="1"/>
          </p:cNvSpPr>
          <p:nvPr>
            <p:ph type="sldNum" sz="quarter" idx="16"/>
          </p:nvPr>
        </p:nvSpPr>
        <p:spPr/>
        <p:txBody>
          <a:bodyPr/>
          <a:lstStyle>
            <a:lvl1pPr>
              <a:defRPr/>
            </a:lvl1pPr>
          </a:lstStyle>
          <a:p>
            <a:pPr>
              <a:defRPr/>
            </a:pPr>
            <a:fld id="{262A8314-D8C0-5249-9F16-E8F54D6BE45F}" type="slidenum">
              <a:rPr lang="zh-CN" altLang="en-US"/>
              <a:pPr>
                <a:defRPr/>
              </a:pPr>
              <a:t>‹#›</a:t>
            </a:fld>
            <a:endParaRPr lang="en-US" altLang="zh-CN"/>
          </a:p>
        </p:txBody>
      </p:sp>
    </p:spTree>
    <p:extLst>
      <p:ext uri="{BB962C8B-B14F-4D97-AF65-F5344CB8AC3E}">
        <p14:creationId xmlns:p14="http://schemas.microsoft.com/office/powerpoint/2010/main" val="21937994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9275" y="2403144"/>
            <a:ext cx="8056563" cy="1362075"/>
          </a:xfrm>
        </p:spPr>
        <p:txBody>
          <a:bodyPr/>
          <a:lstStyle>
            <a:lvl1pPr algn="ctr">
              <a:defRPr sz="4600" b="0" cap="none" baseline="0"/>
            </a:lvl1pPr>
          </a:lstStyle>
          <a:p>
            <a:r>
              <a:rPr lang="en-US" altLang="zh-CN" smtClean="0"/>
              <a:t>Click to edit Master title style</a:t>
            </a:r>
            <a:endParaRPr/>
          </a:p>
        </p:txBody>
      </p:sp>
      <p:sp>
        <p:nvSpPr>
          <p:cNvPr id="3" name="Text Placeholder 2"/>
          <p:cNvSpPr>
            <a:spLocks noGrp="1"/>
          </p:cNvSpPr>
          <p:nvPr>
            <p:ph type="body" idx="1"/>
          </p:nvPr>
        </p:nvSpPr>
        <p:spPr>
          <a:xfrm>
            <a:off x="549275" y="3736005"/>
            <a:ext cx="8056563" cy="1500187"/>
          </a:xfrm>
        </p:spPr>
        <p:txBody>
          <a:bodyPr>
            <a:normAutofit/>
          </a:bodyPr>
          <a:lstStyle>
            <a:lvl1pPr marL="0" indent="0" algn="ctr">
              <a:spcBef>
                <a:spcPts val="300"/>
              </a:spcBef>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F34B2859-B643-B844-B68F-BBAF1D04492A}" type="datetime1">
              <a:rPr lang="en-US" altLang="zh-CN"/>
              <a:pPr>
                <a:defRPr/>
              </a:pPr>
              <a:t>18/6/14</a:t>
            </a:fld>
            <a:endParaRPr lang="zh-CN" altLang="en-US" sz="1800">
              <a:solidFill>
                <a:schemeClr val="tx1"/>
              </a:solidFill>
            </a:endParaRPr>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0D6DA425-8687-C94D-8439-4C8802DD21DC}" type="slidenum">
              <a:rPr lang="zh-CN" altLang="en-US"/>
              <a:pPr>
                <a:defRPr/>
              </a:pPr>
              <a:t>‹#›</a:t>
            </a:fld>
            <a:endParaRPr lang="en-US" altLang="zh-CN"/>
          </a:p>
        </p:txBody>
      </p:sp>
    </p:spTree>
    <p:extLst>
      <p:ext uri="{BB962C8B-B14F-4D97-AF65-F5344CB8AC3E}">
        <p14:creationId xmlns:p14="http://schemas.microsoft.com/office/powerpoint/2010/main" val="2850369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1336956"/>
          </a:xfrm>
        </p:spPr>
        <p:txBody>
          <a:bodyPr/>
          <a:lstStyle/>
          <a:p>
            <a:r>
              <a:rPr lang="en-US" altLang="zh-CN" smtClean="0"/>
              <a:t>Click to edit Master title style</a:t>
            </a:r>
            <a:endParaRPr/>
          </a:p>
        </p:txBody>
      </p:sp>
      <p:sp>
        <p:nvSpPr>
          <p:cNvPr id="3" name="Content Placeholder 2"/>
          <p:cNvSpPr>
            <a:spLocks noGrp="1"/>
          </p:cNvSpPr>
          <p:nvPr>
            <p:ph sz="half" idx="1"/>
          </p:nvPr>
        </p:nvSpPr>
        <p:spPr>
          <a:xfrm>
            <a:off x="549275"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dirty="0"/>
          </a:p>
        </p:txBody>
      </p:sp>
      <p:sp>
        <p:nvSpPr>
          <p:cNvPr id="4" name="Content Placeholder 3"/>
          <p:cNvSpPr>
            <a:spLocks noGrp="1"/>
          </p:cNvSpPr>
          <p:nvPr>
            <p:ph sz="half" idx="2"/>
          </p:nvPr>
        </p:nvSpPr>
        <p:spPr>
          <a:xfrm>
            <a:off x="4751071"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dirty="0"/>
          </a:p>
        </p:txBody>
      </p:sp>
      <p:sp>
        <p:nvSpPr>
          <p:cNvPr id="5" name="Date Placeholder 3"/>
          <p:cNvSpPr>
            <a:spLocks noGrp="1"/>
          </p:cNvSpPr>
          <p:nvPr>
            <p:ph type="dt" sz="half" idx="10"/>
          </p:nvPr>
        </p:nvSpPr>
        <p:spPr/>
        <p:txBody>
          <a:bodyPr/>
          <a:lstStyle>
            <a:lvl1pPr>
              <a:defRPr/>
            </a:lvl1pPr>
          </a:lstStyle>
          <a:p>
            <a:pPr>
              <a:defRPr/>
            </a:pPr>
            <a:fld id="{46C87D23-8628-2B46-B865-8EC7C633FCEE}" type="datetime1">
              <a:rPr lang="en-US" altLang="zh-CN"/>
              <a:pPr>
                <a:defRPr/>
              </a:pPr>
              <a:t>18/6/14</a:t>
            </a:fld>
            <a:endParaRPr lang="zh-CN" altLang="en-US" sz="1800">
              <a:solidFill>
                <a:schemeClr val="tx1"/>
              </a:solidFill>
            </a:endParaRPr>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6BA6F765-E6FC-0B40-9312-33A183FF688A}" type="slidenum">
              <a:rPr lang="zh-CN" altLang="en-US"/>
              <a:pPr>
                <a:defRPr/>
              </a:pPr>
              <a:t>‹#›</a:t>
            </a:fld>
            <a:endParaRPr lang="en-US" altLang="zh-CN"/>
          </a:p>
        </p:txBody>
      </p:sp>
    </p:spTree>
    <p:extLst>
      <p:ext uri="{BB962C8B-B14F-4D97-AF65-F5344CB8AC3E}">
        <p14:creationId xmlns:p14="http://schemas.microsoft.com/office/powerpoint/2010/main" val="2702063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9274" y="107576"/>
            <a:ext cx="8042276" cy="1336956"/>
          </a:xfrm>
        </p:spPr>
        <p:txBody>
          <a:bodyPr/>
          <a:lstStyle>
            <a:lvl1pPr>
              <a:defRPr/>
            </a:lvl1pPr>
          </a:lstStyle>
          <a:p>
            <a:r>
              <a:rPr lang="en-US" altLang="zh-CN" smtClean="0"/>
              <a:t>Click to edit Master title style</a:t>
            </a:r>
            <a:endParaRPr/>
          </a:p>
        </p:txBody>
      </p:sp>
      <p:sp>
        <p:nvSpPr>
          <p:cNvPr id="3" name="Text Placeholder 2"/>
          <p:cNvSpPr>
            <a:spLocks noGrp="1"/>
          </p:cNvSpPr>
          <p:nvPr>
            <p:ph type="body" idx="1"/>
          </p:nvPr>
        </p:nvSpPr>
        <p:spPr>
          <a:xfrm>
            <a:off x="549274"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549274"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dirty="0"/>
          </a:p>
        </p:txBody>
      </p:sp>
      <p:sp>
        <p:nvSpPr>
          <p:cNvPr id="5" name="Text Placeholder 4"/>
          <p:cNvSpPr>
            <a:spLocks noGrp="1"/>
          </p:cNvSpPr>
          <p:nvPr>
            <p:ph type="body" sz="quarter" idx="3"/>
          </p:nvPr>
        </p:nvSpPr>
        <p:spPr>
          <a:xfrm>
            <a:off x="4751070"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751070"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dirty="0"/>
          </a:p>
        </p:txBody>
      </p:sp>
      <p:sp>
        <p:nvSpPr>
          <p:cNvPr id="7" name="Date Placeholder 3"/>
          <p:cNvSpPr>
            <a:spLocks noGrp="1"/>
          </p:cNvSpPr>
          <p:nvPr>
            <p:ph type="dt" sz="half" idx="10"/>
          </p:nvPr>
        </p:nvSpPr>
        <p:spPr/>
        <p:txBody>
          <a:bodyPr/>
          <a:lstStyle>
            <a:lvl1pPr>
              <a:defRPr/>
            </a:lvl1pPr>
          </a:lstStyle>
          <a:p>
            <a:pPr>
              <a:defRPr/>
            </a:pPr>
            <a:fld id="{942A43B2-85CD-4B41-BB50-815E9D8227FF}" type="datetime1">
              <a:rPr lang="en-US" altLang="zh-CN"/>
              <a:pPr>
                <a:defRPr/>
              </a:pPr>
              <a:t>18/6/14</a:t>
            </a:fld>
            <a:endParaRPr lang="zh-CN" altLang="en-US" sz="1800">
              <a:solidFill>
                <a:schemeClr val="tx1"/>
              </a:solidFill>
            </a:endParaRPr>
          </a:p>
        </p:txBody>
      </p:sp>
      <p:sp>
        <p:nvSpPr>
          <p:cNvPr id="8" name="Footer Placeholder 4"/>
          <p:cNvSpPr>
            <a:spLocks noGrp="1"/>
          </p:cNvSpPr>
          <p:nvPr>
            <p:ph type="ftr" sz="quarter" idx="11"/>
          </p:nvPr>
        </p:nvSpPr>
        <p:spPr/>
        <p:txBody>
          <a:bodyPr/>
          <a:lstStyle>
            <a:lvl1pPr>
              <a:defRPr/>
            </a:lvl1pPr>
          </a:lstStyle>
          <a:p>
            <a:pPr>
              <a:defRPr/>
            </a:pPr>
            <a:endParaRPr lang="zh-CN" altLang="en-US"/>
          </a:p>
        </p:txBody>
      </p:sp>
      <p:sp>
        <p:nvSpPr>
          <p:cNvPr id="9" name="Slide Number Placeholder 5"/>
          <p:cNvSpPr>
            <a:spLocks noGrp="1"/>
          </p:cNvSpPr>
          <p:nvPr>
            <p:ph type="sldNum" sz="quarter" idx="12"/>
          </p:nvPr>
        </p:nvSpPr>
        <p:spPr/>
        <p:txBody>
          <a:bodyPr/>
          <a:lstStyle>
            <a:lvl1pPr>
              <a:defRPr/>
            </a:lvl1pPr>
          </a:lstStyle>
          <a:p>
            <a:pPr>
              <a:defRPr/>
            </a:pPr>
            <a:fld id="{B2790AD6-EE54-624A-87B6-3719BAE996F7}" type="slidenum">
              <a:rPr lang="zh-CN" altLang="en-US"/>
              <a:pPr>
                <a:defRPr/>
              </a:pPr>
              <a:t>‹#›</a:t>
            </a:fld>
            <a:endParaRPr lang="en-US" altLang="zh-CN"/>
          </a:p>
        </p:txBody>
      </p:sp>
    </p:spTree>
    <p:extLst>
      <p:ext uri="{BB962C8B-B14F-4D97-AF65-F5344CB8AC3E}">
        <p14:creationId xmlns:p14="http://schemas.microsoft.com/office/powerpoint/2010/main" val="4290153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a:p>
        </p:txBody>
      </p:sp>
      <p:sp>
        <p:nvSpPr>
          <p:cNvPr id="3" name="Date Placeholder 3"/>
          <p:cNvSpPr>
            <a:spLocks noGrp="1"/>
          </p:cNvSpPr>
          <p:nvPr>
            <p:ph type="dt" sz="half" idx="10"/>
          </p:nvPr>
        </p:nvSpPr>
        <p:spPr/>
        <p:txBody>
          <a:bodyPr/>
          <a:lstStyle>
            <a:lvl1pPr>
              <a:defRPr/>
            </a:lvl1pPr>
          </a:lstStyle>
          <a:p>
            <a:pPr>
              <a:defRPr/>
            </a:pPr>
            <a:fld id="{3B1BBD81-EFB8-8744-9387-1EA458380568}" type="datetime1">
              <a:rPr lang="en-US" altLang="zh-CN"/>
              <a:pPr>
                <a:defRPr/>
              </a:pPr>
              <a:t>18/6/14</a:t>
            </a:fld>
            <a:endParaRPr lang="zh-CN" altLang="en-US" sz="1800">
              <a:solidFill>
                <a:schemeClr val="tx1"/>
              </a:solidFill>
            </a:endParaRPr>
          </a:p>
        </p:txBody>
      </p:sp>
      <p:sp>
        <p:nvSpPr>
          <p:cNvPr id="4" name="Footer Placeholder 4"/>
          <p:cNvSpPr>
            <a:spLocks noGrp="1"/>
          </p:cNvSpPr>
          <p:nvPr>
            <p:ph type="ftr" sz="quarter" idx="11"/>
          </p:nvPr>
        </p:nvSpPr>
        <p:spPr/>
        <p:txBody>
          <a:bodyPr/>
          <a:lstStyle>
            <a:lvl1pPr>
              <a:defRPr/>
            </a:lvl1pPr>
          </a:lstStyle>
          <a:p>
            <a:pPr>
              <a:defRPr/>
            </a:pPr>
            <a:endParaRPr lang="zh-CN" altLang="en-US"/>
          </a:p>
        </p:txBody>
      </p:sp>
      <p:sp>
        <p:nvSpPr>
          <p:cNvPr id="5" name="Slide Number Placeholder 5"/>
          <p:cNvSpPr>
            <a:spLocks noGrp="1"/>
          </p:cNvSpPr>
          <p:nvPr>
            <p:ph type="sldNum" sz="quarter" idx="12"/>
          </p:nvPr>
        </p:nvSpPr>
        <p:spPr/>
        <p:txBody>
          <a:bodyPr/>
          <a:lstStyle>
            <a:lvl1pPr>
              <a:defRPr/>
            </a:lvl1pPr>
          </a:lstStyle>
          <a:p>
            <a:pPr>
              <a:defRPr/>
            </a:pPr>
            <a:fld id="{B2AEEBF0-FDC2-ED43-AFB9-32E7536A95F6}" type="slidenum">
              <a:rPr lang="zh-CN" altLang="en-US"/>
              <a:pPr>
                <a:defRPr/>
              </a:pPr>
              <a:t>‹#›</a:t>
            </a:fld>
            <a:endParaRPr lang="en-US" altLang="zh-CN"/>
          </a:p>
        </p:txBody>
      </p:sp>
    </p:spTree>
    <p:extLst>
      <p:ext uri="{BB962C8B-B14F-4D97-AF65-F5344CB8AC3E}">
        <p14:creationId xmlns:p14="http://schemas.microsoft.com/office/powerpoint/2010/main" val="140903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8A667FF-7A68-0144-BE9E-E13C655220D8}" type="datetime1">
              <a:rPr lang="en-US" altLang="zh-CN"/>
              <a:pPr>
                <a:defRPr/>
              </a:pPr>
              <a:t>18/6/14</a:t>
            </a:fld>
            <a:endParaRPr lang="zh-CN" altLang="en-US" sz="1800">
              <a:solidFill>
                <a:schemeClr val="tx1"/>
              </a:solidFill>
            </a:endParaRPr>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4F5EB129-1A52-0240-BB97-D843F3D3A32A}" type="slidenum">
              <a:rPr lang="zh-CN" altLang="en-US"/>
              <a:pPr>
                <a:defRPr/>
              </a:pPr>
              <a:t>‹#›</a:t>
            </a:fld>
            <a:endParaRPr lang="en-US" altLang="zh-CN"/>
          </a:p>
        </p:txBody>
      </p:sp>
    </p:spTree>
    <p:extLst>
      <p:ext uri="{BB962C8B-B14F-4D97-AF65-F5344CB8AC3E}">
        <p14:creationId xmlns:p14="http://schemas.microsoft.com/office/powerpoint/2010/main" val="2421460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9" y="611872"/>
            <a:ext cx="3840480" cy="1162050"/>
          </a:xfrm>
        </p:spPr>
        <p:txBody>
          <a:bodyPr/>
          <a:lstStyle>
            <a:lvl1pPr algn="ctr">
              <a:defRPr sz="3600" b="0"/>
            </a:lvl1pPr>
          </a:lstStyle>
          <a:p>
            <a:r>
              <a:rPr lang="en-US" altLang="zh-CN" smtClean="0"/>
              <a:t>Click to edit Master title style</a:t>
            </a:r>
            <a:endParaRPr/>
          </a:p>
        </p:txBody>
      </p:sp>
      <p:sp>
        <p:nvSpPr>
          <p:cNvPr id="3" name="Content Placeholder 2"/>
          <p:cNvSpPr>
            <a:spLocks noGrp="1"/>
          </p:cNvSpPr>
          <p:nvPr>
            <p:ph idx="1"/>
          </p:nvPr>
        </p:nvSpPr>
        <p:spPr>
          <a:xfrm>
            <a:off x="4742824" y="368300"/>
            <a:ext cx="3840480" cy="5575300"/>
          </a:xfrm>
        </p:spPr>
        <p:txBody>
          <a:bodyPr>
            <a:normAutofit/>
          </a:bodyPr>
          <a:lstStyle>
            <a:lvl1pPr>
              <a:spcBef>
                <a:spcPts val="2000"/>
              </a:spcBef>
              <a:defRPr sz="22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dirty="0"/>
          </a:p>
        </p:txBody>
      </p:sp>
      <p:sp>
        <p:nvSpPr>
          <p:cNvPr id="4" name="Text Placeholder 3"/>
          <p:cNvSpPr>
            <a:spLocks noGrp="1"/>
          </p:cNvSpPr>
          <p:nvPr>
            <p:ph type="body" sz="half" idx="2"/>
          </p:nvPr>
        </p:nvSpPr>
        <p:spPr>
          <a:xfrm>
            <a:off x="533399" y="1787856"/>
            <a:ext cx="3840480"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87F50716-9974-324C-ABC3-830767A7329F}" type="datetime1">
              <a:rPr lang="en-US" altLang="zh-CN"/>
              <a:pPr>
                <a:defRPr/>
              </a:pPr>
              <a:t>18/6/14</a:t>
            </a:fld>
            <a:endParaRPr lang="zh-CN" altLang="en-US" sz="1800">
              <a:solidFill>
                <a:schemeClr val="tx1"/>
              </a:solidFill>
            </a:endParaRPr>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5A320AED-C2DC-8B4E-80A8-D66A4E88F52D}" type="slidenum">
              <a:rPr lang="zh-CN" altLang="en-US"/>
              <a:pPr>
                <a:defRPr/>
              </a:pPr>
              <a:t>‹#›</a:t>
            </a:fld>
            <a:endParaRPr lang="en-US" altLang="zh-CN"/>
          </a:p>
        </p:txBody>
      </p:sp>
    </p:spTree>
    <p:extLst>
      <p:ext uri="{BB962C8B-B14F-4D97-AF65-F5344CB8AC3E}">
        <p14:creationId xmlns:p14="http://schemas.microsoft.com/office/powerpoint/2010/main" val="362382205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49275" y="107950"/>
            <a:ext cx="80422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endParaRPr lang="en-US"/>
          </a:p>
        </p:txBody>
      </p:sp>
      <p:sp>
        <p:nvSpPr>
          <p:cNvPr id="1027" name="Text Placeholder 2"/>
          <p:cNvSpPr>
            <a:spLocks noGrp="1"/>
          </p:cNvSpPr>
          <p:nvPr>
            <p:ph type="body" idx="1"/>
          </p:nvPr>
        </p:nvSpPr>
        <p:spPr bwMode="auto">
          <a:xfrm>
            <a:off x="549275" y="1600200"/>
            <a:ext cx="8042275"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2"/>
          </p:nvPr>
        </p:nvSpPr>
        <p:spPr>
          <a:xfrm>
            <a:off x="5629275" y="6275388"/>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chemeClr val="bg1"/>
                </a:solidFill>
                <a:ea typeface="宋体" charset="0"/>
                <a:cs typeface="宋体" charset="0"/>
              </a:defRPr>
            </a:lvl1pPr>
          </a:lstStyle>
          <a:p>
            <a:pPr>
              <a:defRPr/>
            </a:pPr>
            <a:fld id="{9C3C44D4-7BCC-534A-BE33-8117E49A4121}" type="datetime1">
              <a:rPr lang="en-US" altLang="zh-CN"/>
              <a:pPr>
                <a:defRPr/>
              </a:pPr>
              <a:t>18/6/14</a:t>
            </a:fld>
            <a:endParaRPr lang="zh-CN" altLang="en-US" sz="1800">
              <a:solidFill>
                <a:schemeClr val="tx1"/>
              </a:solidFill>
            </a:endParaRPr>
          </a:p>
        </p:txBody>
      </p:sp>
      <p:sp>
        <p:nvSpPr>
          <p:cNvPr id="5" name="Footer Placeholder 4"/>
          <p:cNvSpPr>
            <a:spLocks noGrp="1"/>
          </p:cNvSpPr>
          <p:nvPr>
            <p:ph type="ftr" sz="quarter" idx="3"/>
          </p:nvPr>
        </p:nvSpPr>
        <p:spPr>
          <a:xfrm>
            <a:off x="265113" y="6275388"/>
            <a:ext cx="4840287" cy="365125"/>
          </a:xfrm>
          <a:prstGeom prst="rect">
            <a:avLst/>
          </a:prstGeom>
        </p:spPr>
        <p:txBody>
          <a:bodyPr vert="horz" lIns="91440" tIns="45720" rIns="91440" bIns="45720" rtlCol="0" anchor="ctr"/>
          <a:lstStyle>
            <a:lvl1pPr algn="l">
              <a:defRPr sz="1200">
                <a:solidFill>
                  <a:schemeClr val="bg1"/>
                </a:solidFill>
                <a:ea typeface="宋体" charset="0"/>
                <a:cs typeface="宋体" charset="0"/>
              </a:defRPr>
            </a:lvl1pPr>
          </a:lstStyle>
          <a:p>
            <a:pPr>
              <a:defRPr/>
            </a:pPr>
            <a:endParaRPr lang="zh-CN" altLang="en-US"/>
          </a:p>
        </p:txBody>
      </p:sp>
      <p:sp>
        <p:nvSpPr>
          <p:cNvPr id="6" name="Slide Number Placeholder 5"/>
          <p:cNvSpPr>
            <a:spLocks noGrp="1"/>
          </p:cNvSpPr>
          <p:nvPr>
            <p:ph type="sldNum" sz="quarter" idx="4"/>
          </p:nvPr>
        </p:nvSpPr>
        <p:spPr>
          <a:xfrm>
            <a:off x="7897813" y="6275388"/>
            <a:ext cx="990600" cy="365125"/>
          </a:xfrm>
          <a:prstGeom prst="rect">
            <a:avLst/>
          </a:prstGeom>
        </p:spPr>
        <p:txBody>
          <a:bodyPr vert="horz" wrap="square" lIns="91440" tIns="45720" rIns="91440" bIns="45720" numCol="1" anchor="ctr" anchorCtr="0" compatLnSpc="1">
            <a:prstTxWarp prst="textNoShape">
              <a:avLst/>
            </a:prstTxWarp>
          </a:bodyPr>
          <a:lstStyle>
            <a:lvl1pPr algn="r">
              <a:defRPr sz="3600">
                <a:solidFill>
                  <a:schemeClr val="bg1"/>
                </a:solidFill>
                <a:ea typeface="宋体" charset="0"/>
                <a:cs typeface="宋体" charset="0"/>
              </a:defRPr>
            </a:lvl1pPr>
          </a:lstStyle>
          <a:p>
            <a:pPr>
              <a:defRPr/>
            </a:pPr>
            <a:fld id="{E685D8F3-5313-104D-B3EB-E9311A21D0F3}"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110" r:id="rId1"/>
    <p:sldLayoutId id="2147484088" r:id="rId2"/>
    <p:sldLayoutId id="2147484089" r:id="rId3"/>
    <p:sldLayoutId id="2147484090" r:id="rId4"/>
    <p:sldLayoutId id="2147484091" r:id="rId5"/>
    <p:sldLayoutId id="2147484092" r:id="rId6"/>
    <p:sldLayoutId id="2147484093" r:id="rId7"/>
    <p:sldLayoutId id="2147484094" r:id="rId8"/>
    <p:sldLayoutId id="2147484095" r:id="rId9"/>
    <p:sldLayoutId id="2147484096" r:id="rId10"/>
    <p:sldLayoutId id="2147484097" r:id="rId11"/>
    <p:sldLayoutId id="2147484098" r:id="rId12"/>
  </p:sldLayoutIdLst>
  <p:transition xmlns:p14="http://schemas.microsoft.com/office/powerpoint/2010/main" spd="med">
    <p:wipe dir="r"/>
  </p:transition>
  <p:timing>
    <p:tnLst>
      <p:par>
        <p:cTn xmlns:p14="http://schemas.microsoft.com/office/powerpoint/2010/main" id="1" dur="indefinite" restart="never" nodeType="tmRoot"/>
      </p:par>
    </p:tnLst>
  </p:timing>
  <p:txStyles>
    <p:titleStyle>
      <a:lvl1pPr algn="ctr" rtl="0" eaLnBrk="0" fontAlgn="base" hangingPunct="0">
        <a:spcBef>
          <a:spcPct val="0"/>
        </a:spcBef>
        <a:spcAft>
          <a:spcPct val="0"/>
        </a:spcAft>
        <a:defRPr sz="4600" kern="1200">
          <a:solidFill>
            <a:schemeClr val="accent1"/>
          </a:solidFill>
          <a:latin typeface="+mj-lt"/>
          <a:ea typeface="ＭＳ Ｐゴシック" charset="0"/>
          <a:cs typeface="宋体" charset="0"/>
        </a:defRPr>
      </a:lvl1pPr>
      <a:lvl2pPr algn="ctr" rtl="0" eaLnBrk="0" fontAlgn="base" hangingPunct="0">
        <a:spcBef>
          <a:spcPct val="0"/>
        </a:spcBef>
        <a:spcAft>
          <a:spcPct val="0"/>
        </a:spcAft>
        <a:defRPr sz="4600">
          <a:solidFill>
            <a:schemeClr val="accent1"/>
          </a:solidFill>
          <a:latin typeface="News Gothic MT" charset="0"/>
          <a:ea typeface="ＭＳ Ｐゴシック" charset="0"/>
          <a:cs typeface="宋体" charset="0"/>
        </a:defRPr>
      </a:lvl2pPr>
      <a:lvl3pPr algn="ctr" rtl="0" eaLnBrk="0" fontAlgn="base" hangingPunct="0">
        <a:spcBef>
          <a:spcPct val="0"/>
        </a:spcBef>
        <a:spcAft>
          <a:spcPct val="0"/>
        </a:spcAft>
        <a:defRPr sz="4600">
          <a:solidFill>
            <a:schemeClr val="accent1"/>
          </a:solidFill>
          <a:latin typeface="News Gothic MT" charset="0"/>
          <a:ea typeface="ＭＳ Ｐゴシック" charset="0"/>
          <a:cs typeface="宋体" charset="0"/>
        </a:defRPr>
      </a:lvl3pPr>
      <a:lvl4pPr algn="ctr" rtl="0" eaLnBrk="0" fontAlgn="base" hangingPunct="0">
        <a:spcBef>
          <a:spcPct val="0"/>
        </a:spcBef>
        <a:spcAft>
          <a:spcPct val="0"/>
        </a:spcAft>
        <a:defRPr sz="4600">
          <a:solidFill>
            <a:schemeClr val="accent1"/>
          </a:solidFill>
          <a:latin typeface="News Gothic MT" charset="0"/>
          <a:ea typeface="ＭＳ Ｐゴシック" charset="0"/>
          <a:cs typeface="宋体" charset="0"/>
        </a:defRPr>
      </a:lvl4pPr>
      <a:lvl5pPr algn="ctr" rtl="0" eaLnBrk="0" fontAlgn="base" hangingPunct="0">
        <a:spcBef>
          <a:spcPct val="0"/>
        </a:spcBef>
        <a:spcAft>
          <a:spcPct val="0"/>
        </a:spcAft>
        <a:defRPr sz="4600">
          <a:solidFill>
            <a:schemeClr val="accent1"/>
          </a:solidFill>
          <a:latin typeface="News Gothic MT" charset="0"/>
          <a:ea typeface="ＭＳ Ｐゴシック" charset="0"/>
          <a:cs typeface="宋体" charset="0"/>
        </a:defRPr>
      </a:lvl5pPr>
      <a:lvl6pPr marL="457200" algn="ctr" rtl="0" fontAlgn="base">
        <a:spcBef>
          <a:spcPct val="0"/>
        </a:spcBef>
        <a:spcAft>
          <a:spcPct val="0"/>
        </a:spcAft>
        <a:defRPr sz="4600">
          <a:solidFill>
            <a:schemeClr val="accent1"/>
          </a:solidFill>
          <a:latin typeface="News Gothic MT" charset="0"/>
          <a:ea typeface="宋体" charset="0"/>
          <a:cs typeface="宋体" charset="0"/>
        </a:defRPr>
      </a:lvl6pPr>
      <a:lvl7pPr marL="914400" algn="ctr" rtl="0" fontAlgn="base">
        <a:spcBef>
          <a:spcPct val="0"/>
        </a:spcBef>
        <a:spcAft>
          <a:spcPct val="0"/>
        </a:spcAft>
        <a:defRPr sz="4600">
          <a:solidFill>
            <a:schemeClr val="accent1"/>
          </a:solidFill>
          <a:latin typeface="News Gothic MT" charset="0"/>
          <a:ea typeface="宋体" charset="0"/>
          <a:cs typeface="宋体" charset="0"/>
        </a:defRPr>
      </a:lvl7pPr>
      <a:lvl8pPr marL="1371600" algn="ctr" rtl="0" fontAlgn="base">
        <a:spcBef>
          <a:spcPct val="0"/>
        </a:spcBef>
        <a:spcAft>
          <a:spcPct val="0"/>
        </a:spcAft>
        <a:defRPr sz="4600">
          <a:solidFill>
            <a:schemeClr val="accent1"/>
          </a:solidFill>
          <a:latin typeface="News Gothic MT" charset="0"/>
          <a:ea typeface="宋体" charset="0"/>
          <a:cs typeface="宋体" charset="0"/>
        </a:defRPr>
      </a:lvl8pPr>
      <a:lvl9pPr marL="1828800" algn="ctr" rtl="0" fontAlgn="base">
        <a:spcBef>
          <a:spcPct val="0"/>
        </a:spcBef>
        <a:spcAft>
          <a:spcPct val="0"/>
        </a:spcAft>
        <a:defRPr sz="4600">
          <a:solidFill>
            <a:schemeClr val="accent1"/>
          </a:solidFill>
          <a:latin typeface="News Gothic MT" charset="0"/>
          <a:ea typeface="宋体" charset="0"/>
          <a:cs typeface="宋体" charset="0"/>
        </a:defRPr>
      </a:lvl9pPr>
    </p:titleStyle>
    <p:bodyStyle>
      <a:lvl1pPr marL="349250" indent="-349250" algn="l" rtl="0" eaLnBrk="0" fontAlgn="base" hangingPunct="0">
        <a:spcBef>
          <a:spcPts val="2000"/>
        </a:spcBef>
        <a:spcAft>
          <a:spcPct val="0"/>
        </a:spcAft>
        <a:buClr>
          <a:srgbClr val="6FB7D7"/>
        </a:buClr>
        <a:buSzPct val="110000"/>
        <a:buFont typeface="Wingdings 2" charset="0"/>
        <a:buChar char=""/>
        <a:defRPr sz="2400" kern="1200">
          <a:solidFill>
            <a:srgbClr val="595959"/>
          </a:solidFill>
          <a:latin typeface="+mn-lt"/>
          <a:ea typeface="ＭＳ Ｐゴシック" charset="0"/>
          <a:cs typeface="宋体" charset="0"/>
        </a:defRPr>
      </a:lvl1pPr>
      <a:lvl2pPr marL="685800" indent="-336550" algn="l" rtl="0" eaLnBrk="0" fontAlgn="base" hangingPunct="0">
        <a:spcBef>
          <a:spcPts val="600"/>
        </a:spcBef>
        <a:spcAft>
          <a:spcPct val="0"/>
        </a:spcAft>
        <a:buClr>
          <a:srgbClr val="215D77"/>
        </a:buClr>
        <a:buSzPct val="110000"/>
        <a:buFont typeface="Wingdings 2" charset="0"/>
        <a:buChar char=""/>
        <a:defRPr sz="2200" kern="1200">
          <a:solidFill>
            <a:srgbClr val="595959"/>
          </a:solidFill>
          <a:latin typeface="+mn-lt"/>
          <a:ea typeface="+mn-ea"/>
          <a:cs typeface="宋体" charset="0"/>
        </a:defRPr>
      </a:lvl2pPr>
      <a:lvl3pPr marL="968375" indent="-282575" algn="l" rtl="0" eaLnBrk="0" fontAlgn="base" hangingPunct="0">
        <a:spcBef>
          <a:spcPts val="600"/>
        </a:spcBef>
        <a:spcAft>
          <a:spcPct val="0"/>
        </a:spcAft>
        <a:buClr>
          <a:srgbClr val="6FB7D7"/>
        </a:buClr>
        <a:buSzPct val="110000"/>
        <a:buFont typeface="Wingdings 2" charset="0"/>
        <a:buChar char=""/>
        <a:defRPr sz="2000" kern="1200">
          <a:solidFill>
            <a:srgbClr val="595959"/>
          </a:solidFill>
          <a:latin typeface="+mn-lt"/>
          <a:ea typeface="+mn-ea"/>
          <a:cs typeface="宋体" charset="0"/>
        </a:defRPr>
      </a:lvl3pPr>
      <a:lvl4pPr marL="1263650" indent="-295275" algn="l" rtl="0" eaLnBrk="0" fontAlgn="base" hangingPunct="0">
        <a:spcBef>
          <a:spcPts val="600"/>
        </a:spcBef>
        <a:spcAft>
          <a:spcPct val="0"/>
        </a:spcAft>
        <a:buClr>
          <a:srgbClr val="215D77"/>
        </a:buClr>
        <a:buSzPct val="110000"/>
        <a:buFont typeface="Wingdings 2" charset="0"/>
        <a:buChar char=""/>
        <a:defRPr kern="1200">
          <a:solidFill>
            <a:srgbClr val="595959"/>
          </a:solidFill>
          <a:latin typeface="+mn-lt"/>
          <a:ea typeface="+mn-ea"/>
          <a:cs typeface="宋体" charset="0"/>
        </a:defRPr>
      </a:lvl4pPr>
      <a:lvl5pPr marL="1546225" indent="-282575" algn="l" rtl="0" eaLnBrk="0" fontAlgn="base" hangingPunct="0">
        <a:spcBef>
          <a:spcPts val="600"/>
        </a:spcBef>
        <a:spcAft>
          <a:spcPct val="0"/>
        </a:spcAft>
        <a:buClr>
          <a:srgbClr val="6FB7D7"/>
        </a:buClr>
        <a:buSzPct val="110000"/>
        <a:buFont typeface="Wingdings 2" charset="0"/>
        <a:buChar char=""/>
        <a:defRPr kern="1200">
          <a:solidFill>
            <a:srgbClr val="595959"/>
          </a:solidFill>
          <a:latin typeface="+mn-lt"/>
          <a:ea typeface="+mn-ea"/>
          <a:cs typeface="宋体" charset="0"/>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4338" name="Title Placeholder 1"/>
          <p:cNvSpPr>
            <a:spLocks noGrp="1"/>
          </p:cNvSpPr>
          <p:nvPr>
            <p:ph type="title"/>
          </p:nvPr>
        </p:nvSpPr>
        <p:spPr bwMode="auto">
          <a:xfrm>
            <a:off x="549275" y="107950"/>
            <a:ext cx="80422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endParaRPr lang="en-US"/>
          </a:p>
        </p:txBody>
      </p:sp>
      <p:sp>
        <p:nvSpPr>
          <p:cNvPr id="14339" name="Text Placeholder 2"/>
          <p:cNvSpPr>
            <a:spLocks noGrp="1"/>
          </p:cNvSpPr>
          <p:nvPr>
            <p:ph type="body" idx="1"/>
          </p:nvPr>
        </p:nvSpPr>
        <p:spPr bwMode="auto">
          <a:xfrm>
            <a:off x="549275" y="1600200"/>
            <a:ext cx="8042275"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2"/>
          </p:nvPr>
        </p:nvSpPr>
        <p:spPr>
          <a:xfrm>
            <a:off x="5629275" y="6275388"/>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chemeClr val="bg1"/>
                </a:solidFill>
                <a:ea typeface="宋体" charset="0"/>
                <a:cs typeface="宋体" charset="0"/>
              </a:defRPr>
            </a:lvl1pPr>
          </a:lstStyle>
          <a:p>
            <a:pPr>
              <a:defRPr/>
            </a:pPr>
            <a:fld id="{FCB9A161-4082-D849-94F0-C8E65C08C4C1}" type="datetime1">
              <a:rPr lang="en-US" altLang="zh-CN"/>
              <a:pPr>
                <a:defRPr/>
              </a:pPr>
              <a:t>18/6/14</a:t>
            </a:fld>
            <a:endParaRPr lang="zh-CN" altLang="en-US" sz="1800">
              <a:solidFill>
                <a:schemeClr val="tx1"/>
              </a:solidFill>
            </a:endParaRPr>
          </a:p>
        </p:txBody>
      </p:sp>
      <p:sp>
        <p:nvSpPr>
          <p:cNvPr id="5" name="Footer Placeholder 4"/>
          <p:cNvSpPr>
            <a:spLocks noGrp="1"/>
          </p:cNvSpPr>
          <p:nvPr>
            <p:ph type="ftr" sz="quarter" idx="3"/>
          </p:nvPr>
        </p:nvSpPr>
        <p:spPr>
          <a:xfrm>
            <a:off x="265113" y="6275388"/>
            <a:ext cx="4840287" cy="365125"/>
          </a:xfrm>
          <a:prstGeom prst="rect">
            <a:avLst/>
          </a:prstGeom>
        </p:spPr>
        <p:txBody>
          <a:bodyPr vert="horz" lIns="91440" tIns="45720" rIns="91440" bIns="45720" rtlCol="0" anchor="ctr"/>
          <a:lstStyle>
            <a:lvl1pPr algn="l">
              <a:defRPr sz="1200">
                <a:solidFill>
                  <a:schemeClr val="bg1"/>
                </a:solidFill>
                <a:ea typeface="宋体" charset="0"/>
                <a:cs typeface="宋体" charset="0"/>
              </a:defRPr>
            </a:lvl1pPr>
          </a:lstStyle>
          <a:p>
            <a:pPr>
              <a:defRPr/>
            </a:pPr>
            <a:endParaRPr lang="zh-CN" altLang="en-US"/>
          </a:p>
        </p:txBody>
      </p:sp>
      <p:sp>
        <p:nvSpPr>
          <p:cNvPr id="6" name="Slide Number Placeholder 5"/>
          <p:cNvSpPr>
            <a:spLocks noGrp="1"/>
          </p:cNvSpPr>
          <p:nvPr>
            <p:ph type="sldNum" sz="quarter" idx="4"/>
          </p:nvPr>
        </p:nvSpPr>
        <p:spPr>
          <a:xfrm>
            <a:off x="7897813" y="6275388"/>
            <a:ext cx="990600" cy="365125"/>
          </a:xfrm>
          <a:prstGeom prst="rect">
            <a:avLst/>
          </a:prstGeom>
        </p:spPr>
        <p:txBody>
          <a:bodyPr vert="horz" wrap="square" lIns="91440" tIns="45720" rIns="91440" bIns="45720" numCol="1" anchor="ctr" anchorCtr="0" compatLnSpc="1">
            <a:prstTxWarp prst="textNoShape">
              <a:avLst/>
            </a:prstTxWarp>
          </a:bodyPr>
          <a:lstStyle>
            <a:lvl1pPr algn="r">
              <a:defRPr sz="3600">
                <a:solidFill>
                  <a:schemeClr val="bg1"/>
                </a:solidFill>
                <a:ea typeface="宋体" charset="0"/>
                <a:cs typeface="宋体" charset="0"/>
              </a:defRPr>
            </a:lvl1pPr>
          </a:lstStyle>
          <a:p>
            <a:pPr>
              <a:defRPr/>
            </a:pPr>
            <a:fld id="{DBBF0602-98B1-3D47-B559-9C072A6651D4}"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111" r:id="rId1"/>
    <p:sldLayoutId id="2147484099" r:id="rId2"/>
    <p:sldLayoutId id="2147484100" r:id="rId3"/>
    <p:sldLayoutId id="2147484101" r:id="rId4"/>
    <p:sldLayoutId id="2147484102" r:id="rId5"/>
    <p:sldLayoutId id="2147484103" r:id="rId6"/>
    <p:sldLayoutId id="2147484104" r:id="rId7"/>
    <p:sldLayoutId id="2147484105" r:id="rId8"/>
    <p:sldLayoutId id="2147484106" r:id="rId9"/>
    <p:sldLayoutId id="2147484107" r:id="rId10"/>
    <p:sldLayoutId id="2147484108" r:id="rId11"/>
    <p:sldLayoutId id="2147484109" r:id="rId12"/>
  </p:sldLayoutIdLst>
  <p:txStyles>
    <p:titleStyle>
      <a:lvl1pPr algn="ctr" rtl="0" eaLnBrk="0" fontAlgn="base" hangingPunct="0">
        <a:spcBef>
          <a:spcPct val="0"/>
        </a:spcBef>
        <a:spcAft>
          <a:spcPct val="0"/>
        </a:spcAft>
        <a:defRPr sz="4600" kern="1200">
          <a:solidFill>
            <a:schemeClr val="accent1"/>
          </a:solidFill>
          <a:latin typeface="+mj-lt"/>
          <a:ea typeface="ＭＳ Ｐゴシック" charset="0"/>
          <a:cs typeface="宋体" charset="0"/>
        </a:defRPr>
      </a:lvl1pPr>
      <a:lvl2pPr algn="ctr" rtl="0" eaLnBrk="0" fontAlgn="base" hangingPunct="0">
        <a:spcBef>
          <a:spcPct val="0"/>
        </a:spcBef>
        <a:spcAft>
          <a:spcPct val="0"/>
        </a:spcAft>
        <a:defRPr sz="4600">
          <a:solidFill>
            <a:schemeClr val="accent1"/>
          </a:solidFill>
          <a:latin typeface="News Gothic MT" charset="0"/>
          <a:ea typeface="ＭＳ Ｐゴシック" charset="0"/>
          <a:cs typeface="宋体" charset="0"/>
        </a:defRPr>
      </a:lvl2pPr>
      <a:lvl3pPr algn="ctr" rtl="0" eaLnBrk="0" fontAlgn="base" hangingPunct="0">
        <a:spcBef>
          <a:spcPct val="0"/>
        </a:spcBef>
        <a:spcAft>
          <a:spcPct val="0"/>
        </a:spcAft>
        <a:defRPr sz="4600">
          <a:solidFill>
            <a:schemeClr val="accent1"/>
          </a:solidFill>
          <a:latin typeface="News Gothic MT" charset="0"/>
          <a:ea typeface="ＭＳ Ｐゴシック" charset="0"/>
          <a:cs typeface="宋体" charset="0"/>
        </a:defRPr>
      </a:lvl3pPr>
      <a:lvl4pPr algn="ctr" rtl="0" eaLnBrk="0" fontAlgn="base" hangingPunct="0">
        <a:spcBef>
          <a:spcPct val="0"/>
        </a:spcBef>
        <a:spcAft>
          <a:spcPct val="0"/>
        </a:spcAft>
        <a:defRPr sz="4600">
          <a:solidFill>
            <a:schemeClr val="accent1"/>
          </a:solidFill>
          <a:latin typeface="News Gothic MT" charset="0"/>
          <a:ea typeface="ＭＳ Ｐゴシック" charset="0"/>
          <a:cs typeface="宋体" charset="0"/>
        </a:defRPr>
      </a:lvl4pPr>
      <a:lvl5pPr algn="ctr" rtl="0" eaLnBrk="0" fontAlgn="base" hangingPunct="0">
        <a:spcBef>
          <a:spcPct val="0"/>
        </a:spcBef>
        <a:spcAft>
          <a:spcPct val="0"/>
        </a:spcAft>
        <a:defRPr sz="4600">
          <a:solidFill>
            <a:schemeClr val="accent1"/>
          </a:solidFill>
          <a:latin typeface="News Gothic MT" charset="0"/>
          <a:ea typeface="ＭＳ Ｐゴシック" charset="0"/>
          <a:cs typeface="宋体" charset="0"/>
        </a:defRPr>
      </a:lvl5pPr>
      <a:lvl6pPr marL="457200" algn="ctr" rtl="0" fontAlgn="base">
        <a:spcBef>
          <a:spcPct val="0"/>
        </a:spcBef>
        <a:spcAft>
          <a:spcPct val="0"/>
        </a:spcAft>
        <a:defRPr sz="4600">
          <a:solidFill>
            <a:schemeClr val="accent1"/>
          </a:solidFill>
          <a:latin typeface="News Gothic MT" charset="0"/>
          <a:ea typeface="宋体" charset="0"/>
          <a:cs typeface="宋体" charset="0"/>
        </a:defRPr>
      </a:lvl6pPr>
      <a:lvl7pPr marL="914400" algn="ctr" rtl="0" fontAlgn="base">
        <a:spcBef>
          <a:spcPct val="0"/>
        </a:spcBef>
        <a:spcAft>
          <a:spcPct val="0"/>
        </a:spcAft>
        <a:defRPr sz="4600">
          <a:solidFill>
            <a:schemeClr val="accent1"/>
          </a:solidFill>
          <a:latin typeface="News Gothic MT" charset="0"/>
          <a:ea typeface="宋体" charset="0"/>
          <a:cs typeface="宋体" charset="0"/>
        </a:defRPr>
      </a:lvl7pPr>
      <a:lvl8pPr marL="1371600" algn="ctr" rtl="0" fontAlgn="base">
        <a:spcBef>
          <a:spcPct val="0"/>
        </a:spcBef>
        <a:spcAft>
          <a:spcPct val="0"/>
        </a:spcAft>
        <a:defRPr sz="4600">
          <a:solidFill>
            <a:schemeClr val="accent1"/>
          </a:solidFill>
          <a:latin typeface="News Gothic MT" charset="0"/>
          <a:ea typeface="宋体" charset="0"/>
          <a:cs typeface="宋体" charset="0"/>
        </a:defRPr>
      </a:lvl8pPr>
      <a:lvl9pPr marL="1828800" algn="ctr" rtl="0" fontAlgn="base">
        <a:spcBef>
          <a:spcPct val="0"/>
        </a:spcBef>
        <a:spcAft>
          <a:spcPct val="0"/>
        </a:spcAft>
        <a:defRPr sz="4600">
          <a:solidFill>
            <a:schemeClr val="accent1"/>
          </a:solidFill>
          <a:latin typeface="News Gothic MT" charset="0"/>
          <a:ea typeface="宋体" charset="0"/>
          <a:cs typeface="宋体" charset="0"/>
        </a:defRPr>
      </a:lvl9pPr>
    </p:titleStyle>
    <p:bodyStyle>
      <a:lvl1pPr marL="349250" indent="-349250" algn="l" rtl="0" eaLnBrk="0" fontAlgn="base" hangingPunct="0">
        <a:spcBef>
          <a:spcPts val="2000"/>
        </a:spcBef>
        <a:spcAft>
          <a:spcPct val="0"/>
        </a:spcAft>
        <a:buClr>
          <a:srgbClr val="6FB7D7"/>
        </a:buClr>
        <a:buSzPct val="110000"/>
        <a:buFont typeface="Wingdings 2" charset="0"/>
        <a:buChar char=""/>
        <a:defRPr sz="2400" kern="1200">
          <a:solidFill>
            <a:srgbClr val="595959"/>
          </a:solidFill>
          <a:latin typeface="+mn-lt"/>
          <a:ea typeface="ＭＳ Ｐゴシック" charset="0"/>
          <a:cs typeface="宋体" charset="0"/>
        </a:defRPr>
      </a:lvl1pPr>
      <a:lvl2pPr marL="685800" indent="-336550" algn="l" rtl="0" eaLnBrk="0" fontAlgn="base" hangingPunct="0">
        <a:spcBef>
          <a:spcPts val="600"/>
        </a:spcBef>
        <a:spcAft>
          <a:spcPct val="0"/>
        </a:spcAft>
        <a:buClr>
          <a:srgbClr val="215D77"/>
        </a:buClr>
        <a:buSzPct val="110000"/>
        <a:buFont typeface="Wingdings 2" charset="0"/>
        <a:buChar char=""/>
        <a:defRPr sz="2200" kern="1200">
          <a:solidFill>
            <a:srgbClr val="595959"/>
          </a:solidFill>
          <a:latin typeface="+mn-lt"/>
          <a:ea typeface="+mn-ea"/>
          <a:cs typeface="宋体" charset="0"/>
        </a:defRPr>
      </a:lvl2pPr>
      <a:lvl3pPr marL="968375" indent="-282575" algn="l" rtl="0" eaLnBrk="0" fontAlgn="base" hangingPunct="0">
        <a:spcBef>
          <a:spcPts val="600"/>
        </a:spcBef>
        <a:spcAft>
          <a:spcPct val="0"/>
        </a:spcAft>
        <a:buClr>
          <a:srgbClr val="6FB7D7"/>
        </a:buClr>
        <a:buSzPct val="110000"/>
        <a:buFont typeface="Wingdings 2" charset="0"/>
        <a:buChar char=""/>
        <a:defRPr sz="2000" kern="1200">
          <a:solidFill>
            <a:srgbClr val="595959"/>
          </a:solidFill>
          <a:latin typeface="+mn-lt"/>
          <a:ea typeface="+mn-ea"/>
          <a:cs typeface="宋体" charset="0"/>
        </a:defRPr>
      </a:lvl3pPr>
      <a:lvl4pPr marL="1263650" indent="-295275" algn="l" rtl="0" eaLnBrk="0" fontAlgn="base" hangingPunct="0">
        <a:spcBef>
          <a:spcPts val="600"/>
        </a:spcBef>
        <a:spcAft>
          <a:spcPct val="0"/>
        </a:spcAft>
        <a:buClr>
          <a:srgbClr val="215D77"/>
        </a:buClr>
        <a:buSzPct val="110000"/>
        <a:buFont typeface="Wingdings 2" charset="0"/>
        <a:buChar char=""/>
        <a:defRPr kern="1200">
          <a:solidFill>
            <a:srgbClr val="595959"/>
          </a:solidFill>
          <a:latin typeface="+mn-lt"/>
          <a:ea typeface="+mn-ea"/>
          <a:cs typeface="宋体" charset="0"/>
        </a:defRPr>
      </a:lvl4pPr>
      <a:lvl5pPr marL="1546225" indent="-282575" algn="l" rtl="0" eaLnBrk="0" fontAlgn="base" hangingPunct="0">
        <a:spcBef>
          <a:spcPts val="600"/>
        </a:spcBef>
        <a:spcAft>
          <a:spcPct val="0"/>
        </a:spcAft>
        <a:buClr>
          <a:srgbClr val="6FB7D7"/>
        </a:buClr>
        <a:buSzPct val="110000"/>
        <a:buFont typeface="Wingdings 2" charset="0"/>
        <a:buChar char=""/>
        <a:defRPr kern="1200">
          <a:solidFill>
            <a:srgbClr val="595959"/>
          </a:solidFill>
          <a:latin typeface="+mn-lt"/>
          <a:ea typeface="+mn-ea"/>
          <a:cs typeface="宋体" charset="0"/>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slide" Target="slide2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4.png"/><Relationship Id="rId3" Type="http://schemas.openxmlformats.org/officeDocument/2006/relationships/image" Target="../media/image13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6.png"/><Relationship Id="rId3" Type="http://schemas.openxmlformats.org/officeDocument/2006/relationships/image" Target="../media/image13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9.png"/><Relationship Id="rId3" Type="http://schemas.openxmlformats.org/officeDocument/2006/relationships/image" Target="../media/image14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1.png"/><Relationship Id="rId3" Type="http://schemas.openxmlformats.org/officeDocument/2006/relationships/image" Target="../media/image14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1.png"/><Relationship Id="rId3" Type="http://schemas.openxmlformats.org/officeDocument/2006/relationships/image" Target="../media/image14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8.xml"/><Relationship Id="rId2" Type="http://schemas.openxmlformats.org/officeDocument/2006/relationships/image" Target="../media/image1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4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45.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46.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47.png"/></Relationships>
</file>

<file path=ppt/slides/_rels/slide116.xml.rels><?xml version="1.0" encoding="UTF-8" standalone="yes"?>
<Relationships xmlns="http://schemas.openxmlformats.org/package/2006/relationships"><Relationship Id="rId3" Type="http://schemas.openxmlformats.org/officeDocument/2006/relationships/image" Target="../media/image149.png"/><Relationship Id="rId4" Type="http://schemas.openxmlformats.org/officeDocument/2006/relationships/image" Target="../media/image150.wmf"/><Relationship Id="rId5" Type="http://schemas.openxmlformats.org/officeDocument/2006/relationships/image" Target="../media/image151.wmf"/><Relationship Id="rId6" Type="http://schemas.openxmlformats.org/officeDocument/2006/relationships/image" Target="../media/image152.emf"/><Relationship Id="rId1" Type="http://schemas.openxmlformats.org/officeDocument/2006/relationships/slideLayout" Target="../slideLayouts/slideLayout8.xml"/><Relationship Id="rId2" Type="http://schemas.openxmlformats.org/officeDocument/2006/relationships/image" Target="../media/image14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0.xml"/><Relationship Id="rId2"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24.emf"/><Relationship Id="rId5" Type="http://schemas.openxmlformats.org/officeDocument/2006/relationships/oleObject" Target="../embeddings/oleObject3.bin"/><Relationship Id="rId6" Type="http://schemas.openxmlformats.org/officeDocument/2006/relationships/image" Target="../media/image25.emf"/><Relationship Id="rId7" Type="http://schemas.openxmlformats.org/officeDocument/2006/relationships/oleObject" Target="../embeddings/oleObject4.bin"/><Relationship Id="rId8" Type="http://schemas.openxmlformats.org/officeDocument/2006/relationships/image" Target="../media/image26.emf"/><Relationship Id="rId1" Type="http://schemas.openxmlformats.org/officeDocument/2006/relationships/vmlDrawing" Target="../drawings/vmlDrawing2.vml"/><Relationship Id="rId2"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7.png"/><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9" Type="http://schemas.openxmlformats.org/officeDocument/2006/relationships/oleObject" Target="../embeddings/oleObject8.bin"/><Relationship Id="rId20" Type="http://schemas.openxmlformats.org/officeDocument/2006/relationships/image" Target="../media/image37.wmf"/><Relationship Id="rId10" Type="http://schemas.openxmlformats.org/officeDocument/2006/relationships/image" Target="../media/image32.emf"/><Relationship Id="rId11" Type="http://schemas.openxmlformats.org/officeDocument/2006/relationships/oleObject" Target="../embeddings/oleObject9.bin"/><Relationship Id="rId12" Type="http://schemas.openxmlformats.org/officeDocument/2006/relationships/image" Target="../media/image33.emf"/><Relationship Id="rId13" Type="http://schemas.openxmlformats.org/officeDocument/2006/relationships/oleObject" Target="../embeddings/oleObject10.bin"/><Relationship Id="rId14" Type="http://schemas.openxmlformats.org/officeDocument/2006/relationships/image" Target="../media/image34.emf"/><Relationship Id="rId15" Type="http://schemas.openxmlformats.org/officeDocument/2006/relationships/oleObject" Target="../embeddings/oleObject11.bin"/><Relationship Id="rId16" Type="http://schemas.openxmlformats.org/officeDocument/2006/relationships/image" Target="../media/image35.emf"/><Relationship Id="rId17" Type="http://schemas.openxmlformats.org/officeDocument/2006/relationships/oleObject" Target="../embeddings/oleObject12.bin"/><Relationship Id="rId18" Type="http://schemas.openxmlformats.org/officeDocument/2006/relationships/image" Target="../media/image36.emf"/><Relationship Id="rId19" Type="http://schemas.openxmlformats.org/officeDocument/2006/relationships/oleObject" Target="../embeddings/oleObject13.bin"/><Relationship Id="rId1" Type="http://schemas.openxmlformats.org/officeDocument/2006/relationships/vmlDrawing" Target="../drawings/vmlDrawing3.vml"/><Relationship Id="rId2" Type="http://schemas.openxmlformats.org/officeDocument/2006/relationships/slideLayout" Target="../slideLayouts/slideLayout20.xml"/><Relationship Id="rId3" Type="http://schemas.openxmlformats.org/officeDocument/2006/relationships/oleObject" Target="../embeddings/oleObject5.bin"/><Relationship Id="rId4" Type="http://schemas.openxmlformats.org/officeDocument/2006/relationships/image" Target="../media/image29.emf"/><Relationship Id="rId5" Type="http://schemas.openxmlformats.org/officeDocument/2006/relationships/oleObject" Target="../embeddings/oleObject6.bin"/><Relationship Id="rId6" Type="http://schemas.openxmlformats.org/officeDocument/2006/relationships/image" Target="../media/image30.emf"/><Relationship Id="rId7" Type="http://schemas.openxmlformats.org/officeDocument/2006/relationships/oleObject" Target="../embeddings/oleObject7.bin"/><Relationship Id="rId8" Type="http://schemas.openxmlformats.org/officeDocument/2006/relationships/image" Target="../media/image31.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8.xml"/><Relationship Id="rId2"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2.wmf"/><Relationship Id="rId1" Type="http://schemas.openxmlformats.org/officeDocument/2006/relationships/vmlDrawing" Target="../drawings/vmlDrawing1.vml"/><Relationship Id="rId2"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4.bin"/><Relationship Id="rId4" Type="http://schemas.openxmlformats.org/officeDocument/2006/relationships/image" Target="../media/image47.wmf"/><Relationship Id="rId5" Type="http://schemas.openxmlformats.org/officeDocument/2006/relationships/oleObject" Target="../embeddings/oleObject15.bin"/><Relationship Id="rId6" Type="http://schemas.openxmlformats.org/officeDocument/2006/relationships/image" Target="../media/image48.wmf"/><Relationship Id="rId7" Type="http://schemas.openxmlformats.org/officeDocument/2006/relationships/oleObject" Target="../embeddings/oleObject16.bin"/><Relationship Id="rId8" Type="http://schemas.openxmlformats.org/officeDocument/2006/relationships/image" Target="../media/image49.wmf"/><Relationship Id="rId9" Type="http://schemas.openxmlformats.org/officeDocument/2006/relationships/oleObject" Target="../embeddings/oleObject17.bin"/><Relationship Id="rId10" Type="http://schemas.openxmlformats.org/officeDocument/2006/relationships/image" Target="../media/image50.wmf"/><Relationship Id="rId1" Type="http://schemas.openxmlformats.org/officeDocument/2006/relationships/vmlDrawing" Target="../drawings/vmlDrawing4.vml"/><Relationship Id="rId2"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8.bin"/><Relationship Id="rId4" Type="http://schemas.openxmlformats.org/officeDocument/2006/relationships/image" Target="../media/image51.w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9.bin"/><Relationship Id="rId4" Type="http://schemas.openxmlformats.org/officeDocument/2006/relationships/image" Target="../media/image52.wmf"/><Relationship Id="rId1" Type="http://schemas.openxmlformats.org/officeDocument/2006/relationships/vmlDrawing" Target="../drawings/vmlDrawing6.vml"/><Relationship Id="rId2"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0.bin"/><Relationship Id="rId4" Type="http://schemas.openxmlformats.org/officeDocument/2006/relationships/image" Target="../media/image53.wmf"/><Relationship Id="rId5" Type="http://schemas.openxmlformats.org/officeDocument/2006/relationships/oleObject" Target="../embeddings/oleObject21.bin"/><Relationship Id="rId6" Type="http://schemas.openxmlformats.org/officeDocument/2006/relationships/image" Target="../media/image54.wmf"/><Relationship Id="rId7" Type="http://schemas.openxmlformats.org/officeDocument/2006/relationships/oleObject" Target="../embeddings/oleObject22.bin"/><Relationship Id="rId8" Type="http://schemas.openxmlformats.org/officeDocument/2006/relationships/oleObject" Target="../embeddings/oleObject23.bin"/><Relationship Id="rId9" Type="http://schemas.openxmlformats.org/officeDocument/2006/relationships/oleObject" Target="../embeddings/oleObject24.bin"/><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5.bin"/><Relationship Id="rId4" Type="http://schemas.openxmlformats.org/officeDocument/2006/relationships/image" Target="../media/image55.emf"/><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3.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5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5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9.png"/></Relationships>
</file>

<file path=ppt/slides/_rels/slide44.xml.rels><?xml version="1.0" encoding="UTF-8" standalone="yes"?>
<Relationships xmlns="http://schemas.openxmlformats.org/package/2006/relationships"><Relationship Id="rId11" Type="http://schemas.openxmlformats.org/officeDocument/2006/relationships/oleObject" Target="../embeddings/oleObject30.bin"/><Relationship Id="rId12" Type="http://schemas.openxmlformats.org/officeDocument/2006/relationships/image" Target="../media/image64.wmf"/><Relationship Id="rId13" Type="http://schemas.openxmlformats.org/officeDocument/2006/relationships/oleObject" Target="../embeddings/oleObject31.bin"/><Relationship Id="rId14" Type="http://schemas.openxmlformats.org/officeDocument/2006/relationships/image" Target="../media/image65.wmf"/><Relationship Id="rId1" Type="http://schemas.openxmlformats.org/officeDocument/2006/relationships/vmlDrawing" Target="../drawings/vmlDrawing9.vml"/><Relationship Id="rId2" Type="http://schemas.openxmlformats.org/officeDocument/2006/relationships/slideLayout" Target="../slideLayouts/slideLayout8.xml"/><Relationship Id="rId3" Type="http://schemas.openxmlformats.org/officeDocument/2006/relationships/oleObject" Target="../embeddings/oleObject26.bin"/><Relationship Id="rId4" Type="http://schemas.openxmlformats.org/officeDocument/2006/relationships/image" Target="../media/image60.wmf"/><Relationship Id="rId5" Type="http://schemas.openxmlformats.org/officeDocument/2006/relationships/oleObject" Target="../embeddings/oleObject27.bin"/><Relationship Id="rId6" Type="http://schemas.openxmlformats.org/officeDocument/2006/relationships/image" Target="../media/image61.wmf"/><Relationship Id="rId7" Type="http://schemas.openxmlformats.org/officeDocument/2006/relationships/oleObject" Target="../embeddings/oleObject28.bin"/><Relationship Id="rId8" Type="http://schemas.openxmlformats.org/officeDocument/2006/relationships/image" Target="../media/image62.wmf"/><Relationship Id="rId9" Type="http://schemas.openxmlformats.org/officeDocument/2006/relationships/oleObject" Target="../embeddings/oleObject29.bin"/><Relationship Id="rId10" Type="http://schemas.openxmlformats.org/officeDocument/2006/relationships/image" Target="../media/image63.wmf"/></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1" Type="http://schemas.openxmlformats.org/officeDocument/2006/relationships/slideLayout" Target="../slideLayouts/slideLayout8.xml"/><Relationship Id="rId2" Type="http://schemas.openxmlformats.org/officeDocument/2006/relationships/audio" Target="../media/audio1.bin"/></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Layout" Target="../slideLayouts/slideLayout20.xml"/><Relationship Id="rId2"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1.bin"/></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81.png"/><Relationship Id="rId7" Type="http://schemas.openxmlformats.org/officeDocument/2006/relationships/image" Target="../media/image82.png"/><Relationship Id="rId8" Type="http://schemas.openxmlformats.org/officeDocument/2006/relationships/image" Target="../media/image83.png"/><Relationship Id="rId9" Type="http://schemas.openxmlformats.org/officeDocument/2006/relationships/image" Target="../media/image84.png"/><Relationship Id="rId10"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32.bin"/><Relationship Id="rId4" Type="http://schemas.openxmlformats.org/officeDocument/2006/relationships/image" Target="../media/image86.wmf"/><Relationship Id="rId5" Type="http://schemas.openxmlformats.org/officeDocument/2006/relationships/oleObject" Target="../embeddings/oleObject33.bin"/><Relationship Id="rId6" Type="http://schemas.openxmlformats.org/officeDocument/2006/relationships/image" Target="../media/image87.wmf"/><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 Id="rId3" Type="http://schemas.openxmlformats.org/officeDocument/2006/relationships/image" Target="../media/image88.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3.bin"/><Relationship Id="rId3" Type="http://schemas.openxmlformats.org/officeDocument/2006/relationships/image" Target="../media/image89.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 Id="rId3" Type="http://schemas.openxmlformats.org/officeDocument/2006/relationships/image" Target="../media/image9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9.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1" Type="http://schemas.openxmlformats.org/officeDocument/2006/relationships/oleObject" Target="../embeddings/oleObject38.bin"/><Relationship Id="rId12" Type="http://schemas.openxmlformats.org/officeDocument/2006/relationships/image" Target="../media/image103.wmf"/><Relationship Id="rId13" Type="http://schemas.openxmlformats.org/officeDocument/2006/relationships/oleObject" Target="../embeddings/oleObject39.bin"/><Relationship Id="rId14" Type="http://schemas.openxmlformats.org/officeDocument/2006/relationships/image" Target="../media/image104.wmf"/><Relationship Id="rId15" Type="http://schemas.openxmlformats.org/officeDocument/2006/relationships/image" Target="../media/image105.png"/><Relationship Id="rId16" Type="http://schemas.openxmlformats.org/officeDocument/2006/relationships/image" Target="../media/image106.png"/><Relationship Id="rId1" Type="http://schemas.openxmlformats.org/officeDocument/2006/relationships/vmlDrawing" Target="../drawings/vmlDrawing11.vml"/><Relationship Id="rId2" Type="http://schemas.openxmlformats.org/officeDocument/2006/relationships/slideLayout" Target="../slideLayouts/slideLayout8.xml"/><Relationship Id="rId3" Type="http://schemas.openxmlformats.org/officeDocument/2006/relationships/oleObject" Target="../embeddings/oleObject34.bin"/><Relationship Id="rId4" Type="http://schemas.openxmlformats.org/officeDocument/2006/relationships/image" Target="../media/image99.wmf"/><Relationship Id="rId5" Type="http://schemas.openxmlformats.org/officeDocument/2006/relationships/oleObject" Target="../embeddings/oleObject35.bin"/><Relationship Id="rId6" Type="http://schemas.openxmlformats.org/officeDocument/2006/relationships/image" Target="../media/image100.wmf"/><Relationship Id="rId7" Type="http://schemas.openxmlformats.org/officeDocument/2006/relationships/oleObject" Target="../embeddings/oleObject36.bin"/><Relationship Id="rId8" Type="http://schemas.openxmlformats.org/officeDocument/2006/relationships/image" Target="../media/image101.wmf"/><Relationship Id="rId9" Type="http://schemas.openxmlformats.org/officeDocument/2006/relationships/oleObject" Target="../embeddings/oleObject37.bin"/><Relationship Id="rId10" Type="http://schemas.openxmlformats.org/officeDocument/2006/relationships/image" Target="../media/image102.w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0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0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0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10.jpe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08.png"/><Relationship Id="rId3" Type="http://schemas.openxmlformats.org/officeDocument/2006/relationships/image" Target="../media/image11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12.png"/><Relationship Id="rId3" Type="http://schemas.openxmlformats.org/officeDocument/2006/relationships/image" Target="../media/image11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14.png"/><Relationship Id="rId4" Type="http://schemas.openxmlformats.org/officeDocument/2006/relationships/image" Target="../media/image115.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image" Target="../media/image118.png"/><Relationship Id="rId1" Type="http://schemas.openxmlformats.org/officeDocument/2006/relationships/slideLayout" Target="../slideLayouts/slideLayout2.xml"/><Relationship Id="rId2" Type="http://schemas.openxmlformats.org/officeDocument/2006/relationships/image" Target="../media/image11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9.em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0.png"/><Relationship Id="rId3" Type="http://schemas.openxmlformats.org/officeDocument/2006/relationships/image" Target="../media/image12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23.png"/><Relationship Id="rId4" Type="http://schemas.openxmlformats.org/officeDocument/2006/relationships/image" Target="../media/image124.png"/><Relationship Id="rId1" Type="http://schemas.openxmlformats.org/officeDocument/2006/relationships/slideLayout" Target="../slideLayouts/slideLayout2.xml"/><Relationship Id="rId2" Type="http://schemas.openxmlformats.org/officeDocument/2006/relationships/image" Target="../media/image12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7.png"/><Relationship Id="rId4" Type="http://schemas.openxmlformats.org/officeDocument/2006/relationships/image" Target="../media/image128.png"/><Relationship Id="rId5" Type="http://schemas.openxmlformats.org/officeDocument/2006/relationships/image" Target="../media/image129.png"/><Relationship Id="rId1" Type="http://schemas.openxmlformats.org/officeDocument/2006/relationships/slideLayout" Target="../slideLayouts/slideLayout2.xml"/><Relationship Id="rId2" Type="http://schemas.openxmlformats.org/officeDocument/2006/relationships/image" Target="../media/image126.png"/></Relationships>
</file>

<file path=ppt/slides/_rels/slide97.xml.rels><?xml version="1.0" encoding="UTF-8" standalone="yes"?>
<Relationships xmlns="http://schemas.openxmlformats.org/package/2006/relationships"><Relationship Id="rId3" Type="http://schemas.openxmlformats.org/officeDocument/2006/relationships/image" Target="../media/image131.png"/><Relationship Id="rId4" Type="http://schemas.openxmlformats.org/officeDocument/2006/relationships/image" Target="../media/image132.png"/><Relationship Id="rId5" Type="http://schemas.openxmlformats.org/officeDocument/2006/relationships/image" Target="../media/image133.png"/><Relationship Id="rId1" Type="http://schemas.openxmlformats.org/officeDocument/2006/relationships/slideLayout" Target="../slideLayouts/slideLayout2.xml"/><Relationship Id="rId2" Type="http://schemas.openxmlformats.org/officeDocument/2006/relationships/image" Target="../media/image13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文本占位符 2"/>
          <p:cNvSpPr>
            <a:spLocks noGrp="1" noChangeArrowheads="1"/>
          </p:cNvSpPr>
          <p:nvPr>
            <p:ph type="body" idx="4294967295"/>
          </p:nvPr>
        </p:nvSpPr>
        <p:spPr>
          <a:xfrm>
            <a:off x="323850" y="1412875"/>
            <a:ext cx="8362950" cy="4464050"/>
          </a:xfrm>
        </p:spPr>
        <p:txBody>
          <a:bodyPr/>
          <a:lstStyle/>
          <a:p>
            <a:pPr eaLnBrk="1" hangingPunct="1">
              <a:buFont typeface="Arial" charset="0"/>
              <a:buNone/>
            </a:pPr>
            <a:r>
              <a:rPr lang="zh-CN" altLang="en-US" sz="2500" b="1">
                <a:latin typeface="Times New Roman" charset="0"/>
                <a:ea typeface="楷体" charset="0"/>
                <a:cs typeface="楷体" charset="0"/>
              </a:rPr>
              <a:t>图像的运算是数字图像处理中的重要内容之一。</a:t>
            </a:r>
            <a:endParaRPr lang="en-US" altLang="zh-CN" sz="2500" b="1">
              <a:latin typeface="Times New Roman" charset="0"/>
              <a:ea typeface="楷体" charset="0"/>
              <a:cs typeface="楷体" charset="0"/>
            </a:endParaRPr>
          </a:p>
          <a:p>
            <a:pPr eaLnBrk="1" hangingPunct="1">
              <a:buFont typeface="Arial" charset="0"/>
              <a:buNone/>
            </a:pPr>
            <a:r>
              <a:rPr lang="zh-CN" altLang="en-US" sz="2500" b="1">
                <a:latin typeface="Times New Roman" charset="0"/>
                <a:ea typeface="楷体" charset="0"/>
                <a:cs typeface="楷体" charset="0"/>
              </a:rPr>
              <a:t>数字图像数据是以矩阵形式存放的，矩阵的每个元素值对应着一个像素点的像素值。本章主要介绍基于</a:t>
            </a:r>
            <a:r>
              <a:rPr lang="zh-CN" altLang="en-US" sz="2500" b="1">
                <a:solidFill>
                  <a:srgbClr val="FF0000"/>
                </a:solidFill>
                <a:latin typeface="Times New Roman" charset="0"/>
                <a:ea typeface="楷体" charset="0"/>
                <a:cs typeface="楷体" charset="0"/>
              </a:rPr>
              <a:t>图像像素</a:t>
            </a:r>
            <a:r>
              <a:rPr lang="zh-CN" altLang="en-US" sz="2500" b="1">
                <a:latin typeface="Times New Roman" charset="0"/>
                <a:ea typeface="楷体" charset="0"/>
                <a:cs typeface="楷体" charset="0"/>
              </a:rPr>
              <a:t>的运算方法。包括：</a:t>
            </a:r>
            <a:endParaRPr lang="zh-CN" sz="2500" b="1">
              <a:latin typeface="Times New Roman" charset="0"/>
              <a:ea typeface="楷体" charset="0"/>
              <a:cs typeface="楷体" charset="0"/>
            </a:endParaRPr>
          </a:p>
          <a:p>
            <a:pPr eaLnBrk="1" hangingPunct="1">
              <a:buClr>
                <a:srgbClr val="CC0000"/>
              </a:buClr>
              <a:buFont typeface="Wingdings" charset="0"/>
              <a:buChar char="ü"/>
            </a:pPr>
            <a:r>
              <a:rPr lang="zh-CN" altLang="en-US" sz="2200">
                <a:latin typeface="Times New Roman" charset="0"/>
                <a:ea typeface="楷体" charset="0"/>
                <a:cs typeface="楷体" charset="0"/>
              </a:rPr>
              <a:t>点运算</a:t>
            </a:r>
            <a:endParaRPr lang="en-US" altLang="zh-CN" sz="2200">
              <a:latin typeface="Times New Roman" charset="0"/>
              <a:ea typeface="楷体" charset="0"/>
              <a:cs typeface="楷体" charset="0"/>
            </a:endParaRPr>
          </a:p>
          <a:p>
            <a:pPr eaLnBrk="1" hangingPunct="1">
              <a:buClr>
                <a:srgbClr val="CC0000"/>
              </a:buClr>
              <a:buFont typeface="Wingdings" charset="0"/>
              <a:buChar char="ü"/>
            </a:pPr>
            <a:r>
              <a:rPr lang="zh-CN" altLang="en-US" sz="2200">
                <a:latin typeface="Times New Roman" charset="0"/>
                <a:ea typeface="楷体" charset="0"/>
                <a:cs typeface="楷体" charset="0"/>
              </a:rPr>
              <a:t>代数运算</a:t>
            </a:r>
            <a:endParaRPr lang="en-US" altLang="zh-CN" sz="2200">
              <a:latin typeface="Times New Roman" charset="0"/>
              <a:ea typeface="楷体" charset="0"/>
              <a:cs typeface="楷体" charset="0"/>
            </a:endParaRPr>
          </a:p>
          <a:p>
            <a:pPr eaLnBrk="1" hangingPunct="1">
              <a:buClr>
                <a:srgbClr val="CC0000"/>
              </a:buClr>
              <a:buFont typeface="Wingdings" charset="0"/>
              <a:buChar char="ü"/>
            </a:pPr>
            <a:r>
              <a:rPr lang="zh-CN" altLang="en-US" sz="2200">
                <a:latin typeface="Times New Roman" charset="0"/>
                <a:ea typeface="楷体" charset="0"/>
                <a:cs typeface="楷体" charset="0"/>
              </a:rPr>
              <a:t>逻辑运算</a:t>
            </a:r>
            <a:endParaRPr lang="en-US" altLang="zh-CN" sz="2200">
              <a:latin typeface="Times New Roman" charset="0"/>
              <a:ea typeface="楷体" charset="0"/>
              <a:cs typeface="楷体" charset="0"/>
            </a:endParaRPr>
          </a:p>
          <a:p>
            <a:pPr eaLnBrk="1" hangingPunct="1">
              <a:buClr>
                <a:srgbClr val="CC0000"/>
              </a:buClr>
              <a:buFont typeface="Wingdings" charset="0"/>
              <a:buChar char="ü"/>
            </a:pPr>
            <a:r>
              <a:rPr lang="zh-CN" altLang="en-US" sz="2200">
                <a:latin typeface="Times New Roman" charset="0"/>
                <a:ea typeface="楷体" charset="0"/>
                <a:cs typeface="楷体" charset="0"/>
                <a:hlinkClick r:id="rId2" action="ppaction://hlinksldjump"/>
              </a:rPr>
              <a:t>图像的几何变换包括</a:t>
            </a:r>
            <a:r>
              <a:rPr lang="zh-CN" altLang="en-US" sz="2200">
                <a:latin typeface="Times New Roman" charset="0"/>
                <a:ea typeface="楷体" charset="0"/>
                <a:cs typeface="楷体" charset="0"/>
              </a:rPr>
              <a:t>（平移、镜像、缩放、转置、旋转及剪切）</a:t>
            </a:r>
            <a:r>
              <a:rPr lang="en-US" altLang="zh-CN" sz="2200">
                <a:latin typeface="Times New Roman" charset="0"/>
                <a:ea typeface="楷体" charset="0"/>
                <a:cs typeface="楷体" charset="0"/>
              </a:rPr>
              <a:t> </a:t>
            </a:r>
          </a:p>
        </p:txBody>
      </p:sp>
      <p:sp>
        <p:nvSpPr>
          <p:cNvPr id="28674" name="Rectangle 2"/>
          <p:cNvSpPr>
            <a:spLocks noGrp="1" noChangeArrowheads="1"/>
          </p:cNvSpPr>
          <p:nvPr/>
        </p:nvSpPr>
        <p:spPr bwMode="auto">
          <a:xfrm>
            <a:off x="466725" y="-169863"/>
            <a:ext cx="8229600"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914400" indent="-914400"/>
            <a:r>
              <a:rPr lang="zh-CN" altLang="en-US" sz="3600" b="1">
                <a:solidFill>
                  <a:schemeClr val="accent2"/>
                </a:solidFill>
                <a:latin typeface="华文楷体" charset="0"/>
                <a:ea typeface="华文楷体" charset="0"/>
                <a:cs typeface="华文楷体" charset="0"/>
                <a:sym typeface="Franklin Gothic Medium" charset="0"/>
              </a:rPr>
              <a:t>第四章  数字图像的运算</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标题 1"/>
          <p:cNvSpPr>
            <a:spLocks noGrp="1" noChangeArrowheads="1"/>
          </p:cNvSpPr>
          <p:nvPr>
            <p:ph type="title" idx="4294967295"/>
          </p:nvPr>
        </p:nvSpPr>
        <p:spPr>
          <a:xfrm>
            <a:off x="457200" y="117475"/>
            <a:ext cx="8686800" cy="838200"/>
          </a:xfrm>
        </p:spPr>
        <p:txBody>
          <a:bodyPr/>
          <a:lstStyle/>
          <a:p>
            <a:pPr eaLnBrk="1" hangingPunct="1"/>
            <a:r>
              <a:rPr lang="zh-CN" altLang="en-US" sz="3600">
                <a:latin typeface="华文楷体" charset="0"/>
                <a:ea typeface="华文楷体" charset="0"/>
                <a:cs typeface="华文楷体" charset="0"/>
              </a:rPr>
              <a:t>非线性点运算</a:t>
            </a:r>
          </a:p>
        </p:txBody>
      </p:sp>
      <p:sp>
        <p:nvSpPr>
          <p:cNvPr id="40962" name="内容占位符 2"/>
          <p:cNvSpPr>
            <a:spLocks noGrp="1" noChangeArrowheads="1"/>
          </p:cNvSpPr>
          <p:nvPr>
            <p:ph idx="4294967295"/>
          </p:nvPr>
        </p:nvSpPr>
        <p:spPr>
          <a:xfrm>
            <a:off x="457200" y="1052513"/>
            <a:ext cx="8686800" cy="5805487"/>
          </a:xfrm>
        </p:spPr>
        <p:txBody>
          <a:bodyPr/>
          <a:lstStyle/>
          <a:p>
            <a:pPr marL="0" indent="0" eaLnBrk="1" hangingPunct="1">
              <a:lnSpc>
                <a:spcPct val="80000"/>
              </a:lnSpc>
              <a:buFont typeface="Arial" charset="0"/>
              <a:buNone/>
            </a:pPr>
            <a:r>
              <a:rPr lang="zh-CN" altLang="en-US" sz="2000">
                <a:latin typeface="微软雅黑" charset="0"/>
                <a:ea typeface="华文楷体" charset="0"/>
                <a:cs typeface="华文楷体" charset="0"/>
              </a:rPr>
              <a:t>在某些情况下，如在显示图像的傅里叶频谱时，其动态范围远远超过显示设备的显示能力，此时显示图像相对于原图像就会存在失真。要消除这种因动态范围而引起的失真，往往需要对图像进行非线性点运算。p125</a:t>
            </a:r>
          </a:p>
          <a:p>
            <a:pPr marL="0" indent="0" eaLnBrk="1" hangingPunct="1">
              <a:lnSpc>
                <a:spcPct val="80000"/>
              </a:lnSpc>
              <a:buFont typeface="Arial" charset="0"/>
              <a:buNone/>
            </a:pPr>
            <a:r>
              <a:rPr lang="zh-CN" altLang="en-US" sz="2000" b="1">
                <a:solidFill>
                  <a:schemeClr val="hlink"/>
                </a:solidFill>
                <a:latin typeface="微软雅黑" charset="0"/>
                <a:ea typeface="华文楷体" charset="0"/>
                <a:cs typeface="华文楷体" charset="0"/>
              </a:rPr>
              <a:t>对数变换可以扩展低值灰度，压缩高值灰度。</a:t>
            </a:r>
            <a:endParaRPr lang="zh-CN" altLang="en-US" sz="2000">
              <a:latin typeface="微软雅黑" charset="0"/>
              <a:ea typeface="华文楷体" charset="0"/>
              <a:cs typeface="华文楷体" charset="0"/>
            </a:endParaRPr>
          </a:p>
          <a:p>
            <a:pPr marL="0" indent="0" eaLnBrk="1" hangingPunct="1">
              <a:spcBef>
                <a:spcPct val="0"/>
              </a:spcBef>
              <a:buFont typeface="Arial" charset="0"/>
              <a:buNone/>
            </a:pPr>
            <a:r>
              <a:rPr lang="zh-CN" altLang="en-US" sz="2000">
                <a:latin typeface="微软雅黑" charset="0"/>
                <a:ea typeface="华文楷体" charset="0"/>
                <a:cs typeface="华文楷体" charset="0"/>
              </a:rPr>
              <a:t>close all; clear all;clc；</a:t>
            </a:r>
          </a:p>
          <a:p>
            <a:pPr marL="0" indent="0" eaLnBrk="1" hangingPunct="1">
              <a:spcBef>
                <a:spcPct val="0"/>
              </a:spcBef>
              <a:buFont typeface="Arial" charset="0"/>
              <a:buNone/>
            </a:pPr>
            <a:r>
              <a:rPr lang="zh-CN" altLang="en-US" sz="2000">
                <a:latin typeface="微软雅黑" charset="0"/>
                <a:ea typeface="华文楷体" charset="0"/>
                <a:cs typeface="华文楷体" charset="0"/>
              </a:rPr>
              <a:t>R=imread('peppers.png');                    %读入图像，赋值给R</a:t>
            </a:r>
          </a:p>
          <a:p>
            <a:pPr marL="0" indent="0" eaLnBrk="1" hangingPunct="1">
              <a:spcBef>
                <a:spcPct val="0"/>
              </a:spcBef>
              <a:buFont typeface="Arial" charset="0"/>
              <a:buNone/>
            </a:pPr>
            <a:r>
              <a:rPr lang="zh-CN" altLang="en-US" sz="2000">
                <a:latin typeface="微软雅黑" charset="0"/>
                <a:ea typeface="华文楷体" charset="0"/>
                <a:cs typeface="华文楷体" charset="0"/>
              </a:rPr>
              <a:t>G=rgb2gray(R);                              %转成灰度图像</a:t>
            </a:r>
          </a:p>
          <a:p>
            <a:pPr marL="0" indent="0" eaLnBrk="1" hangingPunct="1">
              <a:spcBef>
                <a:spcPct val="0"/>
              </a:spcBef>
              <a:buFont typeface="Arial" charset="0"/>
              <a:buNone/>
            </a:pPr>
            <a:r>
              <a:rPr lang="zh-CN" altLang="en-US" sz="2000">
                <a:latin typeface="微软雅黑" charset="0"/>
                <a:ea typeface="华文楷体" charset="0"/>
                <a:cs typeface="华文楷体" charset="0"/>
              </a:rPr>
              <a:t>J=double(G);                                %数据类型转换成双精度</a:t>
            </a:r>
          </a:p>
          <a:p>
            <a:pPr marL="0" indent="0" eaLnBrk="1" hangingPunct="1">
              <a:spcBef>
                <a:spcPct val="0"/>
              </a:spcBef>
              <a:buFont typeface="Arial" charset="0"/>
              <a:buNone/>
            </a:pPr>
            <a:r>
              <a:rPr lang="zh-CN" altLang="en-US" sz="2000">
                <a:latin typeface="微软雅黑" charset="0"/>
                <a:ea typeface="华文楷体" charset="0"/>
                <a:cs typeface="华文楷体" charset="0"/>
              </a:rPr>
              <a:t>H=(log(J+1))/10;                             %进行基于常用对数的非线性灰度变换</a:t>
            </a:r>
          </a:p>
          <a:p>
            <a:pPr marL="0" indent="0" eaLnBrk="1" hangingPunct="1">
              <a:spcBef>
                <a:spcPct val="0"/>
              </a:spcBef>
              <a:buFont typeface="Arial" charset="0"/>
              <a:buNone/>
            </a:pPr>
            <a:r>
              <a:rPr lang="zh-CN" altLang="en-US" sz="2000">
                <a:latin typeface="微软雅黑" charset="0"/>
                <a:ea typeface="华文楷体" charset="0"/>
                <a:cs typeface="华文楷体" charset="0"/>
              </a:rPr>
              <a:t>set(0,'defaultFigurePosition',[100,100,1000,500]);%修改图形图像位置的默认设置</a:t>
            </a:r>
          </a:p>
          <a:p>
            <a:pPr marL="0" indent="0" eaLnBrk="1" hangingPunct="1">
              <a:spcBef>
                <a:spcPct val="0"/>
              </a:spcBef>
              <a:buFont typeface="Arial" charset="0"/>
              <a:buNone/>
            </a:pPr>
            <a:r>
              <a:rPr lang="zh-CN" altLang="en-US" sz="2000">
                <a:latin typeface="微软雅黑" charset="0"/>
                <a:ea typeface="华文楷体" charset="0"/>
                <a:cs typeface="华文楷体" charset="0"/>
              </a:rPr>
              <a:t>set(0,'defaultFigureColor',[1 1 1])%修改图形背景颜色的设置</a:t>
            </a:r>
          </a:p>
          <a:p>
            <a:pPr marL="0" indent="0" eaLnBrk="1" hangingPunct="1">
              <a:spcBef>
                <a:spcPct val="0"/>
              </a:spcBef>
              <a:buFont typeface="Arial" charset="0"/>
              <a:buNone/>
            </a:pPr>
            <a:r>
              <a:rPr lang="zh-CN" altLang="en-US" sz="2000">
                <a:latin typeface="微软雅黑" charset="0"/>
                <a:ea typeface="华文楷体" charset="0"/>
                <a:cs typeface="华文楷体" charset="0"/>
              </a:rPr>
              <a:t>subplot(121),imshow(G);%显示图像</a:t>
            </a:r>
          </a:p>
          <a:p>
            <a:pPr marL="0" indent="0" eaLnBrk="1" hangingPunct="1">
              <a:spcBef>
                <a:spcPct val="0"/>
              </a:spcBef>
              <a:buFont typeface="Arial" charset="0"/>
              <a:buNone/>
            </a:pPr>
            <a:r>
              <a:rPr lang="zh-CN" altLang="en-US" sz="2000">
                <a:latin typeface="微软雅黑" charset="0"/>
                <a:ea typeface="华文楷体" charset="0"/>
                <a:cs typeface="华文楷体" charset="0"/>
              </a:rPr>
              <a:t>subplot(122),imshow(H);</a:t>
            </a:r>
          </a:p>
          <a:p>
            <a:pPr marL="0" indent="0" eaLnBrk="1" hangingPunct="1">
              <a:lnSpc>
                <a:spcPct val="80000"/>
              </a:lnSpc>
              <a:buFont typeface="Arial" charset="0"/>
              <a:buNone/>
            </a:pPr>
            <a:r>
              <a:rPr lang="zh-CN" altLang="en-US" sz="2000">
                <a:latin typeface="微软雅黑" charset="0"/>
                <a:ea typeface="华文楷体" charset="0"/>
                <a:cs typeface="华文楷体" charset="0"/>
              </a:rPr>
              <a:t>典型的非线性灰度变换：直方图均衡化变换。</a:t>
            </a:r>
          </a:p>
        </p:txBody>
      </p:sp>
    </p:spTree>
  </p:cSld>
  <p:clrMapOvr>
    <a:masterClrMapping/>
  </p:clrMapOvr>
  <p:transition xmlns:p14="http://schemas.microsoft.com/office/powerpoint/2010/main">
    <p:random/>
  </p:transition>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5409" name="标题 1"/>
          <p:cNvSpPr>
            <a:spLocks noGrp="1" noChangeArrowheads="1"/>
          </p:cNvSpPr>
          <p:nvPr>
            <p:ph type="title"/>
          </p:nvPr>
        </p:nvSpPr>
        <p:spPr/>
        <p:txBody>
          <a:bodyPr/>
          <a:lstStyle/>
          <a:p>
            <a:pPr eaLnBrk="1" hangingPunct="1"/>
            <a:endParaRPr lang="zh-CN" altLang="en-US">
              <a:latin typeface="Franklin Gothic Medium" charset="0"/>
              <a:ea typeface="微软雅黑" charset="0"/>
              <a:cs typeface="微软雅黑" charset="0"/>
            </a:endParaRPr>
          </a:p>
        </p:txBody>
      </p:sp>
      <p:sp>
        <p:nvSpPr>
          <p:cNvPr id="145410" name="内容占位符 2"/>
          <p:cNvSpPr>
            <a:spLocks noGrp="1" noChangeArrowheads="1"/>
          </p:cNvSpPr>
          <p:nvPr>
            <p:ph idx="1"/>
          </p:nvPr>
        </p:nvSpPr>
        <p:spPr/>
        <p:txBody>
          <a:bodyPr/>
          <a:lstStyle/>
          <a:p>
            <a:pPr eaLnBrk="1" hangingPunct="1"/>
            <a:r>
              <a:rPr lang="en-US" altLang="zh-CN">
                <a:latin typeface="微软雅黑" charset="0"/>
                <a:ea typeface="微软雅黑" charset="0"/>
                <a:cs typeface="微软雅黑" charset="0"/>
              </a:rPr>
              <a:t>【</a:t>
            </a:r>
            <a:r>
              <a:rPr lang="zh-CN" altLang="en-US">
                <a:latin typeface="微软雅黑" charset="0"/>
                <a:ea typeface="微软雅黑" charset="0"/>
                <a:cs typeface="微软雅黑" charset="0"/>
              </a:rPr>
              <a:t>例</a:t>
            </a:r>
            <a:r>
              <a:rPr lang="en-US" altLang="zh-CN">
                <a:latin typeface="微软雅黑" charset="0"/>
                <a:ea typeface="微软雅黑" charset="0"/>
                <a:cs typeface="微软雅黑" charset="0"/>
              </a:rPr>
              <a:t>4-35】</a:t>
            </a:r>
            <a:r>
              <a:rPr lang="zh-CN" altLang="en-US">
                <a:latin typeface="微软雅黑" charset="0"/>
                <a:ea typeface="微软雅黑" charset="0"/>
                <a:cs typeface="微软雅黑" charset="0"/>
              </a:rPr>
              <a:t>利用</a:t>
            </a:r>
            <a:r>
              <a:rPr lang="en-US" altLang="zh-CN">
                <a:latin typeface="微软雅黑" charset="0"/>
                <a:ea typeface="微软雅黑" charset="0"/>
                <a:cs typeface="微软雅黑" charset="0"/>
              </a:rPr>
              <a:t>roipoly</a:t>
            </a:r>
            <a:r>
              <a:rPr lang="zh-CN" altLang="en-US">
                <a:latin typeface="微软雅黑" charset="0"/>
                <a:ea typeface="微软雅黑" charset="0"/>
                <a:cs typeface="微软雅黑" charset="0"/>
              </a:rPr>
              <a:t>函数对图形进行多边形区域选择。</a:t>
            </a:r>
          </a:p>
        </p:txBody>
      </p:sp>
      <p:graphicFrame>
        <p:nvGraphicFramePr>
          <p:cNvPr id="4" name="表格 3"/>
          <p:cNvGraphicFramePr>
            <a:graphicFrameLocks noGrp="1"/>
          </p:cNvGraphicFramePr>
          <p:nvPr/>
        </p:nvGraphicFramePr>
        <p:xfrm>
          <a:off x="1116013" y="5229225"/>
          <a:ext cx="6624637" cy="679450"/>
        </p:xfrm>
        <a:graphic>
          <a:graphicData uri="http://schemas.openxmlformats.org/drawingml/2006/table">
            <a:tbl>
              <a:tblPr/>
              <a:tblGrid>
                <a:gridCol w="3313112"/>
                <a:gridCol w="3311525"/>
              </a:tblGrid>
              <a:tr h="679450">
                <a:tc>
                  <a:txBody>
                    <a:bodyPr/>
                    <a:lstStyle/>
                    <a:p>
                      <a:pPr marL="0" marR="0" lvl="0" indent="92075" algn="ctr" defTabSz="914400" rtl="0" eaLnBrk="1" fontAlgn="base" latinLnBrk="0" hangingPunct="0">
                        <a:lnSpc>
                          <a:spcPts val="1575"/>
                        </a:lnSpc>
                        <a:spcBef>
                          <a:spcPct val="0"/>
                        </a:spcBef>
                        <a:spcAft>
                          <a:spcPct val="0"/>
                        </a:spcAft>
                        <a:buClrTx/>
                        <a:buSzTx/>
                        <a:buFontTx/>
                        <a:buNone/>
                        <a:tabLst/>
                      </a:pPr>
                      <a:r>
                        <a:rPr kumimoji="0" lang="zh-CN" altLang="en-US" sz="2600" b="1" i="0" u="none" strike="noStrike" cap="none" normalizeH="0" baseline="0">
                          <a:ln>
                            <a:noFill/>
                          </a:ln>
                          <a:solidFill>
                            <a:srgbClr val="FFFFFF"/>
                          </a:solidFill>
                          <a:effectLst/>
                          <a:latin typeface="News Gothic MT" charset="0"/>
                          <a:ea typeface="宋体" charset="0"/>
                          <a:cs typeface="宋体" charset="0"/>
                        </a:rPr>
                        <a:t>（</a:t>
                      </a:r>
                      <a:r>
                        <a:rPr kumimoji="0" lang="en-US" altLang="ja-JP" sz="2600" b="1" i="0" u="none" strike="noStrike" cap="none" normalizeH="0" baseline="0">
                          <a:ln>
                            <a:noFill/>
                          </a:ln>
                          <a:solidFill>
                            <a:srgbClr val="FFFFFF"/>
                          </a:solidFill>
                          <a:effectLst/>
                          <a:latin typeface="News Gothic MT" charset="0"/>
                          <a:ea typeface="宋体" charset="0"/>
                          <a:cs typeface="宋体" charset="0"/>
                        </a:rPr>
                        <a:t>a</a:t>
                      </a:r>
                      <a:r>
                        <a:rPr kumimoji="0" lang="zh-CN" altLang="en-US" sz="2600" b="1" i="0" u="none" strike="noStrike" cap="none" normalizeH="0" baseline="0">
                          <a:ln>
                            <a:noFill/>
                          </a:ln>
                          <a:solidFill>
                            <a:srgbClr val="FFFFFF"/>
                          </a:solidFill>
                          <a:effectLst/>
                          <a:latin typeface="News Gothic MT" charset="0"/>
                          <a:ea typeface="宋体" charset="0"/>
                          <a:cs typeface="宋体" charset="0"/>
                        </a:rPr>
                        <a:t>）原始图像</a:t>
                      </a:r>
                      <a:endParaRPr kumimoji="0" lang="en-US" altLang="zh-CN" sz="2600" b="1" i="0" u="none" strike="noStrike" cap="none" normalizeH="0" baseline="0">
                        <a:ln>
                          <a:noFill/>
                        </a:ln>
                        <a:solidFill>
                          <a:srgbClr val="FFFFFF"/>
                        </a:solidFill>
                        <a:effectLst/>
                        <a:latin typeface="Times New Roman" charset="0"/>
                        <a:ea typeface="宋体" charset="0"/>
                        <a:cs typeface="宋体" charset="0"/>
                      </a:endParaRPr>
                    </a:p>
                  </a:txBody>
                  <a:tcPr marL="68579" marR="68579"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254000" algn="ctr" defTabSz="914400" rtl="0" eaLnBrk="1" fontAlgn="base" latinLnBrk="0" hangingPunct="0">
                        <a:lnSpc>
                          <a:spcPts val="1500"/>
                        </a:lnSpc>
                        <a:spcBef>
                          <a:spcPts val="600"/>
                        </a:spcBef>
                        <a:spcAft>
                          <a:spcPts val="238"/>
                        </a:spcAft>
                        <a:buClrTx/>
                        <a:buSzTx/>
                        <a:buFontTx/>
                        <a:buNone/>
                        <a:tabLst/>
                      </a:pPr>
                      <a:endParaRPr kumimoji="0" lang="en-US" sz="2600" b="1" i="0" u="none" strike="noStrike" cap="none" normalizeH="0" baseline="0">
                        <a:ln>
                          <a:noFill/>
                        </a:ln>
                        <a:solidFill>
                          <a:srgbClr val="FFFFFF"/>
                        </a:solidFill>
                        <a:effectLst/>
                        <a:latin typeface="News Gothic MT" charset="0"/>
                        <a:ea typeface="宋体" charset="0"/>
                        <a:cs typeface="宋体" charset="0"/>
                      </a:endParaRPr>
                    </a:p>
                    <a:p>
                      <a:pPr marL="0" marR="0" lvl="0" indent="254000" algn="ctr" defTabSz="914400" rtl="0" eaLnBrk="1" fontAlgn="base" latinLnBrk="0" hangingPunct="0">
                        <a:lnSpc>
                          <a:spcPts val="1575"/>
                        </a:lnSpc>
                        <a:spcBef>
                          <a:spcPct val="0"/>
                        </a:spcBef>
                        <a:spcAft>
                          <a:spcPct val="0"/>
                        </a:spcAft>
                        <a:buClrTx/>
                        <a:buSzTx/>
                        <a:buFontTx/>
                        <a:buNone/>
                        <a:tabLst/>
                      </a:pPr>
                      <a:r>
                        <a:rPr kumimoji="0" lang="zh-CN" altLang="en-US" sz="2600" b="1" i="0" u="none" strike="noStrike" cap="none" normalizeH="0" baseline="0">
                          <a:ln>
                            <a:noFill/>
                          </a:ln>
                          <a:solidFill>
                            <a:srgbClr val="FFFFFF"/>
                          </a:solidFill>
                          <a:effectLst/>
                          <a:latin typeface="News Gothic MT" charset="0"/>
                          <a:ea typeface="宋体" charset="0"/>
                          <a:cs typeface="宋体" charset="0"/>
                        </a:rPr>
                        <a:t>（</a:t>
                      </a:r>
                      <a:r>
                        <a:rPr kumimoji="0" lang="en-US" altLang="ja-JP" sz="2600" b="1" i="0" u="none" strike="noStrike" cap="none" normalizeH="0" baseline="0">
                          <a:ln>
                            <a:noFill/>
                          </a:ln>
                          <a:solidFill>
                            <a:srgbClr val="FFFFFF"/>
                          </a:solidFill>
                          <a:effectLst/>
                          <a:latin typeface="News Gothic MT" charset="0"/>
                          <a:ea typeface="宋体" charset="0"/>
                          <a:cs typeface="宋体" charset="0"/>
                        </a:rPr>
                        <a:t>b</a:t>
                      </a:r>
                      <a:r>
                        <a:rPr kumimoji="0" lang="zh-CN" altLang="en-US" sz="2600" b="1" i="0" u="none" strike="noStrike" cap="none" normalizeH="0" baseline="0">
                          <a:ln>
                            <a:noFill/>
                          </a:ln>
                          <a:solidFill>
                            <a:srgbClr val="FFFFFF"/>
                          </a:solidFill>
                          <a:effectLst/>
                          <a:latin typeface="News Gothic MT" charset="0"/>
                          <a:ea typeface="宋体" charset="0"/>
                          <a:cs typeface="宋体" charset="0"/>
                        </a:rPr>
                        <a:t>）选择多边形区域</a:t>
                      </a:r>
                      <a:endParaRPr kumimoji="0" lang="en-US" altLang="zh-CN" sz="2600" b="1" i="0" u="none" strike="noStrike" cap="none" normalizeH="0" baseline="0">
                        <a:ln>
                          <a:noFill/>
                        </a:ln>
                        <a:solidFill>
                          <a:srgbClr val="FFFFFF"/>
                        </a:solidFill>
                        <a:effectLst/>
                        <a:latin typeface="Times New Roman" charset="0"/>
                        <a:ea typeface="宋体" charset="0"/>
                        <a:cs typeface="宋体" charset="0"/>
                      </a:endParaRPr>
                    </a:p>
                  </a:txBody>
                  <a:tcPr marL="68579" marR="68579"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bl>
          </a:graphicData>
        </a:graphic>
      </p:graphicFrame>
      <p:pic>
        <p:nvPicPr>
          <p:cNvPr id="14541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2852738"/>
            <a:ext cx="2763837"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42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4563" y="2852738"/>
            <a:ext cx="2763837"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random/>
  </p:transition>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6433" name="标题 1"/>
          <p:cNvSpPr>
            <a:spLocks noGrp="1" noChangeArrowheads="1"/>
          </p:cNvSpPr>
          <p:nvPr>
            <p:ph type="title"/>
          </p:nvPr>
        </p:nvSpPr>
        <p:spPr/>
        <p:txBody>
          <a:bodyPr/>
          <a:lstStyle/>
          <a:p>
            <a:pPr eaLnBrk="1" hangingPunct="1"/>
            <a:endParaRPr lang="zh-CN" altLang="en-US">
              <a:latin typeface="Franklin Gothic Medium" charset="0"/>
              <a:ea typeface="微软雅黑" charset="0"/>
              <a:cs typeface="微软雅黑" charset="0"/>
            </a:endParaRPr>
          </a:p>
        </p:txBody>
      </p:sp>
      <p:sp>
        <p:nvSpPr>
          <p:cNvPr id="146434" name="内容占位符 2"/>
          <p:cNvSpPr>
            <a:spLocks noGrp="1" noChangeArrowheads="1"/>
          </p:cNvSpPr>
          <p:nvPr>
            <p:ph idx="1"/>
          </p:nvPr>
        </p:nvSpPr>
        <p:spPr/>
        <p:txBody>
          <a:bodyPr/>
          <a:lstStyle/>
          <a:p>
            <a:pPr eaLnBrk="1" hangingPunct="1">
              <a:lnSpc>
                <a:spcPct val="90000"/>
              </a:lnSpc>
            </a:pPr>
            <a:r>
              <a:rPr lang="en-US" altLang="zh-CN">
                <a:latin typeface="微软雅黑" charset="0"/>
                <a:ea typeface="微软雅黑" charset="0"/>
                <a:cs typeface="微软雅黑" charset="0"/>
              </a:rPr>
              <a:t>2</a:t>
            </a:r>
            <a:r>
              <a:rPr lang="zh-CN" altLang="en-US">
                <a:latin typeface="微软雅黑" charset="0"/>
                <a:ea typeface="微软雅黑" charset="0"/>
                <a:cs typeface="微软雅黑" charset="0"/>
              </a:rPr>
              <a:t>．</a:t>
            </a:r>
            <a:r>
              <a:rPr lang="en-US" altLang="zh-CN">
                <a:latin typeface="微软雅黑" charset="0"/>
                <a:ea typeface="微软雅黑" charset="0"/>
                <a:cs typeface="微软雅黑" charset="0"/>
              </a:rPr>
              <a:t>roicolor</a:t>
            </a:r>
            <a:r>
              <a:rPr lang="zh-CN" altLang="en-US">
                <a:latin typeface="微软雅黑" charset="0"/>
                <a:ea typeface="微软雅黑" charset="0"/>
                <a:cs typeface="微软雅黑" charset="0"/>
              </a:rPr>
              <a:t>函数</a:t>
            </a:r>
          </a:p>
          <a:p>
            <a:pPr eaLnBrk="1" hangingPunct="1">
              <a:lnSpc>
                <a:spcPct val="90000"/>
              </a:lnSpc>
            </a:pPr>
            <a:r>
              <a:rPr lang="en-US" altLang="zh-CN">
                <a:latin typeface="微软雅黑" charset="0"/>
                <a:ea typeface="微软雅黑" charset="0"/>
                <a:cs typeface="微软雅黑" charset="0"/>
              </a:rPr>
              <a:t>roicolor</a:t>
            </a:r>
            <a:r>
              <a:rPr lang="zh-CN" altLang="en-US">
                <a:latin typeface="微软雅黑" charset="0"/>
                <a:ea typeface="微软雅黑" charset="0"/>
                <a:cs typeface="微软雅黑" charset="0"/>
              </a:rPr>
              <a:t>函数用于按灰度选择区域。调用格式：</a:t>
            </a:r>
          </a:p>
          <a:p>
            <a:pPr eaLnBrk="1" hangingPunct="1">
              <a:lnSpc>
                <a:spcPct val="90000"/>
              </a:lnSpc>
            </a:pPr>
            <a:r>
              <a:rPr lang="zh-CN" altLang="en-US">
                <a:latin typeface="微软雅黑" charset="0"/>
                <a:ea typeface="微软雅黑" charset="0"/>
                <a:cs typeface="微软雅黑" charset="0"/>
              </a:rPr>
              <a:t>（</a:t>
            </a:r>
            <a:r>
              <a:rPr lang="en-US" altLang="zh-CN">
                <a:latin typeface="微软雅黑" charset="0"/>
                <a:ea typeface="微软雅黑" charset="0"/>
                <a:cs typeface="微软雅黑" charset="0"/>
              </a:rPr>
              <a:t>1</a:t>
            </a:r>
            <a:r>
              <a:rPr lang="zh-CN" altLang="en-US">
                <a:latin typeface="微软雅黑" charset="0"/>
                <a:ea typeface="微软雅黑" charset="0"/>
                <a:cs typeface="微软雅黑" charset="0"/>
              </a:rPr>
              <a:t>）</a:t>
            </a:r>
            <a:r>
              <a:rPr lang="en-US" altLang="zh-CN">
                <a:latin typeface="微软雅黑" charset="0"/>
                <a:ea typeface="微软雅黑" charset="0"/>
                <a:cs typeface="微软雅黑" charset="0"/>
              </a:rPr>
              <a:t>BW = roicolor(A,low,high)</a:t>
            </a:r>
          </a:p>
          <a:p>
            <a:pPr lvl="1" eaLnBrk="1" hangingPunct="1">
              <a:lnSpc>
                <a:spcPct val="90000"/>
              </a:lnSpc>
            </a:pPr>
            <a:r>
              <a:rPr lang="zh-CN" altLang="en-US">
                <a:latin typeface="Adobe 楷体 Std R" charset="0"/>
                <a:ea typeface="Adobe 楷体 Std R" charset="0"/>
                <a:cs typeface="Adobe 楷体 Std R" charset="0"/>
              </a:rPr>
              <a:t>色图范围为</a:t>
            </a:r>
            <a:r>
              <a:rPr lang="en-US" altLang="zh-CN">
                <a:latin typeface="Adobe 楷体 Std R" charset="0"/>
                <a:ea typeface="Adobe 楷体 Std R" charset="0"/>
                <a:cs typeface="Adobe 楷体 Std R" charset="0"/>
              </a:rPr>
              <a:t>[low high]</a:t>
            </a:r>
            <a:r>
              <a:rPr lang="zh-CN" altLang="en-US">
                <a:latin typeface="Adobe 楷体 Std R" charset="0"/>
                <a:ea typeface="Adobe 楷体 Std R" charset="0"/>
                <a:cs typeface="Adobe 楷体 Std R" charset="0"/>
              </a:rPr>
              <a:t>，返回这些像素选择区域。</a:t>
            </a:r>
          </a:p>
          <a:p>
            <a:pPr eaLnBrk="1" hangingPunct="1">
              <a:lnSpc>
                <a:spcPct val="90000"/>
              </a:lnSpc>
            </a:pPr>
            <a:r>
              <a:rPr lang="zh-CN" altLang="en-US">
                <a:latin typeface="微软雅黑" charset="0"/>
                <a:ea typeface="微软雅黑" charset="0"/>
                <a:cs typeface="微软雅黑" charset="0"/>
              </a:rPr>
              <a:t>（</a:t>
            </a:r>
            <a:r>
              <a:rPr lang="en-US" altLang="zh-CN">
                <a:latin typeface="微软雅黑" charset="0"/>
                <a:ea typeface="微软雅黑" charset="0"/>
                <a:cs typeface="微软雅黑" charset="0"/>
              </a:rPr>
              <a:t>2</a:t>
            </a:r>
            <a:r>
              <a:rPr lang="zh-CN" altLang="en-US">
                <a:latin typeface="微软雅黑" charset="0"/>
                <a:ea typeface="微软雅黑" charset="0"/>
                <a:cs typeface="微软雅黑" charset="0"/>
              </a:rPr>
              <a:t>）</a:t>
            </a:r>
            <a:r>
              <a:rPr lang="en-US" altLang="zh-CN">
                <a:latin typeface="微软雅黑" charset="0"/>
                <a:ea typeface="微软雅黑" charset="0"/>
                <a:cs typeface="微软雅黑" charset="0"/>
              </a:rPr>
              <a:t>BW = (A &gt;= low) &amp; (A &lt;= high)</a:t>
            </a:r>
          </a:p>
          <a:p>
            <a:pPr lvl="1" eaLnBrk="1" hangingPunct="1">
              <a:lnSpc>
                <a:spcPct val="90000"/>
              </a:lnSpc>
            </a:pPr>
            <a:r>
              <a:rPr lang="zh-CN" altLang="en-US">
                <a:latin typeface="Adobe 楷体 Std R" charset="0"/>
                <a:ea typeface="Adobe 楷体 Std R" charset="0"/>
                <a:cs typeface="Adobe 楷体 Std R" charset="0"/>
              </a:rPr>
              <a:t>其中，</a:t>
            </a:r>
            <a:r>
              <a:rPr lang="en-US" altLang="zh-CN">
                <a:latin typeface="Adobe 楷体 Std R" charset="0"/>
                <a:ea typeface="Adobe 楷体 Std R" charset="0"/>
                <a:cs typeface="Adobe 楷体 Std R" charset="0"/>
              </a:rPr>
              <a:t>BW</a:t>
            </a:r>
            <a:r>
              <a:rPr lang="zh-CN" altLang="en-US">
                <a:latin typeface="Adobe 楷体 Std R" charset="0"/>
                <a:ea typeface="Adobe 楷体 Std R" charset="0"/>
                <a:cs typeface="Adobe 楷体 Std R" charset="0"/>
              </a:rPr>
              <a:t>为内部区域值为</a:t>
            </a:r>
            <a:r>
              <a:rPr lang="en-US" altLang="zh-CN">
                <a:latin typeface="Adobe 楷体 Std R" charset="0"/>
                <a:ea typeface="Adobe 楷体 Std R" charset="0"/>
                <a:cs typeface="Adobe 楷体 Std R" charset="0"/>
              </a:rPr>
              <a:t>1</a:t>
            </a:r>
            <a:r>
              <a:rPr lang="zh-CN" altLang="en-US">
                <a:latin typeface="Adobe 楷体 Std R" charset="0"/>
                <a:ea typeface="Adobe 楷体 Std R" charset="0"/>
                <a:cs typeface="Adobe 楷体 Std R" charset="0"/>
              </a:rPr>
              <a:t>，外边为</a:t>
            </a:r>
            <a:r>
              <a:rPr lang="en-US" altLang="zh-CN">
                <a:latin typeface="Adobe 楷体 Std R" charset="0"/>
                <a:ea typeface="Adobe 楷体 Std R" charset="0"/>
                <a:cs typeface="Adobe 楷体 Std R" charset="0"/>
              </a:rPr>
              <a:t>0</a:t>
            </a:r>
            <a:r>
              <a:rPr lang="zh-CN" altLang="en-US">
                <a:latin typeface="Adobe 楷体 Std R" charset="0"/>
                <a:ea typeface="Adobe 楷体 Std R" charset="0"/>
                <a:cs typeface="Adobe 楷体 Std R" charset="0"/>
              </a:rPr>
              <a:t>值的矩阵。</a:t>
            </a:r>
          </a:p>
          <a:p>
            <a:pPr eaLnBrk="1" hangingPunct="1">
              <a:lnSpc>
                <a:spcPct val="90000"/>
              </a:lnSpc>
            </a:pPr>
            <a:r>
              <a:rPr lang="zh-CN" altLang="en-US">
                <a:latin typeface="微软雅黑" charset="0"/>
                <a:ea typeface="微软雅黑" charset="0"/>
                <a:cs typeface="微软雅黑" charset="0"/>
              </a:rPr>
              <a:t>（</a:t>
            </a:r>
            <a:r>
              <a:rPr lang="en-US" altLang="zh-CN">
                <a:latin typeface="微软雅黑" charset="0"/>
                <a:ea typeface="微软雅黑" charset="0"/>
                <a:cs typeface="微软雅黑" charset="0"/>
              </a:rPr>
              <a:t>3</a:t>
            </a:r>
            <a:r>
              <a:rPr lang="zh-CN" altLang="en-US">
                <a:latin typeface="微软雅黑" charset="0"/>
                <a:ea typeface="微软雅黑" charset="0"/>
                <a:cs typeface="微软雅黑" charset="0"/>
              </a:rPr>
              <a:t>）</a:t>
            </a:r>
            <a:r>
              <a:rPr lang="en-US" altLang="zh-CN">
                <a:latin typeface="微软雅黑" charset="0"/>
                <a:ea typeface="微软雅黑" charset="0"/>
                <a:cs typeface="微软雅黑" charset="0"/>
              </a:rPr>
              <a:t>BW = roicolor(A,v)</a:t>
            </a:r>
          </a:p>
          <a:p>
            <a:pPr lvl="1" eaLnBrk="1" hangingPunct="1">
              <a:lnSpc>
                <a:spcPct val="90000"/>
              </a:lnSpc>
            </a:pPr>
            <a:r>
              <a:rPr lang="zh-CN" altLang="en-US">
                <a:latin typeface="Adobe 楷体 Std R" charset="0"/>
                <a:ea typeface="Adobe 楷体 Std R" charset="0"/>
                <a:cs typeface="Adobe 楷体 Std R" charset="0"/>
              </a:rPr>
              <a:t>返回</a:t>
            </a:r>
            <a:r>
              <a:rPr lang="en-US" altLang="zh-CN">
                <a:latin typeface="Adobe 楷体 Std R" charset="0"/>
                <a:ea typeface="Adobe 楷体 Std R" charset="0"/>
                <a:cs typeface="Adobe 楷体 Std R" charset="0"/>
              </a:rPr>
              <a:t>A</a:t>
            </a:r>
            <a:r>
              <a:rPr lang="zh-CN" altLang="en-US">
                <a:latin typeface="Adobe 楷体 Std R" charset="0"/>
                <a:ea typeface="Adobe 楷体 Std R" charset="0"/>
                <a:cs typeface="Adobe 楷体 Std R" charset="0"/>
              </a:rPr>
              <a:t>中像素与向量</a:t>
            </a:r>
            <a:r>
              <a:rPr lang="en-US" altLang="zh-CN">
                <a:latin typeface="Adobe 楷体 Std R" charset="0"/>
                <a:ea typeface="Adobe 楷体 Std R" charset="0"/>
                <a:cs typeface="Adobe 楷体 Std R" charset="0"/>
              </a:rPr>
              <a:t>v</a:t>
            </a:r>
            <a:r>
              <a:rPr lang="zh-CN" altLang="en-US">
                <a:latin typeface="Adobe 楷体 Std R" charset="0"/>
                <a:ea typeface="Adobe 楷体 Std R" charset="0"/>
                <a:cs typeface="Adobe 楷体 Std R" charset="0"/>
              </a:rPr>
              <a:t>相匹配的区域，</a:t>
            </a:r>
            <a:r>
              <a:rPr lang="en-US" altLang="zh-CN">
                <a:latin typeface="Adobe 楷体 Std R" charset="0"/>
                <a:ea typeface="Adobe 楷体 Std R" charset="0"/>
                <a:cs typeface="Adobe 楷体 Std R" charset="0"/>
              </a:rPr>
              <a:t>BW</a:t>
            </a:r>
            <a:r>
              <a:rPr lang="zh-CN" altLang="en-US">
                <a:latin typeface="Adobe 楷体 Std R" charset="0"/>
                <a:ea typeface="Adobe 楷体 Std R" charset="0"/>
                <a:cs typeface="Adobe 楷体 Std R" charset="0"/>
              </a:rPr>
              <a:t>为二值图像。如果</a:t>
            </a:r>
            <a:r>
              <a:rPr lang="en-US" altLang="zh-CN">
                <a:latin typeface="Adobe 楷体 Std R" charset="0"/>
                <a:ea typeface="Adobe 楷体 Std R" charset="0"/>
                <a:cs typeface="Adobe 楷体 Std R" charset="0"/>
              </a:rPr>
              <a:t>A</a:t>
            </a:r>
            <a:r>
              <a:rPr lang="zh-CN" altLang="en-US">
                <a:latin typeface="Adobe 楷体 Std R" charset="0"/>
                <a:ea typeface="Adobe 楷体 Std R" charset="0"/>
                <a:cs typeface="Adobe 楷体 Std R" charset="0"/>
              </a:rPr>
              <a:t>中像素值在向量</a:t>
            </a:r>
            <a:r>
              <a:rPr lang="en-US" altLang="zh-CN">
                <a:latin typeface="Adobe 楷体 Std R" charset="0"/>
                <a:ea typeface="Adobe 楷体 Std R" charset="0"/>
                <a:cs typeface="Adobe 楷体 Std R" charset="0"/>
              </a:rPr>
              <a:t>v</a:t>
            </a:r>
            <a:r>
              <a:rPr lang="zh-CN" altLang="en-US">
                <a:latin typeface="Adobe 楷体 Std R" charset="0"/>
                <a:ea typeface="Adobe 楷体 Std R" charset="0"/>
                <a:cs typeface="Adobe 楷体 Std R" charset="0"/>
              </a:rPr>
              <a:t>中存在则返回</a:t>
            </a:r>
            <a:r>
              <a:rPr lang="en-US" altLang="zh-CN">
                <a:latin typeface="Adobe 楷体 Std R" charset="0"/>
                <a:ea typeface="Adobe 楷体 Std R" charset="0"/>
                <a:cs typeface="Adobe 楷体 Std R" charset="0"/>
              </a:rPr>
              <a:t>1</a:t>
            </a:r>
            <a:r>
              <a:rPr lang="zh-CN" altLang="en-US">
                <a:latin typeface="Adobe 楷体 Std R" charset="0"/>
                <a:ea typeface="Adobe 楷体 Std R" charset="0"/>
                <a:cs typeface="Adobe 楷体 Std R" charset="0"/>
              </a:rPr>
              <a:t>，否则返回</a:t>
            </a:r>
            <a:r>
              <a:rPr lang="en-US" altLang="zh-CN">
                <a:latin typeface="Adobe 楷体 Std R" charset="0"/>
                <a:ea typeface="Adobe 楷体 Std R" charset="0"/>
                <a:cs typeface="Adobe 楷体 Std R" charset="0"/>
              </a:rPr>
              <a:t>0</a:t>
            </a:r>
            <a:r>
              <a:rPr lang="zh-CN" altLang="en-US">
                <a:latin typeface="Adobe 楷体 Std R" charset="0"/>
                <a:ea typeface="Adobe 楷体 Std R" charset="0"/>
                <a:cs typeface="Adobe 楷体 Std R" charset="0"/>
              </a:rPr>
              <a:t>。</a:t>
            </a:r>
          </a:p>
          <a:p>
            <a:pPr eaLnBrk="1" hangingPunct="1">
              <a:lnSpc>
                <a:spcPct val="90000"/>
              </a:lnSpc>
            </a:pPr>
            <a:endParaRPr lang="zh-CN" altLang="en-US">
              <a:latin typeface="微软雅黑" charset="0"/>
              <a:ea typeface="微软雅黑" charset="0"/>
              <a:cs typeface="微软雅黑" charset="0"/>
            </a:endParaRPr>
          </a:p>
        </p:txBody>
      </p:sp>
    </p:spTree>
  </p:cSld>
  <p:clrMapOvr>
    <a:masterClrMapping/>
  </p:clrMapOvr>
  <p:transition xmlns:p14="http://schemas.microsoft.com/office/powerpoint/2010/main">
    <p:random/>
  </p:transition>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7457" name="标题 1"/>
          <p:cNvSpPr>
            <a:spLocks noGrp="1" noChangeArrowheads="1"/>
          </p:cNvSpPr>
          <p:nvPr>
            <p:ph type="title"/>
          </p:nvPr>
        </p:nvSpPr>
        <p:spPr/>
        <p:txBody>
          <a:bodyPr/>
          <a:lstStyle/>
          <a:p>
            <a:pPr eaLnBrk="1" hangingPunct="1"/>
            <a:endParaRPr lang="zh-CN" altLang="en-US">
              <a:latin typeface="Franklin Gothic Medium" charset="0"/>
              <a:ea typeface="微软雅黑" charset="0"/>
              <a:cs typeface="微软雅黑" charset="0"/>
            </a:endParaRPr>
          </a:p>
        </p:txBody>
      </p:sp>
      <p:sp>
        <p:nvSpPr>
          <p:cNvPr id="147458" name="内容占位符 2"/>
          <p:cNvSpPr>
            <a:spLocks noGrp="1" noChangeArrowheads="1"/>
          </p:cNvSpPr>
          <p:nvPr>
            <p:ph idx="1"/>
          </p:nvPr>
        </p:nvSpPr>
        <p:spPr/>
        <p:txBody>
          <a:bodyPr/>
          <a:lstStyle/>
          <a:p>
            <a:pPr eaLnBrk="1" hangingPunct="1"/>
            <a:r>
              <a:rPr lang="en-US" altLang="zh-CN">
                <a:latin typeface="微软雅黑" charset="0"/>
                <a:ea typeface="微软雅黑" charset="0"/>
                <a:cs typeface="微软雅黑" charset="0"/>
              </a:rPr>
              <a:t>【</a:t>
            </a:r>
            <a:r>
              <a:rPr lang="zh-CN" altLang="en-US">
                <a:latin typeface="微软雅黑" charset="0"/>
                <a:ea typeface="微软雅黑" charset="0"/>
                <a:cs typeface="微软雅黑" charset="0"/>
              </a:rPr>
              <a:t>例</a:t>
            </a:r>
            <a:r>
              <a:rPr lang="en-US" altLang="zh-CN">
                <a:latin typeface="微软雅黑" charset="0"/>
                <a:ea typeface="微软雅黑" charset="0"/>
                <a:cs typeface="微软雅黑" charset="0"/>
              </a:rPr>
              <a:t>4-36】</a:t>
            </a:r>
            <a:r>
              <a:rPr lang="zh-CN" altLang="en-US">
                <a:latin typeface="微软雅黑" charset="0"/>
                <a:ea typeface="微软雅黑" charset="0"/>
                <a:cs typeface="微软雅黑" charset="0"/>
              </a:rPr>
              <a:t>根据灰度选择图像区域。</a:t>
            </a:r>
          </a:p>
        </p:txBody>
      </p:sp>
      <p:graphicFrame>
        <p:nvGraphicFramePr>
          <p:cNvPr id="4" name="表格 3"/>
          <p:cNvGraphicFramePr>
            <a:graphicFrameLocks noGrp="1"/>
          </p:cNvGraphicFramePr>
          <p:nvPr/>
        </p:nvGraphicFramePr>
        <p:xfrm>
          <a:off x="1511300" y="5300663"/>
          <a:ext cx="6302375" cy="479425"/>
        </p:xfrm>
        <a:graphic>
          <a:graphicData uri="http://schemas.openxmlformats.org/drawingml/2006/table">
            <a:tbl>
              <a:tblPr/>
              <a:tblGrid>
                <a:gridCol w="3151188"/>
                <a:gridCol w="3151187"/>
              </a:tblGrid>
              <a:tr h="479425">
                <a:tc>
                  <a:txBody>
                    <a:bodyPr/>
                    <a:lstStyle/>
                    <a:p>
                      <a:pPr marL="0" marR="0" lvl="0" indent="254000" algn="ctr" defTabSz="914400" rtl="0" eaLnBrk="1" fontAlgn="base" latinLnBrk="0" hangingPunct="0">
                        <a:lnSpc>
                          <a:spcPts val="1500"/>
                        </a:lnSpc>
                        <a:spcBef>
                          <a:spcPts val="600"/>
                        </a:spcBef>
                        <a:spcAft>
                          <a:spcPts val="238"/>
                        </a:spcAft>
                        <a:buClrTx/>
                        <a:buSzTx/>
                        <a:buFontTx/>
                        <a:buNone/>
                        <a:tabLst/>
                      </a:pPr>
                      <a:endParaRPr kumimoji="0" lang="en-US" sz="2600" b="1" i="0" u="none" strike="noStrike" cap="none" normalizeH="0" baseline="0">
                        <a:ln>
                          <a:noFill/>
                        </a:ln>
                        <a:solidFill>
                          <a:srgbClr val="FFFFFF"/>
                        </a:solidFill>
                        <a:effectLst/>
                        <a:latin typeface="News Gothic MT" charset="0"/>
                        <a:ea typeface="宋体" charset="0"/>
                        <a:cs typeface="宋体" charset="0"/>
                      </a:endParaRPr>
                    </a:p>
                    <a:p>
                      <a:pPr marL="0" marR="0" lvl="0" indent="254000" algn="ctr" defTabSz="914400" rtl="0" eaLnBrk="1" fontAlgn="base" latinLnBrk="0" hangingPunct="0">
                        <a:lnSpc>
                          <a:spcPts val="1575"/>
                        </a:lnSpc>
                        <a:spcBef>
                          <a:spcPct val="0"/>
                        </a:spcBef>
                        <a:spcAft>
                          <a:spcPct val="0"/>
                        </a:spcAft>
                        <a:buClrTx/>
                        <a:buSzTx/>
                        <a:buFontTx/>
                        <a:buNone/>
                        <a:tabLst/>
                      </a:pPr>
                      <a:r>
                        <a:rPr kumimoji="0" lang="zh-CN" altLang="en-US" sz="2600" b="1" i="0" u="none" strike="noStrike" cap="none" normalizeH="0" baseline="0">
                          <a:ln>
                            <a:noFill/>
                          </a:ln>
                          <a:solidFill>
                            <a:srgbClr val="FFFFFF"/>
                          </a:solidFill>
                          <a:effectLst/>
                          <a:latin typeface="News Gothic MT" charset="0"/>
                          <a:ea typeface="宋体" charset="0"/>
                          <a:cs typeface="宋体" charset="0"/>
                        </a:rPr>
                        <a:t>原始图像</a:t>
                      </a:r>
                      <a:endParaRPr kumimoji="0" lang="en-US" altLang="zh-CN" sz="2600" b="1" i="0" u="none" strike="noStrike" cap="none" normalizeH="0" baseline="0">
                        <a:ln>
                          <a:noFill/>
                        </a:ln>
                        <a:solidFill>
                          <a:srgbClr val="FFFFFF"/>
                        </a:solidFill>
                        <a:effectLst/>
                        <a:latin typeface="Times New Roman" charset="0"/>
                        <a:ea typeface="宋体" charset="0"/>
                        <a:cs typeface="宋体" charset="0"/>
                      </a:endParaRPr>
                    </a:p>
                  </a:txBody>
                  <a:tcPr marL="68587" marR="68587"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254000" algn="ctr" defTabSz="914400" rtl="0" eaLnBrk="1" fontAlgn="base" latinLnBrk="0" hangingPunct="0">
                        <a:lnSpc>
                          <a:spcPts val="1500"/>
                        </a:lnSpc>
                        <a:spcBef>
                          <a:spcPts val="600"/>
                        </a:spcBef>
                        <a:spcAft>
                          <a:spcPts val="238"/>
                        </a:spcAft>
                        <a:buClrTx/>
                        <a:buSzTx/>
                        <a:buFontTx/>
                        <a:buNone/>
                        <a:tabLst/>
                      </a:pPr>
                      <a:r>
                        <a:rPr kumimoji="0" lang="zh-CN" altLang="en-US" sz="2600" b="1" i="0" u="none" strike="noStrike" cap="none" normalizeH="0" baseline="0">
                          <a:ln>
                            <a:noFill/>
                          </a:ln>
                          <a:solidFill>
                            <a:srgbClr val="FFFFFF"/>
                          </a:solidFill>
                          <a:effectLst/>
                          <a:latin typeface="News Gothic MT" charset="0"/>
                          <a:ea typeface="宋体" charset="0"/>
                          <a:cs typeface="宋体" charset="0"/>
                        </a:rPr>
                        <a:t>灰度选择区域</a:t>
                      </a:r>
                      <a:endParaRPr kumimoji="0" lang="en-US" altLang="zh-CN" sz="2600" b="1" i="0" u="none" strike="noStrike" cap="none" normalizeH="0" baseline="0">
                        <a:ln>
                          <a:noFill/>
                        </a:ln>
                        <a:solidFill>
                          <a:srgbClr val="FFFFFF"/>
                        </a:solidFill>
                        <a:effectLst/>
                        <a:latin typeface="Times New Roman" charset="0"/>
                        <a:ea typeface="宋体" charset="0"/>
                        <a:cs typeface="宋体" charset="0"/>
                      </a:endParaRPr>
                    </a:p>
                  </a:txBody>
                  <a:tcPr marL="68587" marR="68587"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bl>
          </a:graphicData>
        </a:graphic>
      </p:graphicFrame>
      <p:pic>
        <p:nvPicPr>
          <p:cNvPr id="14746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2492375"/>
            <a:ext cx="2520950"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468"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363" y="2489200"/>
            <a:ext cx="2519362" cy="251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random/>
  </p:transition>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8481" name="标题 1"/>
          <p:cNvSpPr>
            <a:spLocks noGrp="1" noChangeArrowheads="1"/>
          </p:cNvSpPr>
          <p:nvPr>
            <p:ph type="title"/>
          </p:nvPr>
        </p:nvSpPr>
        <p:spPr/>
        <p:txBody>
          <a:bodyPr/>
          <a:lstStyle/>
          <a:p>
            <a:pPr eaLnBrk="1" hangingPunct="1"/>
            <a:endParaRPr lang="zh-CN" altLang="en-US">
              <a:latin typeface="Franklin Gothic Medium" charset="0"/>
              <a:ea typeface="微软雅黑" charset="0"/>
              <a:cs typeface="微软雅黑" charset="0"/>
            </a:endParaRPr>
          </a:p>
        </p:txBody>
      </p:sp>
      <p:sp>
        <p:nvSpPr>
          <p:cNvPr id="148482" name="内容占位符 2"/>
          <p:cNvSpPr>
            <a:spLocks noGrp="1" noChangeArrowheads="1"/>
          </p:cNvSpPr>
          <p:nvPr>
            <p:ph idx="1"/>
          </p:nvPr>
        </p:nvSpPr>
        <p:spPr/>
        <p:txBody>
          <a:bodyPr/>
          <a:lstStyle/>
          <a:p>
            <a:pPr eaLnBrk="1" hangingPunct="1"/>
            <a:r>
              <a:rPr lang="en-US" altLang="zh-CN" sz="2200">
                <a:latin typeface="微软雅黑" charset="0"/>
                <a:ea typeface="微软雅黑" charset="0"/>
                <a:cs typeface="微软雅黑" charset="0"/>
              </a:rPr>
              <a:t>3</a:t>
            </a:r>
            <a:r>
              <a:rPr lang="zh-CN" altLang="en-US" sz="2200">
                <a:latin typeface="微软雅黑" charset="0"/>
                <a:ea typeface="微软雅黑" charset="0"/>
                <a:cs typeface="微软雅黑" charset="0"/>
              </a:rPr>
              <a:t>．</a:t>
            </a:r>
            <a:r>
              <a:rPr lang="en-US" altLang="zh-CN" sz="2200">
                <a:latin typeface="微软雅黑" charset="0"/>
                <a:ea typeface="微软雅黑" charset="0"/>
                <a:cs typeface="微软雅黑" charset="0"/>
              </a:rPr>
              <a:t>poly2mask</a:t>
            </a:r>
            <a:r>
              <a:rPr lang="zh-CN" altLang="en-US" sz="2200">
                <a:latin typeface="微软雅黑" charset="0"/>
                <a:ea typeface="微软雅黑" charset="0"/>
                <a:cs typeface="微软雅黑" charset="0"/>
              </a:rPr>
              <a:t>函数</a:t>
            </a:r>
            <a:endParaRPr lang="en-US" altLang="zh-CN" sz="2200">
              <a:latin typeface="微软雅黑" charset="0"/>
              <a:ea typeface="微软雅黑" charset="0"/>
              <a:cs typeface="微软雅黑" charset="0"/>
            </a:endParaRPr>
          </a:p>
          <a:p>
            <a:pPr eaLnBrk="1" hangingPunct="1"/>
            <a:r>
              <a:rPr lang="zh-CN" altLang="en-US" sz="2200">
                <a:latin typeface="微软雅黑" charset="0"/>
                <a:ea typeface="微软雅黑" charset="0"/>
                <a:cs typeface="微软雅黑" charset="0"/>
              </a:rPr>
              <a:t>使用函数</a:t>
            </a:r>
            <a:r>
              <a:rPr lang="en-US" altLang="zh-CN" sz="2200">
                <a:latin typeface="微软雅黑" charset="0"/>
                <a:ea typeface="微软雅黑" charset="0"/>
                <a:cs typeface="微软雅黑" charset="0"/>
              </a:rPr>
              <a:t>poly2mask</a:t>
            </a:r>
            <a:r>
              <a:rPr lang="zh-CN" altLang="en-US" sz="2200">
                <a:latin typeface="微软雅黑" charset="0"/>
                <a:ea typeface="微软雅黑" charset="0"/>
                <a:cs typeface="微软雅黑" charset="0"/>
              </a:rPr>
              <a:t>可以生成二值图像的掩模，其前提是必须指定要生成掩模的图像。此外，该函数也可将多边形区域转化为遮罩。其调用格式</a:t>
            </a:r>
            <a:r>
              <a:rPr lang="en-US" altLang="zh-CN" sz="2200">
                <a:latin typeface="微软雅黑" charset="0"/>
                <a:ea typeface="微软雅黑" charset="0"/>
                <a:cs typeface="微软雅黑" charset="0"/>
              </a:rPr>
              <a:t>:BW=poly2mask(x,y,m,n)</a:t>
            </a:r>
            <a:r>
              <a:rPr lang="zh-CN" altLang="en-US" sz="2200">
                <a:latin typeface="微软雅黑" charset="0"/>
                <a:ea typeface="微软雅黑" charset="0"/>
                <a:cs typeface="微软雅黑" charset="0"/>
              </a:rPr>
              <a:t>。</a:t>
            </a:r>
            <a:endParaRPr lang="en-US" altLang="zh-CN" sz="2200">
              <a:latin typeface="微软雅黑" charset="0"/>
              <a:ea typeface="微软雅黑" charset="0"/>
              <a:cs typeface="微软雅黑" charset="0"/>
            </a:endParaRPr>
          </a:p>
          <a:p>
            <a:pPr eaLnBrk="1" hangingPunct="1"/>
            <a:endParaRPr lang="en-US" altLang="zh-CN" sz="2200">
              <a:latin typeface="微软雅黑" charset="0"/>
              <a:ea typeface="微软雅黑" charset="0"/>
              <a:cs typeface="微软雅黑" charset="0"/>
            </a:endParaRPr>
          </a:p>
          <a:p>
            <a:pPr eaLnBrk="1" hangingPunct="1"/>
            <a:r>
              <a:rPr lang="zh-CN" altLang="en-US" sz="2200">
                <a:latin typeface="Adobe 仿宋 Std R" charset="0"/>
                <a:ea typeface="Adobe 仿宋 Std R" charset="0"/>
                <a:cs typeface="Adobe 仿宋 Std R" charset="0"/>
              </a:rPr>
              <a:t>当输入的多边形从一个像素中间穿过，有时认为该像素位于多边形内，有时认为该像素位于多边形外。</a:t>
            </a:r>
            <a:endParaRPr lang="en-US" altLang="zh-CN" sz="2200">
              <a:latin typeface="Adobe 仿宋 Std R" charset="0"/>
              <a:ea typeface="Adobe 仿宋 Std R" charset="0"/>
              <a:cs typeface="Adobe 仿宋 Std R" charset="0"/>
            </a:endParaRPr>
          </a:p>
          <a:p>
            <a:pPr eaLnBrk="1" hangingPunct="1"/>
            <a:r>
              <a:rPr lang="zh-CN" altLang="en-US" sz="2200">
                <a:latin typeface="Adobe 仿宋 Std R" charset="0"/>
                <a:ea typeface="Adobe 仿宋 Std R" charset="0"/>
                <a:cs typeface="Adobe 仿宋 Std R" charset="0"/>
              </a:rPr>
              <a:t>为了包含矩形形状的像素，多边形的边缘也需要直角化。这样多边形的边缘就可以在像素边界的外侧，而不是穿过像素。</a:t>
            </a:r>
            <a:endParaRPr lang="en-US" altLang="zh-CN" sz="2200">
              <a:latin typeface="Adobe 仿宋 Std R" charset="0"/>
              <a:ea typeface="Adobe 仿宋 Std R" charset="0"/>
              <a:cs typeface="Adobe 仿宋 Std R" charset="0"/>
            </a:endParaRPr>
          </a:p>
          <a:p>
            <a:pPr eaLnBrk="1" hangingPunct="1"/>
            <a:endParaRPr lang="zh-CN" altLang="en-US" sz="2200">
              <a:latin typeface="微软雅黑" charset="0"/>
              <a:ea typeface="微软雅黑" charset="0"/>
              <a:cs typeface="微软雅黑" charset="0"/>
            </a:endParaRPr>
          </a:p>
        </p:txBody>
      </p:sp>
    </p:spTree>
  </p:cSld>
  <p:clrMapOvr>
    <a:masterClrMapping/>
  </p:clrMapOvr>
  <p:transition xmlns:p14="http://schemas.microsoft.com/office/powerpoint/2010/main">
    <p:random/>
  </p:transition>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9505" name="标题 1"/>
          <p:cNvSpPr>
            <a:spLocks noGrp="1" noChangeArrowheads="1"/>
          </p:cNvSpPr>
          <p:nvPr>
            <p:ph type="title"/>
          </p:nvPr>
        </p:nvSpPr>
        <p:spPr/>
        <p:txBody>
          <a:bodyPr/>
          <a:lstStyle/>
          <a:p>
            <a:pPr eaLnBrk="1" hangingPunct="1"/>
            <a:endParaRPr lang="zh-CN" altLang="en-US">
              <a:latin typeface="Franklin Gothic Medium" charset="0"/>
              <a:ea typeface="微软雅黑" charset="0"/>
              <a:cs typeface="微软雅黑" charset="0"/>
            </a:endParaRPr>
          </a:p>
        </p:txBody>
      </p:sp>
      <p:sp>
        <p:nvSpPr>
          <p:cNvPr id="149506" name="内容占位符 2"/>
          <p:cNvSpPr>
            <a:spLocks noGrp="1" noChangeArrowheads="1"/>
          </p:cNvSpPr>
          <p:nvPr>
            <p:ph idx="1"/>
          </p:nvPr>
        </p:nvSpPr>
        <p:spPr>
          <a:xfrm>
            <a:off x="403225" y="1268413"/>
            <a:ext cx="8402638" cy="4525962"/>
          </a:xfrm>
        </p:spPr>
        <p:txBody>
          <a:bodyPr/>
          <a:lstStyle/>
          <a:p>
            <a:pPr eaLnBrk="1" hangingPunct="1"/>
            <a:r>
              <a:rPr lang="en-US" altLang="zh-CN">
                <a:latin typeface="微软雅黑" charset="0"/>
                <a:ea typeface="微软雅黑" charset="0"/>
                <a:cs typeface="微软雅黑" charset="0"/>
              </a:rPr>
              <a:t>【</a:t>
            </a:r>
            <a:r>
              <a:rPr lang="zh-CN" altLang="en-US">
                <a:latin typeface="微软雅黑" charset="0"/>
                <a:ea typeface="微软雅黑" charset="0"/>
                <a:cs typeface="微软雅黑" charset="0"/>
              </a:rPr>
              <a:t>例</a:t>
            </a:r>
            <a:r>
              <a:rPr lang="en-US" altLang="zh-CN">
                <a:latin typeface="微软雅黑" charset="0"/>
                <a:ea typeface="微软雅黑" charset="0"/>
                <a:cs typeface="微软雅黑" charset="0"/>
              </a:rPr>
              <a:t>4-37】</a:t>
            </a:r>
            <a:r>
              <a:rPr lang="zh-CN" altLang="en-US">
                <a:latin typeface="微软雅黑" charset="0"/>
                <a:ea typeface="微软雅黑" charset="0"/>
                <a:cs typeface="微软雅黑" charset="0"/>
              </a:rPr>
              <a:t>为了包含第</a:t>
            </a:r>
            <a:r>
              <a:rPr lang="en-US" altLang="zh-CN">
                <a:latin typeface="微软雅黑" charset="0"/>
                <a:ea typeface="微软雅黑" charset="0"/>
                <a:cs typeface="微软雅黑" charset="0"/>
              </a:rPr>
              <a:t>4</a:t>
            </a:r>
            <a:r>
              <a:rPr lang="zh-CN" altLang="en-US">
                <a:latin typeface="微软雅黑" charset="0"/>
                <a:ea typeface="微软雅黑" charset="0"/>
                <a:cs typeface="微软雅黑" charset="0"/>
              </a:rPr>
              <a:t>～</a:t>
            </a:r>
            <a:r>
              <a:rPr lang="en-US" altLang="zh-CN">
                <a:latin typeface="微软雅黑" charset="0"/>
                <a:ea typeface="微软雅黑" charset="0"/>
                <a:cs typeface="微软雅黑" charset="0"/>
              </a:rPr>
              <a:t>10</a:t>
            </a:r>
            <a:r>
              <a:rPr lang="zh-CN" altLang="en-US">
                <a:latin typeface="微软雅黑" charset="0"/>
                <a:ea typeface="微软雅黑" charset="0"/>
                <a:cs typeface="微软雅黑" charset="0"/>
              </a:rPr>
              <a:t>列、第</a:t>
            </a:r>
            <a:r>
              <a:rPr lang="en-US" altLang="zh-CN">
                <a:latin typeface="微软雅黑" charset="0"/>
                <a:ea typeface="微软雅黑" charset="0"/>
                <a:cs typeface="微软雅黑" charset="0"/>
              </a:rPr>
              <a:t>4</a:t>
            </a:r>
            <a:r>
              <a:rPr lang="zh-CN" altLang="en-US">
                <a:latin typeface="微软雅黑" charset="0"/>
                <a:ea typeface="微软雅黑" charset="0"/>
                <a:cs typeface="微软雅黑" charset="0"/>
              </a:rPr>
              <a:t>～</a:t>
            </a:r>
            <a:r>
              <a:rPr lang="en-US" altLang="zh-CN">
                <a:latin typeface="微软雅黑" charset="0"/>
                <a:ea typeface="微软雅黑" charset="0"/>
                <a:cs typeface="微软雅黑" charset="0"/>
              </a:rPr>
              <a:t>10</a:t>
            </a:r>
            <a:r>
              <a:rPr lang="zh-CN" altLang="en-US">
                <a:latin typeface="微软雅黑" charset="0"/>
                <a:ea typeface="微软雅黑" charset="0"/>
                <a:cs typeface="微软雅黑" charset="0"/>
              </a:rPr>
              <a:t>行的像素，可按如下方式指定多边形顶点。</a:t>
            </a:r>
          </a:p>
        </p:txBody>
      </p:sp>
      <p:pic>
        <p:nvPicPr>
          <p:cNvPr id="14950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2205038"/>
            <a:ext cx="6380163" cy="431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random/>
  </p:transition>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0529" name="标题 1"/>
          <p:cNvSpPr>
            <a:spLocks noGrp="1" noChangeArrowheads="1"/>
          </p:cNvSpPr>
          <p:nvPr>
            <p:ph type="title"/>
          </p:nvPr>
        </p:nvSpPr>
        <p:spPr/>
        <p:txBody>
          <a:bodyPr/>
          <a:lstStyle/>
          <a:p>
            <a:pPr eaLnBrk="1" hangingPunct="1"/>
            <a:endParaRPr lang="zh-CN" altLang="en-US">
              <a:latin typeface="Franklin Gothic Medium" charset="0"/>
              <a:ea typeface="微软雅黑" charset="0"/>
              <a:cs typeface="微软雅黑" charset="0"/>
            </a:endParaRPr>
          </a:p>
        </p:txBody>
      </p:sp>
      <p:sp>
        <p:nvSpPr>
          <p:cNvPr id="150530" name="内容占位符 2"/>
          <p:cNvSpPr>
            <a:spLocks noGrp="1" noChangeArrowheads="1"/>
          </p:cNvSpPr>
          <p:nvPr>
            <p:ph idx="1"/>
          </p:nvPr>
        </p:nvSpPr>
        <p:spPr/>
        <p:txBody>
          <a:bodyPr/>
          <a:lstStyle/>
          <a:p>
            <a:pPr eaLnBrk="1" hangingPunct="1"/>
            <a:r>
              <a:rPr lang="en-US" altLang="zh-CN">
                <a:latin typeface="微软雅黑" charset="0"/>
                <a:ea typeface="微软雅黑" charset="0"/>
                <a:cs typeface="微软雅黑" charset="0"/>
              </a:rPr>
              <a:t>【</a:t>
            </a:r>
            <a:r>
              <a:rPr lang="zh-CN" altLang="en-US">
                <a:latin typeface="微软雅黑" charset="0"/>
                <a:ea typeface="微软雅黑" charset="0"/>
                <a:cs typeface="微软雅黑" charset="0"/>
              </a:rPr>
              <a:t>例</a:t>
            </a:r>
            <a:r>
              <a:rPr lang="en-US" altLang="zh-CN">
                <a:latin typeface="微软雅黑" charset="0"/>
                <a:ea typeface="微软雅黑" charset="0"/>
                <a:cs typeface="微软雅黑" charset="0"/>
              </a:rPr>
              <a:t>4-38】</a:t>
            </a:r>
            <a:r>
              <a:rPr lang="zh-CN" altLang="en-US">
                <a:latin typeface="微软雅黑" charset="0"/>
                <a:ea typeface="微软雅黑" charset="0"/>
                <a:cs typeface="微软雅黑" charset="0"/>
              </a:rPr>
              <a:t>利用</a:t>
            </a:r>
            <a:r>
              <a:rPr lang="en-US" altLang="zh-CN">
                <a:latin typeface="微软雅黑" charset="0"/>
                <a:ea typeface="微软雅黑" charset="0"/>
                <a:cs typeface="微软雅黑" charset="0"/>
              </a:rPr>
              <a:t>poly2mask</a:t>
            </a:r>
            <a:r>
              <a:rPr lang="zh-CN" altLang="en-US">
                <a:latin typeface="微软雅黑" charset="0"/>
                <a:ea typeface="微软雅黑" charset="0"/>
                <a:cs typeface="微软雅黑" charset="0"/>
              </a:rPr>
              <a:t>函数将多边形转换为掩模及生成随机掩模。</a:t>
            </a:r>
          </a:p>
        </p:txBody>
      </p:sp>
      <p:graphicFrame>
        <p:nvGraphicFramePr>
          <p:cNvPr id="4" name="表格 3"/>
          <p:cNvGraphicFramePr>
            <a:graphicFrameLocks noGrp="1"/>
          </p:cNvGraphicFramePr>
          <p:nvPr/>
        </p:nvGraphicFramePr>
        <p:xfrm>
          <a:off x="1476375" y="5229225"/>
          <a:ext cx="5976938" cy="576263"/>
        </p:xfrm>
        <a:graphic>
          <a:graphicData uri="http://schemas.openxmlformats.org/drawingml/2006/table">
            <a:tbl>
              <a:tblPr/>
              <a:tblGrid>
                <a:gridCol w="2989263"/>
                <a:gridCol w="2987675"/>
              </a:tblGrid>
              <a:tr h="576263">
                <a:tc>
                  <a:txBody>
                    <a:bodyPr/>
                    <a:lstStyle/>
                    <a:p>
                      <a:pPr marL="0" marR="0" lvl="0" indent="0" algn="ctr" defTabSz="914400" rtl="0" eaLnBrk="1" fontAlgn="base" latinLnBrk="0" hangingPunct="0">
                        <a:lnSpc>
                          <a:spcPts val="1500"/>
                        </a:lnSpc>
                        <a:spcBef>
                          <a:spcPts val="600"/>
                        </a:spcBef>
                        <a:spcAft>
                          <a:spcPts val="238"/>
                        </a:spcAft>
                        <a:buClrTx/>
                        <a:buSzTx/>
                        <a:buFontTx/>
                        <a:buNone/>
                        <a:tabLst/>
                      </a:pPr>
                      <a:r>
                        <a:rPr kumimoji="0" lang="zh-CN" altLang="en-US" sz="2400" b="1" i="0" u="none" strike="noStrike" cap="none" normalizeH="0" baseline="0">
                          <a:ln>
                            <a:noFill/>
                          </a:ln>
                          <a:solidFill>
                            <a:srgbClr val="FFFFFF"/>
                          </a:solidFill>
                          <a:effectLst/>
                          <a:latin typeface="News Gothic MT" charset="0"/>
                          <a:ea typeface="宋体" charset="0"/>
                          <a:cs typeface="宋体" charset="0"/>
                        </a:rPr>
                        <a:t>多边形转换为掩模</a:t>
                      </a:r>
                      <a:endParaRPr kumimoji="0" lang="en-US" altLang="zh-CN" sz="2400" b="1" i="0" u="none" strike="noStrike" cap="none" normalizeH="0" baseline="0">
                        <a:ln>
                          <a:noFill/>
                        </a:ln>
                        <a:solidFill>
                          <a:srgbClr val="FFFFFF"/>
                        </a:solidFill>
                        <a:effectLst/>
                        <a:latin typeface="Times New Roman" charset="0"/>
                        <a:ea typeface="宋体" charset="0"/>
                        <a:cs typeface="宋体" charset="0"/>
                      </a:endParaRPr>
                    </a:p>
                  </a:txBody>
                  <a:tcPr marL="68583" marR="68583"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0">
                        <a:lnSpc>
                          <a:spcPts val="1500"/>
                        </a:lnSpc>
                        <a:spcBef>
                          <a:spcPts val="600"/>
                        </a:spcBef>
                        <a:spcAft>
                          <a:spcPts val="238"/>
                        </a:spcAft>
                        <a:buClrTx/>
                        <a:buSzTx/>
                        <a:buFontTx/>
                        <a:buNone/>
                        <a:tabLst/>
                      </a:pPr>
                      <a:r>
                        <a:rPr kumimoji="0" lang="zh-CN" altLang="en-US" sz="2400" b="1" i="0" u="none" strike="noStrike" cap="none" normalizeH="0" baseline="0">
                          <a:ln>
                            <a:noFill/>
                          </a:ln>
                          <a:solidFill>
                            <a:srgbClr val="FFFFFF"/>
                          </a:solidFill>
                          <a:effectLst/>
                          <a:latin typeface="News Gothic MT" charset="0"/>
                          <a:ea typeface="宋体" charset="0"/>
                          <a:cs typeface="宋体" charset="0"/>
                        </a:rPr>
                        <a:t>随机点生成掩模</a:t>
                      </a:r>
                      <a:endParaRPr kumimoji="0" lang="en-US" altLang="zh-CN" sz="2400" b="1" i="0" u="none" strike="noStrike" cap="none" normalizeH="0" baseline="0">
                        <a:ln>
                          <a:noFill/>
                        </a:ln>
                        <a:solidFill>
                          <a:srgbClr val="FFFFFF"/>
                        </a:solidFill>
                        <a:effectLst/>
                        <a:latin typeface="Times New Roman" charset="0"/>
                        <a:ea typeface="宋体" charset="0"/>
                        <a:cs typeface="宋体" charset="0"/>
                      </a:endParaRPr>
                    </a:p>
                  </a:txBody>
                  <a:tcPr marL="68583" marR="68583"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bl>
          </a:graphicData>
        </a:graphic>
      </p:graphicFrame>
      <p:grpSp>
        <p:nvGrpSpPr>
          <p:cNvPr id="150539" name="Group 4"/>
          <p:cNvGrpSpPr>
            <a:grpSpLocks/>
          </p:cNvGrpSpPr>
          <p:nvPr/>
        </p:nvGrpSpPr>
        <p:grpSpPr bwMode="auto">
          <a:xfrm>
            <a:off x="1638300" y="2865438"/>
            <a:ext cx="2157413" cy="2160587"/>
            <a:chOff x="683" y="65"/>
            <a:chExt cx="3017" cy="3021"/>
          </a:xfrm>
        </p:grpSpPr>
        <p:pic>
          <p:nvPicPr>
            <p:cNvPr id="150543"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 y="65"/>
              <a:ext cx="3017" cy="3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544" name="Freeform 5"/>
            <p:cNvSpPr>
              <a:spLocks noChangeArrowheads="1"/>
            </p:cNvSpPr>
            <p:nvPr/>
          </p:nvSpPr>
          <p:spPr bwMode="auto">
            <a:xfrm>
              <a:off x="1049" y="470"/>
              <a:ext cx="924" cy="1021"/>
            </a:xfrm>
            <a:custGeom>
              <a:avLst/>
              <a:gdLst>
                <a:gd name="T0" fmla="*/ 58 w 924"/>
                <a:gd name="T1" fmla="*/ 0 h 1021"/>
                <a:gd name="T2" fmla="*/ 895 w 924"/>
                <a:gd name="T3" fmla="*/ 0 h 1021"/>
                <a:gd name="T4" fmla="*/ 0 w 924"/>
                <a:gd name="T5" fmla="*/ 1021 h 1021"/>
                <a:gd name="T6" fmla="*/ 924 w 924"/>
                <a:gd name="T7" fmla="*/ 983 h 1021"/>
                <a:gd name="T8" fmla="*/ 58 w 924"/>
                <a:gd name="T9" fmla="*/ 0 h 10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4" h="1021">
                  <a:moveTo>
                    <a:pt x="58" y="0"/>
                  </a:moveTo>
                  <a:lnTo>
                    <a:pt x="895" y="0"/>
                  </a:lnTo>
                  <a:lnTo>
                    <a:pt x="0" y="1021"/>
                  </a:lnTo>
                  <a:lnTo>
                    <a:pt x="924" y="983"/>
                  </a:lnTo>
                  <a:lnTo>
                    <a:pt x="58" y="0"/>
                  </a:lnTo>
                </a:path>
              </a:pathLst>
            </a:custGeom>
            <a:noFill/>
            <a:ln w="1206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540" name="Group 1"/>
          <p:cNvGrpSpPr>
            <a:grpSpLocks noChangeAspect="1"/>
          </p:cNvGrpSpPr>
          <p:nvPr/>
        </p:nvGrpSpPr>
        <p:grpSpPr bwMode="auto">
          <a:xfrm>
            <a:off x="5019675" y="2925763"/>
            <a:ext cx="2154238" cy="2160587"/>
            <a:chOff x="2984" y="65"/>
            <a:chExt cx="1751" cy="1754"/>
          </a:xfrm>
        </p:grpSpPr>
        <p:pic>
          <p:nvPicPr>
            <p:cNvPr id="15054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4" y="65"/>
              <a:ext cx="1751" cy="1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542" name="Freeform 2"/>
            <p:cNvSpPr>
              <a:spLocks noChangeArrowheads="1"/>
            </p:cNvSpPr>
            <p:nvPr/>
          </p:nvSpPr>
          <p:spPr bwMode="auto">
            <a:xfrm>
              <a:off x="3195" y="229"/>
              <a:ext cx="1377" cy="934"/>
            </a:xfrm>
            <a:custGeom>
              <a:avLst/>
              <a:gdLst>
                <a:gd name="T0" fmla="*/ 1203 w 1377"/>
                <a:gd name="T1" fmla="*/ 934 h 934"/>
                <a:gd name="T2" fmla="*/ 1367 w 1377"/>
                <a:gd name="T3" fmla="*/ 0 h 934"/>
                <a:gd name="T4" fmla="*/ 0 w 1377"/>
                <a:gd name="T5" fmla="*/ 318 h 934"/>
                <a:gd name="T6" fmla="*/ 1377 w 1377"/>
                <a:gd name="T7" fmla="*/ 790 h 934"/>
                <a:gd name="T8" fmla="*/ 1203 w 1377"/>
                <a:gd name="T9" fmla="*/ 934 h 9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7" h="934">
                  <a:moveTo>
                    <a:pt x="1203" y="934"/>
                  </a:moveTo>
                  <a:lnTo>
                    <a:pt x="1367" y="0"/>
                  </a:lnTo>
                  <a:lnTo>
                    <a:pt x="0" y="318"/>
                  </a:lnTo>
                  <a:lnTo>
                    <a:pt x="1377" y="790"/>
                  </a:lnTo>
                  <a:lnTo>
                    <a:pt x="1203" y="934"/>
                  </a:lnTo>
                </a:path>
              </a:pathLst>
            </a:custGeom>
            <a:noFill/>
            <a:ln w="1206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cSld>
  <p:clrMapOvr>
    <a:masterClrMapping/>
  </p:clrMapOvr>
  <p:transition xmlns:p14="http://schemas.microsoft.com/office/powerpoint/2010/main">
    <p:random/>
  </p:transition>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1553" name="标题 1"/>
          <p:cNvSpPr>
            <a:spLocks noGrp="1" noChangeArrowheads="1"/>
          </p:cNvSpPr>
          <p:nvPr>
            <p:ph type="title"/>
          </p:nvPr>
        </p:nvSpPr>
        <p:spPr/>
        <p:txBody>
          <a:bodyPr/>
          <a:lstStyle/>
          <a:p>
            <a:pPr eaLnBrk="1" hangingPunct="1"/>
            <a:r>
              <a:rPr lang="en-US" altLang="zh-CN">
                <a:latin typeface="Franklin Gothic Medium" charset="0"/>
                <a:ea typeface="微软雅黑" charset="0"/>
                <a:cs typeface="微软雅黑" charset="0"/>
              </a:rPr>
              <a:t>4.6.6</a:t>
            </a:r>
            <a:r>
              <a:rPr lang="zh-CN" altLang="en-US">
                <a:latin typeface="Franklin Gothic Medium" charset="0"/>
                <a:ea typeface="微软雅黑" charset="0"/>
                <a:cs typeface="微软雅黑" charset="0"/>
              </a:rPr>
              <a:t>　特殊区域的滤波</a:t>
            </a:r>
          </a:p>
        </p:txBody>
      </p:sp>
      <p:sp>
        <p:nvSpPr>
          <p:cNvPr id="151554" name="内容占位符 5"/>
          <p:cNvSpPr>
            <a:spLocks noGrp="1" noChangeArrowheads="1"/>
          </p:cNvSpPr>
          <p:nvPr>
            <p:ph idx="1"/>
          </p:nvPr>
        </p:nvSpPr>
        <p:spPr/>
        <p:txBody>
          <a:bodyPr/>
          <a:lstStyle/>
          <a:p>
            <a:pPr eaLnBrk="1" hangingPunct="1"/>
            <a:r>
              <a:rPr lang="en-US" altLang="zh-CN">
                <a:latin typeface="微软雅黑" charset="0"/>
                <a:ea typeface="微软雅黑" charset="0"/>
                <a:cs typeface="微软雅黑" charset="0"/>
              </a:rPr>
              <a:t>roifilt2</a:t>
            </a:r>
            <a:r>
              <a:rPr lang="zh-CN" altLang="en-US">
                <a:latin typeface="微软雅黑" charset="0"/>
                <a:ea typeface="微软雅黑" charset="0"/>
                <a:cs typeface="微软雅黑" charset="0"/>
              </a:rPr>
              <a:t>函数用于实现特定区域的滤波。其调用格式为：</a:t>
            </a:r>
          </a:p>
          <a:p>
            <a:pPr eaLnBrk="1" hangingPunct="1"/>
            <a:r>
              <a:rPr lang="zh-CN" altLang="en-US">
                <a:latin typeface="微软雅黑" charset="0"/>
                <a:ea typeface="微软雅黑" charset="0"/>
                <a:cs typeface="微软雅黑" charset="0"/>
              </a:rPr>
              <a:t>（</a:t>
            </a:r>
            <a:r>
              <a:rPr lang="en-US" altLang="zh-CN">
                <a:latin typeface="微软雅黑" charset="0"/>
                <a:ea typeface="微软雅黑" charset="0"/>
                <a:cs typeface="微软雅黑" charset="0"/>
              </a:rPr>
              <a:t>1</a:t>
            </a:r>
            <a:r>
              <a:rPr lang="zh-CN" altLang="en-US">
                <a:latin typeface="微软雅黑" charset="0"/>
                <a:ea typeface="微软雅黑" charset="0"/>
                <a:cs typeface="微软雅黑" charset="0"/>
              </a:rPr>
              <a:t>）</a:t>
            </a:r>
            <a:r>
              <a:rPr lang="en-US" altLang="zh-CN">
                <a:latin typeface="微软雅黑" charset="0"/>
                <a:ea typeface="微软雅黑" charset="0"/>
                <a:cs typeface="微软雅黑" charset="0"/>
              </a:rPr>
              <a:t>J = roifilt2(h, I, BW)</a:t>
            </a:r>
            <a:r>
              <a:rPr lang="zh-CN" altLang="en-US">
                <a:latin typeface="微软雅黑" charset="0"/>
                <a:ea typeface="微软雅黑" charset="0"/>
                <a:cs typeface="微软雅黑" charset="0"/>
              </a:rPr>
              <a:t>：使用滤波器</a:t>
            </a:r>
            <a:r>
              <a:rPr lang="en-US" altLang="zh-CN">
                <a:latin typeface="微软雅黑" charset="0"/>
                <a:ea typeface="微软雅黑" charset="0"/>
                <a:cs typeface="微软雅黑" charset="0"/>
              </a:rPr>
              <a:t>h</a:t>
            </a:r>
            <a:r>
              <a:rPr lang="zh-CN" altLang="en-US">
                <a:latin typeface="微软雅黑" charset="0"/>
                <a:ea typeface="微软雅黑" charset="0"/>
                <a:cs typeface="微软雅黑" charset="0"/>
              </a:rPr>
              <a:t>对图像</a:t>
            </a:r>
            <a:r>
              <a:rPr lang="en-US" altLang="zh-CN">
                <a:latin typeface="微软雅黑" charset="0"/>
                <a:ea typeface="微软雅黑" charset="0"/>
                <a:cs typeface="微软雅黑" charset="0"/>
              </a:rPr>
              <a:t>I</a:t>
            </a:r>
            <a:r>
              <a:rPr lang="zh-CN" altLang="en-US">
                <a:latin typeface="微软雅黑" charset="0"/>
                <a:ea typeface="微软雅黑" charset="0"/>
                <a:cs typeface="微软雅黑" charset="0"/>
              </a:rPr>
              <a:t>中用二值掩模</a:t>
            </a:r>
            <a:r>
              <a:rPr lang="en-US" altLang="zh-CN">
                <a:latin typeface="微软雅黑" charset="0"/>
                <a:ea typeface="微软雅黑" charset="0"/>
                <a:cs typeface="微软雅黑" charset="0"/>
              </a:rPr>
              <a:t>BW</a:t>
            </a:r>
            <a:r>
              <a:rPr lang="zh-CN" altLang="en-US">
                <a:latin typeface="微软雅黑" charset="0"/>
                <a:ea typeface="微软雅黑" charset="0"/>
                <a:cs typeface="微软雅黑" charset="0"/>
              </a:rPr>
              <a:t>选中的区域进行滤波。</a:t>
            </a:r>
          </a:p>
          <a:p>
            <a:pPr eaLnBrk="1" hangingPunct="1"/>
            <a:r>
              <a:rPr lang="zh-CN" altLang="en-US">
                <a:latin typeface="微软雅黑" charset="0"/>
                <a:ea typeface="微软雅黑" charset="0"/>
                <a:cs typeface="微软雅黑" charset="0"/>
              </a:rPr>
              <a:t>（</a:t>
            </a:r>
            <a:r>
              <a:rPr lang="en-US" altLang="zh-CN">
                <a:latin typeface="微软雅黑" charset="0"/>
                <a:ea typeface="微软雅黑" charset="0"/>
                <a:cs typeface="微软雅黑" charset="0"/>
              </a:rPr>
              <a:t>2</a:t>
            </a:r>
            <a:r>
              <a:rPr lang="zh-CN" altLang="en-US">
                <a:latin typeface="微软雅黑" charset="0"/>
                <a:ea typeface="微软雅黑" charset="0"/>
                <a:cs typeface="微软雅黑" charset="0"/>
              </a:rPr>
              <a:t>）</a:t>
            </a:r>
            <a:r>
              <a:rPr lang="en-US" altLang="zh-CN">
                <a:latin typeface="微软雅黑" charset="0"/>
                <a:ea typeface="微软雅黑" charset="0"/>
                <a:cs typeface="微软雅黑" charset="0"/>
              </a:rPr>
              <a:t>J = roifilt2(I, BW, fun)</a:t>
            </a:r>
            <a:r>
              <a:rPr lang="zh-CN" altLang="en-US">
                <a:latin typeface="微软雅黑" charset="0"/>
                <a:ea typeface="微软雅黑" charset="0"/>
                <a:cs typeface="微软雅黑" charset="0"/>
              </a:rPr>
              <a:t>：对图像</a:t>
            </a:r>
            <a:r>
              <a:rPr lang="en-US" altLang="zh-CN">
                <a:latin typeface="微软雅黑" charset="0"/>
                <a:ea typeface="微软雅黑" charset="0"/>
                <a:cs typeface="微软雅黑" charset="0"/>
              </a:rPr>
              <a:t>I</a:t>
            </a:r>
            <a:r>
              <a:rPr lang="zh-CN" altLang="en-US">
                <a:latin typeface="微软雅黑" charset="0"/>
                <a:ea typeface="微软雅黑" charset="0"/>
                <a:cs typeface="微软雅黑" charset="0"/>
              </a:rPr>
              <a:t>中用二值图像掩模</a:t>
            </a:r>
            <a:r>
              <a:rPr lang="en-US" altLang="zh-CN">
                <a:latin typeface="微软雅黑" charset="0"/>
                <a:ea typeface="微软雅黑" charset="0"/>
                <a:cs typeface="微软雅黑" charset="0"/>
              </a:rPr>
              <a:t>BW</a:t>
            </a:r>
            <a:r>
              <a:rPr lang="zh-CN" altLang="en-US">
                <a:latin typeface="微软雅黑" charset="0"/>
                <a:ea typeface="微软雅黑" charset="0"/>
                <a:cs typeface="微软雅黑" charset="0"/>
              </a:rPr>
              <a:t>选中的区域进行函数运算</a:t>
            </a:r>
            <a:r>
              <a:rPr lang="en-US" altLang="zh-CN">
                <a:latin typeface="微软雅黑" charset="0"/>
                <a:ea typeface="微软雅黑" charset="0"/>
                <a:cs typeface="微软雅黑" charset="0"/>
              </a:rPr>
              <a:t>fun</a:t>
            </a:r>
            <a:r>
              <a:rPr lang="zh-CN" altLang="en-US">
                <a:latin typeface="微软雅黑" charset="0"/>
                <a:ea typeface="微软雅黑" charset="0"/>
                <a:cs typeface="微软雅黑" charset="0"/>
              </a:rPr>
              <a:t>，其中</a:t>
            </a:r>
            <a:r>
              <a:rPr lang="en-US" altLang="zh-CN">
                <a:latin typeface="微软雅黑" charset="0"/>
                <a:ea typeface="微软雅黑" charset="0"/>
                <a:cs typeface="微软雅黑" charset="0"/>
              </a:rPr>
              <a:t>fun</a:t>
            </a:r>
            <a:r>
              <a:rPr lang="zh-CN" altLang="en-US">
                <a:latin typeface="微软雅黑" charset="0"/>
                <a:ea typeface="微软雅黑" charset="0"/>
                <a:cs typeface="微软雅黑" charset="0"/>
              </a:rPr>
              <a:t>为描述函数运算的字符串。</a:t>
            </a:r>
          </a:p>
          <a:p>
            <a:pPr eaLnBrk="1" hangingPunct="1"/>
            <a:endParaRPr lang="zh-CN" altLang="en-US">
              <a:latin typeface="微软雅黑" charset="0"/>
              <a:ea typeface="微软雅黑" charset="0"/>
              <a:cs typeface="微软雅黑" charset="0"/>
            </a:endParaRPr>
          </a:p>
        </p:txBody>
      </p:sp>
    </p:spTree>
  </p:cSld>
  <p:clrMapOvr>
    <a:masterClrMapping/>
  </p:clrMapOvr>
  <p:transition xmlns:p14="http://schemas.microsoft.com/office/powerpoint/2010/main">
    <p:random/>
  </p:transition>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2577" name="标题 1"/>
          <p:cNvSpPr>
            <a:spLocks noGrp="1" noChangeArrowheads="1"/>
          </p:cNvSpPr>
          <p:nvPr>
            <p:ph type="title"/>
          </p:nvPr>
        </p:nvSpPr>
        <p:spPr/>
        <p:txBody>
          <a:bodyPr/>
          <a:lstStyle/>
          <a:p>
            <a:pPr eaLnBrk="1" hangingPunct="1"/>
            <a:endParaRPr lang="zh-CN" altLang="en-US">
              <a:latin typeface="Franklin Gothic Medium" charset="0"/>
              <a:ea typeface="微软雅黑" charset="0"/>
              <a:cs typeface="微软雅黑" charset="0"/>
            </a:endParaRPr>
          </a:p>
        </p:txBody>
      </p:sp>
      <p:sp>
        <p:nvSpPr>
          <p:cNvPr id="152578" name="内容占位符 2"/>
          <p:cNvSpPr>
            <a:spLocks noGrp="1" noChangeArrowheads="1"/>
          </p:cNvSpPr>
          <p:nvPr>
            <p:ph idx="1"/>
          </p:nvPr>
        </p:nvSpPr>
        <p:spPr/>
        <p:txBody>
          <a:bodyPr/>
          <a:lstStyle/>
          <a:p>
            <a:pPr eaLnBrk="1" hangingPunct="1"/>
            <a:r>
              <a:rPr lang="en-US" altLang="zh-CN">
                <a:latin typeface="微软雅黑" charset="0"/>
                <a:ea typeface="微软雅黑" charset="0"/>
                <a:cs typeface="微软雅黑" charset="0"/>
              </a:rPr>
              <a:t>【</a:t>
            </a:r>
            <a:r>
              <a:rPr lang="zh-CN" altLang="en-US">
                <a:latin typeface="微软雅黑" charset="0"/>
                <a:ea typeface="微软雅黑" charset="0"/>
                <a:cs typeface="微软雅黑" charset="0"/>
              </a:rPr>
              <a:t>例</a:t>
            </a:r>
            <a:r>
              <a:rPr lang="en-US" altLang="zh-CN">
                <a:latin typeface="微软雅黑" charset="0"/>
                <a:ea typeface="微软雅黑" charset="0"/>
                <a:cs typeface="微软雅黑" charset="0"/>
              </a:rPr>
              <a:t>4-39】</a:t>
            </a:r>
            <a:r>
              <a:rPr lang="zh-CN" altLang="en-US">
                <a:latin typeface="微软雅黑" charset="0"/>
                <a:ea typeface="微软雅黑" charset="0"/>
                <a:cs typeface="微软雅黑" charset="0"/>
              </a:rPr>
              <a:t>对特定区域进行滤波。</a:t>
            </a:r>
          </a:p>
        </p:txBody>
      </p:sp>
      <p:graphicFrame>
        <p:nvGraphicFramePr>
          <p:cNvPr id="4" name="内容占位符 3"/>
          <p:cNvGraphicFramePr>
            <a:graphicFrameLocks noGrp="1"/>
          </p:cNvGraphicFramePr>
          <p:nvPr/>
        </p:nvGraphicFramePr>
        <p:xfrm>
          <a:off x="1228725" y="5229225"/>
          <a:ext cx="6870700" cy="428625"/>
        </p:xfrm>
        <a:graphic>
          <a:graphicData uri="http://schemas.openxmlformats.org/drawingml/2006/table">
            <a:tbl>
              <a:tblPr/>
              <a:tblGrid>
                <a:gridCol w="3435350"/>
                <a:gridCol w="3435350"/>
              </a:tblGrid>
              <a:tr h="428625">
                <a:tc>
                  <a:txBody>
                    <a:bodyPr/>
                    <a:lstStyle/>
                    <a:p>
                      <a:pPr marL="0" marR="0" lvl="0" indent="266700" algn="ctr" defTabSz="914400" rtl="0" eaLnBrk="1" fontAlgn="base" latinLnBrk="0" hangingPunct="0">
                        <a:lnSpc>
                          <a:spcPts val="1500"/>
                        </a:lnSpc>
                        <a:spcBef>
                          <a:spcPts val="600"/>
                        </a:spcBef>
                        <a:spcAft>
                          <a:spcPts val="238"/>
                        </a:spcAft>
                        <a:buClrTx/>
                        <a:buSzTx/>
                        <a:buFontTx/>
                        <a:buNone/>
                        <a:tabLst/>
                      </a:pPr>
                      <a:endParaRPr kumimoji="0" lang="en-US" sz="2600" b="1" i="0" u="none" strike="noStrike" cap="none" normalizeH="0" baseline="0">
                        <a:ln>
                          <a:noFill/>
                        </a:ln>
                        <a:solidFill>
                          <a:srgbClr val="FFFFFF"/>
                        </a:solidFill>
                        <a:effectLst/>
                        <a:latin typeface="News Gothic MT" charset="0"/>
                        <a:ea typeface="宋体" charset="0"/>
                        <a:cs typeface="宋体" charset="0"/>
                      </a:endParaRPr>
                    </a:p>
                    <a:p>
                      <a:pPr marL="0" marR="0" lvl="0" indent="266700" algn="ctr" defTabSz="914400" rtl="0" eaLnBrk="1" fontAlgn="base" latinLnBrk="0" hangingPunct="0">
                        <a:lnSpc>
                          <a:spcPts val="1575"/>
                        </a:lnSpc>
                        <a:spcBef>
                          <a:spcPct val="0"/>
                        </a:spcBef>
                        <a:spcAft>
                          <a:spcPct val="0"/>
                        </a:spcAft>
                        <a:buClrTx/>
                        <a:buSzTx/>
                        <a:buFontTx/>
                        <a:buNone/>
                        <a:tabLst/>
                      </a:pPr>
                      <a:r>
                        <a:rPr kumimoji="0" lang="zh-CN" altLang="en-US" sz="2600" b="1" i="0" u="none" strike="noStrike" cap="none" normalizeH="0" baseline="0">
                          <a:ln>
                            <a:noFill/>
                          </a:ln>
                          <a:solidFill>
                            <a:srgbClr val="FFFFFF"/>
                          </a:solidFill>
                          <a:effectLst/>
                          <a:latin typeface="News Gothic MT" charset="0"/>
                          <a:ea typeface="宋体" charset="0"/>
                          <a:cs typeface="宋体" charset="0"/>
                        </a:rPr>
                        <a:t>（</a:t>
                      </a:r>
                      <a:r>
                        <a:rPr kumimoji="0" lang="en-US" altLang="ja-JP" sz="2600" b="1" i="0" u="none" strike="noStrike" cap="none" normalizeH="0" baseline="0">
                          <a:ln>
                            <a:noFill/>
                          </a:ln>
                          <a:solidFill>
                            <a:srgbClr val="FFFFFF"/>
                          </a:solidFill>
                          <a:effectLst/>
                          <a:latin typeface="News Gothic MT" charset="0"/>
                          <a:ea typeface="宋体" charset="0"/>
                          <a:cs typeface="宋体" charset="0"/>
                        </a:rPr>
                        <a:t>a</a:t>
                      </a:r>
                      <a:r>
                        <a:rPr kumimoji="0" lang="zh-CN" altLang="en-US" sz="2600" b="1" i="0" u="none" strike="noStrike" cap="none" normalizeH="0" baseline="0">
                          <a:ln>
                            <a:noFill/>
                          </a:ln>
                          <a:solidFill>
                            <a:srgbClr val="FFFFFF"/>
                          </a:solidFill>
                          <a:effectLst/>
                          <a:latin typeface="News Gothic MT" charset="0"/>
                          <a:ea typeface="宋体" charset="0"/>
                          <a:cs typeface="宋体" charset="0"/>
                        </a:rPr>
                        <a:t>）原始图像</a:t>
                      </a:r>
                      <a:endParaRPr kumimoji="0" lang="en-US" altLang="zh-CN" sz="2600" b="1" i="0" u="none" strike="noStrike" cap="none" normalizeH="0" baseline="0">
                        <a:ln>
                          <a:noFill/>
                        </a:ln>
                        <a:solidFill>
                          <a:srgbClr val="FFFFFF"/>
                        </a:solidFill>
                        <a:effectLst/>
                        <a:latin typeface="Times New Roman" charset="0"/>
                        <a:ea typeface="宋体" charset="0"/>
                        <a:cs typeface="宋体" charset="0"/>
                      </a:endParaRPr>
                    </a:p>
                  </a:txBody>
                  <a:tcPr marL="68574" marR="68574"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266700" algn="ctr" defTabSz="914400" rtl="0" eaLnBrk="1" fontAlgn="base" latinLnBrk="0" hangingPunct="0">
                        <a:lnSpc>
                          <a:spcPts val="1500"/>
                        </a:lnSpc>
                        <a:spcBef>
                          <a:spcPts val="600"/>
                        </a:spcBef>
                        <a:spcAft>
                          <a:spcPts val="238"/>
                        </a:spcAft>
                        <a:buClrTx/>
                        <a:buSzTx/>
                        <a:buFontTx/>
                        <a:buNone/>
                        <a:tabLst/>
                      </a:pPr>
                      <a:endParaRPr kumimoji="0" lang="en-US" sz="2600" b="1" i="0" u="none" strike="noStrike" cap="none" normalizeH="0" baseline="0">
                        <a:ln>
                          <a:noFill/>
                        </a:ln>
                        <a:solidFill>
                          <a:srgbClr val="FFFFFF"/>
                        </a:solidFill>
                        <a:effectLst/>
                        <a:latin typeface="News Gothic MT" charset="0"/>
                        <a:ea typeface="宋体" charset="0"/>
                        <a:cs typeface="宋体" charset="0"/>
                      </a:endParaRPr>
                    </a:p>
                    <a:p>
                      <a:pPr marL="0" marR="0" lvl="0" indent="266700" algn="ctr" defTabSz="914400" rtl="0" eaLnBrk="1" fontAlgn="base" latinLnBrk="0" hangingPunct="0">
                        <a:lnSpc>
                          <a:spcPts val="1575"/>
                        </a:lnSpc>
                        <a:spcBef>
                          <a:spcPct val="0"/>
                        </a:spcBef>
                        <a:spcAft>
                          <a:spcPct val="0"/>
                        </a:spcAft>
                        <a:buClrTx/>
                        <a:buSzTx/>
                        <a:buFontTx/>
                        <a:buNone/>
                        <a:tabLst/>
                      </a:pPr>
                      <a:r>
                        <a:rPr kumimoji="0" lang="zh-CN" altLang="en-US" sz="2600" b="1" i="0" u="none" strike="noStrike" cap="none" normalizeH="0" baseline="0">
                          <a:ln>
                            <a:noFill/>
                          </a:ln>
                          <a:solidFill>
                            <a:srgbClr val="FFFFFF"/>
                          </a:solidFill>
                          <a:effectLst/>
                          <a:latin typeface="News Gothic MT" charset="0"/>
                          <a:ea typeface="宋体" charset="0"/>
                          <a:cs typeface="宋体" charset="0"/>
                        </a:rPr>
                        <a:t>（</a:t>
                      </a:r>
                      <a:r>
                        <a:rPr kumimoji="0" lang="en-US" altLang="ja-JP" sz="2600" b="1" i="0" u="none" strike="noStrike" cap="none" normalizeH="0" baseline="0">
                          <a:ln>
                            <a:noFill/>
                          </a:ln>
                          <a:solidFill>
                            <a:srgbClr val="FFFFFF"/>
                          </a:solidFill>
                          <a:effectLst/>
                          <a:latin typeface="News Gothic MT" charset="0"/>
                          <a:ea typeface="宋体" charset="0"/>
                          <a:cs typeface="宋体" charset="0"/>
                        </a:rPr>
                        <a:t>b</a:t>
                      </a:r>
                      <a:r>
                        <a:rPr kumimoji="0" lang="zh-CN" altLang="en-US" sz="2600" b="1" i="0" u="none" strike="noStrike" cap="none" normalizeH="0" baseline="0">
                          <a:ln>
                            <a:noFill/>
                          </a:ln>
                          <a:solidFill>
                            <a:srgbClr val="FFFFFF"/>
                          </a:solidFill>
                          <a:effectLst/>
                          <a:latin typeface="News Gothic MT" charset="0"/>
                          <a:ea typeface="宋体" charset="0"/>
                          <a:cs typeface="宋体" charset="0"/>
                        </a:rPr>
                        <a:t>）特定区域滤波</a:t>
                      </a:r>
                      <a:endParaRPr kumimoji="0" lang="en-US" altLang="zh-CN" sz="2600" b="1" i="0" u="none" strike="noStrike" cap="none" normalizeH="0" baseline="0">
                        <a:ln>
                          <a:noFill/>
                        </a:ln>
                        <a:solidFill>
                          <a:srgbClr val="FFFFFF"/>
                        </a:solidFill>
                        <a:effectLst/>
                        <a:latin typeface="Times New Roman" charset="0"/>
                        <a:ea typeface="宋体" charset="0"/>
                        <a:cs typeface="宋体" charset="0"/>
                      </a:endParaRPr>
                    </a:p>
                  </a:txBody>
                  <a:tcPr marL="68574" marR="68574"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bl>
          </a:graphicData>
        </a:graphic>
      </p:graphicFrame>
      <p:pic>
        <p:nvPicPr>
          <p:cNvPr id="15258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9513" y="2619375"/>
            <a:ext cx="3194050" cy="251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8"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363" y="2619375"/>
            <a:ext cx="3178175" cy="251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random/>
  </p:transition>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01" name="标题 1"/>
          <p:cNvSpPr>
            <a:spLocks noGrp="1" noChangeArrowheads="1"/>
          </p:cNvSpPr>
          <p:nvPr>
            <p:ph type="title"/>
          </p:nvPr>
        </p:nvSpPr>
        <p:spPr/>
        <p:txBody>
          <a:bodyPr/>
          <a:lstStyle/>
          <a:p>
            <a:pPr eaLnBrk="1" hangingPunct="1"/>
            <a:r>
              <a:rPr lang="en-US" altLang="zh-CN">
                <a:latin typeface="Franklin Gothic Medium" charset="0"/>
                <a:ea typeface="微软雅黑" charset="0"/>
                <a:cs typeface="微软雅黑" charset="0"/>
              </a:rPr>
              <a:t>4.6.7</a:t>
            </a:r>
            <a:r>
              <a:rPr lang="zh-CN" altLang="en-US">
                <a:latin typeface="Franklin Gothic Medium" charset="0"/>
                <a:ea typeface="微软雅黑" charset="0"/>
                <a:cs typeface="微软雅黑" charset="0"/>
              </a:rPr>
              <a:t>　特定区域的填充</a:t>
            </a:r>
          </a:p>
        </p:txBody>
      </p:sp>
      <p:sp>
        <p:nvSpPr>
          <p:cNvPr id="153602" name="内容占位符 2"/>
          <p:cNvSpPr>
            <a:spLocks noGrp="1" noChangeArrowheads="1"/>
          </p:cNvSpPr>
          <p:nvPr>
            <p:ph idx="1"/>
          </p:nvPr>
        </p:nvSpPr>
        <p:spPr/>
        <p:txBody>
          <a:bodyPr/>
          <a:lstStyle/>
          <a:p>
            <a:pPr eaLnBrk="1" hangingPunct="1"/>
            <a:r>
              <a:rPr lang="en-US" altLang="zh-CN">
                <a:latin typeface="微软雅黑" charset="0"/>
                <a:ea typeface="微软雅黑" charset="0"/>
                <a:cs typeface="微软雅黑" charset="0"/>
              </a:rPr>
              <a:t>roifill</a:t>
            </a:r>
            <a:r>
              <a:rPr lang="zh-CN" altLang="en-US">
                <a:latin typeface="微软雅黑" charset="0"/>
                <a:ea typeface="微软雅黑" charset="0"/>
                <a:cs typeface="微软雅黑" charset="0"/>
              </a:rPr>
              <a:t>函数用于实现特定区域的填充。其调用格式为：</a:t>
            </a:r>
            <a:endParaRPr lang="en-US" altLang="zh-CN">
              <a:latin typeface="微软雅黑" charset="0"/>
              <a:ea typeface="微软雅黑" charset="0"/>
              <a:cs typeface="微软雅黑" charset="0"/>
            </a:endParaRPr>
          </a:p>
          <a:p>
            <a:pPr eaLnBrk="1" hangingPunct="1"/>
            <a:endParaRPr lang="zh-CN" altLang="en-US">
              <a:latin typeface="微软雅黑" charset="0"/>
              <a:ea typeface="微软雅黑" charset="0"/>
              <a:cs typeface="微软雅黑" charset="0"/>
            </a:endParaRPr>
          </a:p>
          <a:p>
            <a:pPr eaLnBrk="1" hangingPunct="1"/>
            <a:r>
              <a:rPr lang="zh-CN" altLang="en-US">
                <a:latin typeface="微软雅黑" charset="0"/>
                <a:ea typeface="微软雅黑" charset="0"/>
                <a:cs typeface="微软雅黑" charset="0"/>
              </a:rPr>
              <a:t>（</a:t>
            </a:r>
            <a:r>
              <a:rPr lang="en-US" altLang="zh-CN">
                <a:latin typeface="微软雅黑" charset="0"/>
                <a:ea typeface="微软雅黑" charset="0"/>
                <a:cs typeface="微软雅黑" charset="0"/>
              </a:rPr>
              <a:t>1</a:t>
            </a:r>
            <a:r>
              <a:rPr lang="zh-CN" altLang="en-US">
                <a:latin typeface="微软雅黑" charset="0"/>
                <a:ea typeface="微软雅黑" charset="0"/>
                <a:cs typeface="微软雅黑" charset="0"/>
              </a:rPr>
              <a:t>）</a:t>
            </a:r>
            <a:r>
              <a:rPr lang="en-US" altLang="zh-CN">
                <a:latin typeface="微软雅黑" charset="0"/>
                <a:ea typeface="微软雅黑" charset="0"/>
                <a:cs typeface="微软雅黑" charset="0"/>
              </a:rPr>
              <a:t>J = roifill(I)</a:t>
            </a:r>
            <a:endParaRPr lang="zh-CN" altLang="en-US">
              <a:latin typeface="微软雅黑" charset="0"/>
              <a:ea typeface="微软雅黑" charset="0"/>
              <a:cs typeface="微软雅黑" charset="0"/>
            </a:endParaRPr>
          </a:p>
          <a:p>
            <a:pPr eaLnBrk="1" hangingPunct="1"/>
            <a:r>
              <a:rPr lang="zh-CN" altLang="en-US">
                <a:latin typeface="微软雅黑" charset="0"/>
                <a:ea typeface="微软雅黑" charset="0"/>
                <a:cs typeface="微软雅黑" charset="0"/>
              </a:rPr>
              <a:t>（</a:t>
            </a:r>
            <a:r>
              <a:rPr lang="en-US" altLang="zh-CN">
                <a:latin typeface="微软雅黑" charset="0"/>
                <a:ea typeface="微软雅黑" charset="0"/>
                <a:cs typeface="微软雅黑" charset="0"/>
              </a:rPr>
              <a:t>2</a:t>
            </a:r>
            <a:r>
              <a:rPr lang="zh-CN" altLang="en-US">
                <a:latin typeface="微软雅黑" charset="0"/>
                <a:ea typeface="微软雅黑" charset="0"/>
                <a:cs typeface="微软雅黑" charset="0"/>
              </a:rPr>
              <a:t>）</a:t>
            </a:r>
            <a:r>
              <a:rPr lang="en-US" altLang="zh-CN">
                <a:latin typeface="微软雅黑" charset="0"/>
                <a:ea typeface="微软雅黑" charset="0"/>
                <a:cs typeface="微软雅黑" charset="0"/>
              </a:rPr>
              <a:t>J = roifill(I, c, r)</a:t>
            </a:r>
            <a:endParaRPr lang="zh-CN" altLang="en-US">
              <a:latin typeface="微软雅黑" charset="0"/>
              <a:ea typeface="微软雅黑" charset="0"/>
              <a:cs typeface="微软雅黑" charset="0"/>
            </a:endParaRPr>
          </a:p>
          <a:p>
            <a:pPr eaLnBrk="1" hangingPunct="1"/>
            <a:r>
              <a:rPr lang="zh-CN" altLang="en-US">
                <a:latin typeface="微软雅黑" charset="0"/>
                <a:ea typeface="微软雅黑" charset="0"/>
                <a:cs typeface="微软雅黑" charset="0"/>
              </a:rPr>
              <a:t>（</a:t>
            </a:r>
            <a:r>
              <a:rPr lang="en-US" altLang="zh-CN">
                <a:latin typeface="微软雅黑" charset="0"/>
                <a:ea typeface="微软雅黑" charset="0"/>
                <a:cs typeface="微软雅黑" charset="0"/>
              </a:rPr>
              <a:t>3</a:t>
            </a:r>
            <a:r>
              <a:rPr lang="zh-CN" altLang="en-US">
                <a:latin typeface="微软雅黑" charset="0"/>
                <a:ea typeface="微软雅黑" charset="0"/>
                <a:cs typeface="微软雅黑" charset="0"/>
              </a:rPr>
              <a:t>）</a:t>
            </a:r>
            <a:r>
              <a:rPr lang="en-US" altLang="zh-CN">
                <a:latin typeface="微软雅黑" charset="0"/>
                <a:ea typeface="微软雅黑" charset="0"/>
                <a:cs typeface="微软雅黑" charset="0"/>
              </a:rPr>
              <a:t>J = roifill(I, BW)</a:t>
            </a:r>
            <a:endParaRPr lang="zh-CN" altLang="en-US">
              <a:latin typeface="微软雅黑" charset="0"/>
              <a:ea typeface="微软雅黑" charset="0"/>
              <a:cs typeface="微软雅黑" charset="0"/>
            </a:endParaRPr>
          </a:p>
          <a:p>
            <a:pPr eaLnBrk="1" hangingPunct="1"/>
            <a:r>
              <a:rPr lang="zh-CN" altLang="en-US">
                <a:latin typeface="微软雅黑" charset="0"/>
                <a:ea typeface="微软雅黑" charset="0"/>
                <a:cs typeface="微软雅黑" charset="0"/>
              </a:rPr>
              <a:t>（</a:t>
            </a:r>
            <a:r>
              <a:rPr lang="en-US" altLang="zh-CN">
                <a:latin typeface="微软雅黑" charset="0"/>
                <a:ea typeface="微软雅黑" charset="0"/>
                <a:cs typeface="微软雅黑" charset="0"/>
              </a:rPr>
              <a:t>4</a:t>
            </a:r>
            <a:r>
              <a:rPr lang="zh-CN" altLang="en-US">
                <a:latin typeface="微软雅黑" charset="0"/>
                <a:ea typeface="微软雅黑" charset="0"/>
                <a:cs typeface="微软雅黑" charset="0"/>
              </a:rPr>
              <a:t>）</a:t>
            </a:r>
            <a:r>
              <a:rPr lang="en-US" altLang="zh-CN">
                <a:latin typeface="微软雅黑" charset="0"/>
                <a:ea typeface="微软雅黑" charset="0"/>
                <a:cs typeface="微软雅黑" charset="0"/>
              </a:rPr>
              <a:t>[J,BW] = roifill(...)</a:t>
            </a:r>
            <a:endParaRPr lang="zh-CN" altLang="en-US">
              <a:latin typeface="微软雅黑" charset="0"/>
              <a:ea typeface="微软雅黑" charset="0"/>
              <a:cs typeface="微软雅黑" charset="0"/>
            </a:endParaRPr>
          </a:p>
          <a:p>
            <a:pPr eaLnBrk="1" hangingPunct="1"/>
            <a:r>
              <a:rPr lang="zh-CN" altLang="en-US">
                <a:latin typeface="微软雅黑" charset="0"/>
                <a:ea typeface="微软雅黑" charset="0"/>
                <a:cs typeface="微软雅黑" charset="0"/>
              </a:rPr>
              <a:t>（</a:t>
            </a:r>
            <a:r>
              <a:rPr lang="en-US" altLang="zh-CN">
                <a:latin typeface="微软雅黑" charset="0"/>
                <a:ea typeface="微软雅黑" charset="0"/>
                <a:cs typeface="微软雅黑" charset="0"/>
              </a:rPr>
              <a:t>5</a:t>
            </a:r>
            <a:r>
              <a:rPr lang="zh-CN" altLang="en-US">
                <a:latin typeface="微软雅黑" charset="0"/>
                <a:ea typeface="微软雅黑" charset="0"/>
                <a:cs typeface="微软雅黑" charset="0"/>
              </a:rPr>
              <a:t>）</a:t>
            </a:r>
            <a:r>
              <a:rPr lang="en-US" altLang="zh-CN">
                <a:latin typeface="微软雅黑" charset="0"/>
                <a:ea typeface="微软雅黑" charset="0"/>
                <a:cs typeface="微软雅黑" charset="0"/>
              </a:rPr>
              <a:t>J = roifill(x, y, I, xi, yi)</a:t>
            </a:r>
            <a:r>
              <a:rPr lang="zh-CN" altLang="en-US">
                <a:latin typeface="微软雅黑" charset="0"/>
                <a:ea typeface="微软雅黑" charset="0"/>
                <a:cs typeface="微软雅黑" charset="0"/>
              </a:rPr>
              <a:t>：</a:t>
            </a:r>
          </a:p>
        </p:txBody>
      </p:sp>
    </p:spTree>
  </p:cSld>
  <p:clrMapOvr>
    <a:masterClrMapping/>
  </p:clrMapOvr>
  <p:transition xmlns:p14="http://schemas.microsoft.com/office/powerpoint/2010/main">
    <p:random/>
  </p:transition>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4625" name="标题 1"/>
          <p:cNvSpPr>
            <a:spLocks noGrp="1" noChangeArrowheads="1"/>
          </p:cNvSpPr>
          <p:nvPr>
            <p:ph type="title"/>
          </p:nvPr>
        </p:nvSpPr>
        <p:spPr/>
        <p:txBody>
          <a:bodyPr/>
          <a:lstStyle/>
          <a:p>
            <a:pPr eaLnBrk="1" hangingPunct="1"/>
            <a:endParaRPr lang="zh-CN" altLang="en-US">
              <a:latin typeface="Franklin Gothic Medium" charset="0"/>
              <a:ea typeface="微软雅黑" charset="0"/>
              <a:cs typeface="微软雅黑" charset="0"/>
            </a:endParaRPr>
          </a:p>
        </p:txBody>
      </p:sp>
      <p:sp>
        <p:nvSpPr>
          <p:cNvPr id="154626" name="内容占位符 2"/>
          <p:cNvSpPr>
            <a:spLocks noGrp="1" noChangeArrowheads="1"/>
          </p:cNvSpPr>
          <p:nvPr>
            <p:ph idx="1"/>
          </p:nvPr>
        </p:nvSpPr>
        <p:spPr/>
        <p:txBody>
          <a:bodyPr/>
          <a:lstStyle/>
          <a:p>
            <a:pPr eaLnBrk="1" hangingPunct="1"/>
            <a:r>
              <a:rPr lang="en-US" altLang="zh-CN">
                <a:latin typeface="微软雅黑" charset="0"/>
                <a:ea typeface="微软雅黑" charset="0"/>
                <a:cs typeface="微软雅黑" charset="0"/>
              </a:rPr>
              <a:t>【</a:t>
            </a:r>
            <a:r>
              <a:rPr lang="zh-CN" altLang="en-US">
                <a:latin typeface="微软雅黑" charset="0"/>
                <a:ea typeface="微软雅黑" charset="0"/>
                <a:cs typeface="微软雅黑" charset="0"/>
              </a:rPr>
              <a:t>例</a:t>
            </a:r>
            <a:r>
              <a:rPr lang="en-US" altLang="zh-CN">
                <a:latin typeface="微软雅黑" charset="0"/>
                <a:ea typeface="微软雅黑" charset="0"/>
                <a:cs typeface="微软雅黑" charset="0"/>
              </a:rPr>
              <a:t>4-40】</a:t>
            </a:r>
            <a:r>
              <a:rPr lang="zh-CN" altLang="en-US">
                <a:latin typeface="微软雅黑" charset="0"/>
                <a:ea typeface="微软雅黑" charset="0"/>
                <a:cs typeface="微软雅黑" charset="0"/>
              </a:rPr>
              <a:t>填充指定的特定区域。</a:t>
            </a:r>
          </a:p>
        </p:txBody>
      </p:sp>
      <p:graphicFrame>
        <p:nvGraphicFramePr>
          <p:cNvPr id="2" name="表格 1"/>
          <p:cNvGraphicFramePr>
            <a:graphicFrameLocks noGrp="1"/>
          </p:cNvGraphicFramePr>
          <p:nvPr/>
        </p:nvGraphicFramePr>
        <p:xfrm>
          <a:off x="976313" y="5084763"/>
          <a:ext cx="6950075" cy="479425"/>
        </p:xfrm>
        <a:graphic>
          <a:graphicData uri="http://schemas.openxmlformats.org/drawingml/2006/table">
            <a:tbl>
              <a:tblPr/>
              <a:tblGrid>
                <a:gridCol w="3475037"/>
                <a:gridCol w="3475038"/>
              </a:tblGrid>
              <a:tr h="479425">
                <a:tc>
                  <a:txBody>
                    <a:bodyPr/>
                    <a:lstStyle/>
                    <a:p>
                      <a:pPr marL="0" marR="0" lvl="0" indent="266700" algn="ctr" defTabSz="914400" rtl="0" eaLnBrk="1" fontAlgn="base" latinLnBrk="0" hangingPunct="0">
                        <a:lnSpc>
                          <a:spcPts val="1575"/>
                        </a:lnSpc>
                        <a:spcBef>
                          <a:spcPct val="0"/>
                        </a:spcBef>
                        <a:spcAft>
                          <a:spcPct val="0"/>
                        </a:spcAft>
                        <a:buClrTx/>
                        <a:buSzTx/>
                        <a:buFontTx/>
                        <a:buNone/>
                        <a:tabLst/>
                      </a:pPr>
                      <a:r>
                        <a:rPr kumimoji="0" lang="zh-CN" altLang="en-US" sz="2600" b="1" i="0" u="none" strike="noStrike" cap="none" normalizeH="0" baseline="0">
                          <a:ln>
                            <a:noFill/>
                          </a:ln>
                          <a:solidFill>
                            <a:srgbClr val="FFFFFF"/>
                          </a:solidFill>
                          <a:effectLst/>
                          <a:latin typeface="News Gothic MT" charset="0"/>
                          <a:ea typeface="宋体" charset="0"/>
                          <a:cs typeface="宋体" charset="0"/>
                        </a:rPr>
                        <a:t>原始图像</a:t>
                      </a:r>
                      <a:endParaRPr kumimoji="0" lang="en-US" altLang="zh-CN" sz="2600" b="1" i="0" u="none" strike="noStrike" cap="none" normalizeH="0" baseline="0">
                        <a:ln>
                          <a:noFill/>
                        </a:ln>
                        <a:solidFill>
                          <a:srgbClr val="FFFFFF"/>
                        </a:solidFill>
                        <a:effectLst/>
                        <a:latin typeface="Times New Roman" charset="0"/>
                        <a:ea typeface="宋体" charset="0"/>
                        <a:cs typeface="宋体" charset="0"/>
                      </a:endParaRPr>
                    </a:p>
                  </a:txBody>
                  <a:tcPr marL="68588" marR="68588"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254000" algn="ctr" defTabSz="914400" rtl="0" eaLnBrk="1" fontAlgn="base" latinLnBrk="0" hangingPunct="0">
                        <a:lnSpc>
                          <a:spcPts val="1500"/>
                        </a:lnSpc>
                        <a:spcBef>
                          <a:spcPts val="600"/>
                        </a:spcBef>
                        <a:spcAft>
                          <a:spcPts val="238"/>
                        </a:spcAft>
                        <a:buClrTx/>
                        <a:buSzTx/>
                        <a:buFontTx/>
                        <a:buNone/>
                        <a:tabLst/>
                      </a:pPr>
                      <a:endParaRPr kumimoji="0" lang="en-US" sz="2600" b="1" i="0" u="none" strike="noStrike" cap="none" normalizeH="0" baseline="0">
                        <a:ln>
                          <a:noFill/>
                        </a:ln>
                        <a:solidFill>
                          <a:srgbClr val="FFFFFF"/>
                        </a:solidFill>
                        <a:effectLst/>
                        <a:latin typeface="News Gothic MT" charset="0"/>
                        <a:ea typeface="宋体" charset="0"/>
                        <a:cs typeface="宋体" charset="0"/>
                      </a:endParaRPr>
                    </a:p>
                    <a:p>
                      <a:pPr marL="0" marR="0" lvl="0" indent="254000" algn="ctr" defTabSz="914400" rtl="0" eaLnBrk="1" fontAlgn="base" latinLnBrk="0" hangingPunct="0">
                        <a:lnSpc>
                          <a:spcPts val="1575"/>
                        </a:lnSpc>
                        <a:spcBef>
                          <a:spcPct val="0"/>
                        </a:spcBef>
                        <a:spcAft>
                          <a:spcPct val="0"/>
                        </a:spcAft>
                        <a:buClrTx/>
                        <a:buSzTx/>
                        <a:buFontTx/>
                        <a:buNone/>
                        <a:tabLst/>
                      </a:pPr>
                      <a:r>
                        <a:rPr kumimoji="0" lang="zh-CN" altLang="en-US" sz="2600" b="1" i="0" u="none" strike="noStrike" cap="none" normalizeH="0" baseline="0">
                          <a:ln>
                            <a:noFill/>
                          </a:ln>
                          <a:solidFill>
                            <a:srgbClr val="FFFFFF"/>
                          </a:solidFill>
                          <a:effectLst/>
                          <a:latin typeface="News Gothic MT" charset="0"/>
                          <a:ea typeface="宋体" charset="0"/>
                          <a:cs typeface="宋体" charset="0"/>
                        </a:rPr>
                        <a:t>特定区域填充</a:t>
                      </a:r>
                      <a:endParaRPr kumimoji="0" lang="en-US" altLang="zh-CN" sz="2600" b="1" i="0" u="none" strike="noStrike" cap="none" normalizeH="0" baseline="0">
                        <a:ln>
                          <a:noFill/>
                        </a:ln>
                        <a:solidFill>
                          <a:srgbClr val="FFFFFF"/>
                        </a:solidFill>
                        <a:effectLst/>
                        <a:latin typeface="Times New Roman" charset="0"/>
                        <a:ea typeface="宋体" charset="0"/>
                        <a:cs typeface="宋体" charset="0"/>
                      </a:endParaRPr>
                    </a:p>
                  </a:txBody>
                  <a:tcPr marL="68588" marR="68588"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bl>
          </a:graphicData>
        </a:graphic>
      </p:graphicFrame>
      <p:pic>
        <p:nvPicPr>
          <p:cNvPr id="15463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2365375"/>
            <a:ext cx="3224213"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463" y="2365375"/>
            <a:ext cx="3208337"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文本占位符 2"/>
          <p:cNvSpPr>
            <a:spLocks noGrp="1" noChangeArrowheads="1"/>
          </p:cNvSpPr>
          <p:nvPr>
            <p:ph type="body" idx="4294967295"/>
          </p:nvPr>
        </p:nvSpPr>
        <p:spPr>
          <a:xfrm>
            <a:off x="457200" y="1554163"/>
            <a:ext cx="8686800" cy="3027362"/>
          </a:xfrm>
        </p:spPr>
        <p:txBody>
          <a:bodyPr rtlCol="0">
            <a:normAutofit fontScale="25000" lnSpcReduction="20000"/>
          </a:bodyPr>
          <a:lstStyle/>
          <a:p>
            <a:pPr eaLnBrk="1" fontAlgn="auto" hangingPunct="1">
              <a:lnSpc>
                <a:spcPct val="120000"/>
              </a:lnSpc>
              <a:spcBef>
                <a:spcPts val="0"/>
              </a:spcBef>
              <a:spcAft>
                <a:spcPts val="0"/>
              </a:spcAft>
              <a:buClr>
                <a:schemeClr val="accent1">
                  <a:lumMod val="60000"/>
                  <a:lumOff val="40000"/>
                </a:schemeClr>
              </a:buClr>
              <a:buFont typeface="Arial" charset="0"/>
              <a:buNone/>
              <a:defRPr/>
            </a:pPr>
            <a:r>
              <a:rPr lang="zh-CN" altLang="en-US" sz="8000" dirty="0">
                <a:solidFill>
                  <a:schemeClr val="tx1">
                    <a:lumMod val="65000"/>
                    <a:lumOff val="35000"/>
                  </a:schemeClr>
                </a:solidFill>
                <a:latin typeface="华文楷体"/>
                <a:ea typeface="华文楷体"/>
                <a:cs typeface="华文楷体"/>
              </a:rPr>
              <a:t>图像的代数运算是指将两幅或多幅图像通过对应像素之间的加、减、乘、除运算得到输出图像的方法，它们运算的数学表达式：</a:t>
            </a:r>
          </a:p>
          <a:p>
            <a:pPr eaLnBrk="1" fontAlgn="auto" hangingPunct="1">
              <a:lnSpc>
                <a:spcPct val="120000"/>
              </a:lnSpc>
              <a:spcBef>
                <a:spcPts val="0"/>
              </a:spcBef>
              <a:spcAft>
                <a:spcPts val="0"/>
              </a:spcAft>
              <a:buClr>
                <a:schemeClr val="accent1">
                  <a:lumMod val="60000"/>
                  <a:lumOff val="40000"/>
                </a:schemeClr>
              </a:buClr>
              <a:buFont typeface="Arial" charset="0"/>
              <a:buNone/>
              <a:defRPr/>
            </a:pPr>
            <a:endParaRPr lang="zh-CN" altLang="en-US" sz="8000" dirty="0">
              <a:solidFill>
                <a:schemeClr val="tx1">
                  <a:lumMod val="65000"/>
                  <a:lumOff val="35000"/>
                </a:schemeClr>
              </a:solidFill>
              <a:latin typeface="华文楷体"/>
              <a:ea typeface="华文楷体"/>
              <a:cs typeface="华文楷体"/>
            </a:endParaRPr>
          </a:p>
          <a:p>
            <a:pPr eaLnBrk="1" fontAlgn="auto" hangingPunct="1">
              <a:lnSpc>
                <a:spcPct val="120000"/>
              </a:lnSpc>
              <a:spcBef>
                <a:spcPts val="0"/>
              </a:spcBef>
              <a:spcAft>
                <a:spcPts val="0"/>
              </a:spcAft>
              <a:buClr>
                <a:schemeClr val="accent1">
                  <a:lumMod val="60000"/>
                  <a:lumOff val="40000"/>
                </a:schemeClr>
              </a:buClr>
              <a:buFont typeface="Arial" charset="0"/>
              <a:buNone/>
              <a:defRPr/>
            </a:pPr>
            <a:endParaRPr lang="zh-CN" altLang="en-US" sz="8000" dirty="0">
              <a:solidFill>
                <a:schemeClr val="tx1">
                  <a:lumMod val="65000"/>
                  <a:lumOff val="35000"/>
                </a:schemeClr>
              </a:solidFill>
              <a:latin typeface="华文楷体"/>
              <a:ea typeface="华文楷体"/>
              <a:cs typeface="华文楷体"/>
            </a:endParaRPr>
          </a:p>
          <a:p>
            <a:pPr eaLnBrk="1" fontAlgn="auto" hangingPunct="1">
              <a:lnSpc>
                <a:spcPct val="120000"/>
              </a:lnSpc>
              <a:spcBef>
                <a:spcPts val="0"/>
              </a:spcBef>
              <a:spcAft>
                <a:spcPts val="0"/>
              </a:spcAft>
              <a:buClr>
                <a:schemeClr val="accent1">
                  <a:lumMod val="60000"/>
                  <a:lumOff val="40000"/>
                </a:schemeClr>
              </a:buClr>
              <a:buFont typeface="Arial" charset="0"/>
              <a:buNone/>
              <a:defRPr/>
            </a:pPr>
            <a:endParaRPr lang="zh-CN" altLang="en-US" sz="8000" dirty="0">
              <a:solidFill>
                <a:schemeClr val="tx1">
                  <a:lumMod val="65000"/>
                  <a:lumOff val="35000"/>
                </a:schemeClr>
              </a:solidFill>
              <a:latin typeface="华文楷体"/>
              <a:ea typeface="华文楷体"/>
              <a:cs typeface="华文楷体"/>
            </a:endParaRPr>
          </a:p>
          <a:p>
            <a:pPr eaLnBrk="1" fontAlgn="auto" hangingPunct="1">
              <a:lnSpc>
                <a:spcPct val="120000"/>
              </a:lnSpc>
              <a:spcBef>
                <a:spcPts val="0"/>
              </a:spcBef>
              <a:spcAft>
                <a:spcPts val="0"/>
              </a:spcAft>
              <a:buClr>
                <a:schemeClr val="accent1">
                  <a:lumMod val="60000"/>
                  <a:lumOff val="40000"/>
                </a:schemeClr>
              </a:buClr>
              <a:buFont typeface="Arial" charset="0"/>
              <a:buNone/>
              <a:defRPr/>
            </a:pPr>
            <a:endParaRPr lang="zh-CN" altLang="en-US" sz="8000" dirty="0">
              <a:solidFill>
                <a:schemeClr val="tx1">
                  <a:lumMod val="65000"/>
                  <a:lumOff val="35000"/>
                </a:schemeClr>
              </a:solidFill>
              <a:latin typeface="华文楷体"/>
              <a:ea typeface="华文楷体"/>
              <a:cs typeface="华文楷体"/>
            </a:endParaRPr>
          </a:p>
          <a:p>
            <a:pPr eaLnBrk="1" fontAlgn="auto" hangingPunct="1">
              <a:lnSpc>
                <a:spcPct val="120000"/>
              </a:lnSpc>
              <a:spcBef>
                <a:spcPts val="0"/>
              </a:spcBef>
              <a:spcAft>
                <a:spcPts val="0"/>
              </a:spcAft>
              <a:buClr>
                <a:schemeClr val="accent1">
                  <a:lumMod val="60000"/>
                  <a:lumOff val="40000"/>
                </a:schemeClr>
              </a:buClr>
              <a:buFont typeface="Arial" charset="0"/>
              <a:buNone/>
              <a:defRPr/>
            </a:pPr>
            <a:endParaRPr lang="en-US" altLang="zh-CN" sz="8000" dirty="0" smtClean="0">
              <a:solidFill>
                <a:schemeClr val="tx1">
                  <a:lumMod val="65000"/>
                  <a:lumOff val="35000"/>
                </a:schemeClr>
              </a:solidFill>
              <a:latin typeface="华文楷体"/>
              <a:ea typeface="华文楷体"/>
              <a:cs typeface="华文楷体"/>
            </a:endParaRPr>
          </a:p>
          <a:p>
            <a:pPr eaLnBrk="1" fontAlgn="auto" hangingPunct="1">
              <a:lnSpc>
                <a:spcPct val="120000"/>
              </a:lnSpc>
              <a:spcBef>
                <a:spcPts val="0"/>
              </a:spcBef>
              <a:spcAft>
                <a:spcPts val="0"/>
              </a:spcAft>
              <a:buClr>
                <a:schemeClr val="accent1">
                  <a:lumMod val="60000"/>
                  <a:lumOff val="40000"/>
                </a:schemeClr>
              </a:buClr>
              <a:buFont typeface="Arial" charset="0"/>
              <a:buNone/>
              <a:defRPr/>
            </a:pPr>
            <a:r>
              <a:rPr lang="zh-CN" altLang="en-US" sz="8000" dirty="0" smtClean="0">
                <a:solidFill>
                  <a:schemeClr val="tx1">
                    <a:lumMod val="65000"/>
                    <a:lumOff val="35000"/>
                  </a:schemeClr>
                </a:solidFill>
                <a:latin typeface="华文楷体"/>
                <a:ea typeface="华文楷体"/>
                <a:cs typeface="华文楷体"/>
              </a:rPr>
              <a:t>当图像</a:t>
            </a:r>
            <a:r>
              <a:rPr lang="zh-CN" altLang="en-US" sz="8000" dirty="0">
                <a:solidFill>
                  <a:schemeClr val="tx1">
                    <a:lumMod val="65000"/>
                    <a:lumOff val="35000"/>
                  </a:schemeClr>
                </a:solidFill>
                <a:latin typeface="华文楷体"/>
                <a:ea typeface="华文楷体"/>
                <a:cs typeface="华文楷体"/>
              </a:rPr>
              <a:t>中的噪声互不相关，且均值为</a:t>
            </a:r>
            <a:r>
              <a:rPr lang="en-US" altLang="zh-CN" sz="8000" dirty="0">
                <a:solidFill>
                  <a:schemeClr val="tx1">
                    <a:lumMod val="65000"/>
                    <a:lumOff val="35000"/>
                  </a:schemeClr>
                </a:solidFill>
                <a:latin typeface="华文楷体"/>
                <a:ea typeface="华文楷体"/>
                <a:cs typeface="华文楷体"/>
              </a:rPr>
              <a:t>0</a:t>
            </a:r>
            <a:r>
              <a:rPr lang="zh-CN" altLang="en-US" sz="8000" dirty="0">
                <a:solidFill>
                  <a:schemeClr val="tx1">
                    <a:lumMod val="65000"/>
                    <a:lumOff val="35000"/>
                  </a:schemeClr>
                </a:solidFill>
                <a:latin typeface="华文楷体"/>
                <a:ea typeface="华文楷体"/>
                <a:cs typeface="华文楷体"/>
              </a:rPr>
              <a:t>的时候，可以达到图像去噪的目的</a:t>
            </a:r>
          </a:p>
          <a:p>
            <a:pPr eaLnBrk="1" fontAlgn="auto" hangingPunct="1">
              <a:lnSpc>
                <a:spcPct val="120000"/>
              </a:lnSpc>
              <a:spcBef>
                <a:spcPts val="0"/>
              </a:spcBef>
              <a:spcAft>
                <a:spcPts val="0"/>
              </a:spcAft>
              <a:buClr>
                <a:schemeClr val="accent1">
                  <a:lumMod val="60000"/>
                  <a:lumOff val="40000"/>
                </a:schemeClr>
              </a:buClr>
              <a:buFont typeface="Arial" charset="0"/>
              <a:buNone/>
              <a:defRPr/>
            </a:pPr>
            <a:r>
              <a:rPr lang="en-US" altLang="zh-CN" sz="8000" dirty="0">
                <a:solidFill>
                  <a:schemeClr val="tx1">
                    <a:lumMod val="65000"/>
                    <a:lumOff val="35000"/>
                  </a:schemeClr>
                </a:solidFill>
                <a:latin typeface="华文楷体"/>
                <a:ea typeface="华文楷体"/>
                <a:cs typeface="华文楷体"/>
              </a:rPr>
              <a:t>4.4</a:t>
            </a:r>
            <a:r>
              <a:rPr lang="zh-CN" altLang="en-US" sz="8000" dirty="0">
                <a:solidFill>
                  <a:schemeClr val="tx1">
                    <a:lumMod val="65000"/>
                    <a:lumOff val="35000"/>
                  </a:schemeClr>
                </a:solidFill>
                <a:latin typeface="华文楷体"/>
                <a:ea typeface="华文楷体"/>
                <a:cs typeface="华文楷体"/>
              </a:rPr>
              <a:t> </a:t>
            </a:r>
            <a:r>
              <a:rPr lang="en-US" altLang="zh-CN" sz="8000" dirty="0">
                <a:solidFill>
                  <a:schemeClr val="tx1">
                    <a:lumMod val="65000"/>
                    <a:lumOff val="35000"/>
                  </a:schemeClr>
                </a:solidFill>
                <a:latin typeface="华文楷体"/>
                <a:ea typeface="华文楷体"/>
                <a:cs typeface="华文楷体"/>
              </a:rPr>
              <a:t>4.5</a:t>
            </a:r>
            <a:r>
              <a:rPr lang="zh-CN" altLang="en-US" sz="8000" dirty="0">
                <a:solidFill>
                  <a:schemeClr val="tx1">
                    <a:lumMod val="65000"/>
                    <a:lumOff val="35000"/>
                  </a:schemeClr>
                </a:solidFill>
                <a:latin typeface="华文楷体"/>
                <a:ea typeface="华文楷体"/>
                <a:cs typeface="华文楷体"/>
              </a:rPr>
              <a:t> </a:t>
            </a:r>
            <a:r>
              <a:rPr lang="en-US" altLang="zh-CN" sz="8000" dirty="0">
                <a:solidFill>
                  <a:schemeClr val="tx1">
                    <a:lumMod val="65000"/>
                    <a:lumOff val="35000"/>
                  </a:schemeClr>
                </a:solidFill>
                <a:latin typeface="华文楷体"/>
                <a:ea typeface="华文楷体"/>
                <a:cs typeface="华文楷体"/>
              </a:rPr>
              <a:t>4.6</a:t>
            </a:r>
            <a:r>
              <a:rPr lang="zh-CN" altLang="en-US" sz="8000" dirty="0">
                <a:solidFill>
                  <a:schemeClr val="tx1">
                    <a:lumMod val="65000"/>
                    <a:lumOff val="35000"/>
                  </a:schemeClr>
                </a:solidFill>
                <a:latin typeface="华文楷体"/>
                <a:ea typeface="华文楷体"/>
                <a:cs typeface="华文楷体"/>
              </a:rPr>
              <a:t> </a:t>
            </a:r>
            <a:r>
              <a:rPr lang="en-US" altLang="zh-CN" sz="8000" dirty="0">
                <a:solidFill>
                  <a:schemeClr val="tx1">
                    <a:lumMod val="65000"/>
                    <a:lumOff val="35000"/>
                  </a:schemeClr>
                </a:solidFill>
                <a:latin typeface="华文楷体"/>
                <a:ea typeface="华文楷体"/>
                <a:cs typeface="华文楷体"/>
              </a:rPr>
              <a:t>4.7</a:t>
            </a:r>
            <a:r>
              <a:rPr lang="zh-CN" altLang="en-US" sz="8000" dirty="0">
                <a:solidFill>
                  <a:schemeClr val="tx1">
                    <a:lumMod val="65000"/>
                    <a:lumOff val="35000"/>
                  </a:schemeClr>
                </a:solidFill>
                <a:latin typeface="华文楷体"/>
                <a:ea typeface="华文楷体"/>
                <a:cs typeface="华文楷体"/>
              </a:rPr>
              <a:t> 加法</a:t>
            </a:r>
            <a:endParaRPr lang="en-US" sz="8000" dirty="0">
              <a:solidFill>
                <a:schemeClr val="tx1">
                  <a:lumMod val="65000"/>
                  <a:lumOff val="35000"/>
                </a:schemeClr>
              </a:solidFill>
              <a:latin typeface="华文楷体"/>
              <a:ea typeface="华文楷体"/>
              <a:cs typeface="华文楷体"/>
            </a:endParaRPr>
          </a:p>
          <a:p>
            <a:pPr eaLnBrk="1" fontAlgn="auto" hangingPunct="1">
              <a:lnSpc>
                <a:spcPct val="120000"/>
              </a:lnSpc>
              <a:spcBef>
                <a:spcPts val="0"/>
              </a:spcBef>
              <a:spcAft>
                <a:spcPts val="0"/>
              </a:spcAft>
              <a:buClr>
                <a:schemeClr val="accent1">
                  <a:lumMod val="60000"/>
                  <a:lumOff val="40000"/>
                </a:schemeClr>
              </a:buClr>
              <a:buFont typeface="Arial" charset="0"/>
              <a:buNone/>
              <a:defRPr/>
            </a:pPr>
            <a:r>
              <a:rPr lang="en-US" altLang="zh-CN" sz="8000" dirty="0">
                <a:solidFill>
                  <a:schemeClr val="tx1">
                    <a:lumMod val="65000"/>
                    <a:lumOff val="35000"/>
                  </a:schemeClr>
                </a:solidFill>
                <a:latin typeface="华文楷体"/>
                <a:ea typeface="华文楷体"/>
                <a:cs typeface="华文楷体"/>
              </a:rPr>
              <a:t>4.8</a:t>
            </a:r>
            <a:r>
              <a:rPr lang="zh-CN" altLang="en-US" sz="8000" dirty="0">
                <a:solidFill>
                  <a:schemeClr val="tx1">
                    <a:lumMod val="65000"/>
                    <a:lumOff val="35000"/>
                  </a:schemeClr>
                </a:solidFill>
                <a:latin typeface="华文楷体"/>
                <a:ea typeface="华文楷体"/>
                <a:cs typeface="华文楷体"/>
              </a:rPr>
              <a:t> 减法</a:t>
            </a:r>
            <a:endParaRPr lang="en-US" sz="8000" dirty="0">
              <a:solidFill>
                <a:schemeClr val="tx1">
                  <a:lumMod val="65000"/>
                  <a:lumOff val="35000"/>
                </a:schemeClr>
              </a:solidFill>
              <a:latin typeface="华文楷体"/>
              <a:ea typeface="华文楷体"/>
              <a:cs typeface="华文楷体"/>
            </a:endParaRPr>
          </a:p>
          <a:p>
            <a:pPr eaLnBrk="1" fontAlgn="auto" hangingPunct="1">
              <a:lnSpc>
                <a:spcPct val="120000"/>
              </a:lnSpc>
              <a:spcBef>
                <a:spcPts val="0"/>
              </a:spcBef>
              <a:spcAft>
                <a:spcPts val="0"/>
              </a:spcAft>
              <a:buClr>
                <a:schemeClr val="accent1">
                  <a:lumMod val="60000"/>
                  <a:lumOff val="40000"/>
                </a:schemeClr>
              </a:buClr>
              <a:buFont typeface="Arial" charset="0"/>
              <a:buNone/>
              <a:defRPr/>
            </a:pPr>
            <a:r>
              <a:rPr lang="en-US" altLang="zh-CN" sz="8000" dirty="0">
                <a:solidFill>
                  <a:schemeClr val="tx1">
                    <a:lumMod val="65000"/>
                    <a:lumOff val="35000"/>
                  </a:schemeClr>
                </a:solidFill>
                <a:latin typeface="华文楷体"/>
                <a:ea typeface="华文楷体"/>
                <a:cs typeface="华文楷体"/>
              </a:rPr>
              <a:t>4.11</a:t>
            </a:r>
            <a:r>
              <a:rPr lang="zh-CN" altLang="en-US" sz="8000" dirty="0">
                <a:solidFill>
                  <a:schemeClr val="tx1">
                    <a:lumMod val="65000"/>
                    <a:lumOff val="35000"/>
                  </a:schemeClr>
                </a:solidFill>
                <a:latin typeface="华文楷体"/>
                <a:ea typeface="华文楷体"/>
                <a:cs typeface="华文楷体"/>
              </a:rPr>
              <a:t>:图像乘法可以实现掩模操作，屏蔽图像的某些部分。或者调整亮度。</a:t>
            </a:r>
          </a:p>
          <a:p>
            <a:pPr eaLnBrk="1" fontAlgn="auto" hangingPunct="1">
              <a:lnSpc>
                <a:spcPct val="120000"/>
              </a:lnSpc>
              <a:spcBef>
                <a:spcPts val="0"/>
              </a:spcBef>
              <a:spcAft>
                <a:spcPts val="0"/>
              </a:spcAft>
              <a:buClr>
                <a:schemeClr val="accent1">
                  <a:lumMod val="60000"/>
                  <a:lumOff val="40000"/>
                </a:schemeClr>
              </a:buClr>
              <a:buFont typeface="Arial" charset="0"/>
              <a:buNone/>
              <a:defRPr/>
            </a:pPr>
            <a:r>
              <a:rPr lang="zh-CN" altLang="en-US" sz="8000" dirty="0">
                <a:solidFill>
                  <a:schemeClr val="tx1">
                    <a:lumMod val="65000"/>
                    <a:lumOff val="35000"/>
                  </a:schemeClr>
                </a:solidFill>
                <a:latin typeface="华文楷体"/>
                <a:ea typeface="华文楷体"/>
                <a:cs typeface="华文楷体"/>
              </a:rPr>
              <a:t>4.12：图像的除法可以实现比率变化。</a:t>
            </a:r>
            <a:endParaRPr lang="en-US" sz="8000" dirty="0">
              <a:solidFill>
                <a:schemeClr val="tx1">
                  <a:lumMod val="65000"/>
                  <a:lumOff val="35000"/>
                </a:schemeClr>
              </a:solidFill>
              <a:latin typeface="华文楷体"/>
              <a:ea typeface="华文楷体"/>
              <a:cs typeface="华文楷体"/>
            </a:endParaRPr>
          </a:p>
          <a:p>
            <a:pPr eaLnBrk="1" fontAlgn="auto" hangingPunct="1">
              <a:lnSpc>
                <a:spcPct val="120000"/>
              </a:lnSpc>
              <a:spcBef>
                <a:spcPts val="0"/>
              </a:spcBef>
              <a:spcAft>
                <a:spcPts val="0"/>
              </a:spcAft>
              <a:buClr>
                <a:schemeClr val="accent1">
                  <a:lumMod val="60000"/>
                  <a:lumOff val="40000"/>
                </a:schemeClr>
              </a:buClr>
              <a:buFont typeface="Arial" charset="0"/>
              <a:buNone/>
              <a:defRPr/>
            </a:pPr>
            <a:r>
              <a:rPr lang="zh-CN" altLang="en-US" sz="8000" dirty="0">
                <a:solidFill>
                  <a:schemeClr val="tx1">
                    <a:lumMod val="65000"/>
                    <a:lumOff val="35000"/>
                  </a:schemeClr>
                </a:solidFill>
                <a:latin typeface="华文楷体"/>
                <a:ea typeface="华文楷体"/>
                <a:cs typeface="华文楷体"/>
              </a:rPr>
              <a:t>其他图像运算：绝对值差、求补、线性组合。</a:t>
            </a:r>
            <a:r>
              <a:rPr lang="en-US" altLang="zh-CN" sz="8000" dirty="0">
                <a:solidFill>
                  <a:schemeClr val="tx1">
                    <a:lumMod val="65000"/>
                    <a:lumOff val="35000"/>
                  </a:schemeClr>
                </a:solidFill>
                <a:latin typeface="华文楷体"/>
                <a:ea typeface="华文楷体"/>
                <a:cs typeface="华文楷体"/>
              </a:rPr>
              <a:t>4.13 4.14 4.15</a:t>
            </a:r>
          </a:p>
          <a:p>
            <a:pPr eaLnBrk="1" fontAlgn="auto" hangingPunct="1">
              <a:spcAft>
                <a:spcPts val="0"/>
              </a:spcAft>
              <a:buClr>
                <a:schemeClr val="accent1">
                  <a:lumMod val="60000"/>
                  <a:lumOff val="40000"/>
                </a:schemeClr>
              </a:buClr>
              <a:buFont typeface="Arial" charset="0"/>
              <a:buNone/>
              <a:defRPr/>
            </a:pPr>
            <a:endParaRPr lang="en-US" dirty="0">
              <a:solidFill>
                <a:schemeClr val="tx1">
                  <a:lumMod val="65000"/>
                  <a:lumOff val="35000"/>
                </a:schemeClr>
              </a:solidFill>
              <a:latin typeface="Times New Roman" charset="0"/>
              <a:ea typeface="楷体" charset="0"/>
              <a:cs typeface="楷体" charset="0"/>
            </a:endParaRPr>
          </a:p>
        </p:txBody>
      </p:sp>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6338" y="2420938"/>
            <a:ext cx="16478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6338" y="2741613"/>
            <a:ext cx="1638300"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6338" y="3051175"/>
            <a:ext cx="1619250"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4913" y="3370263"/>
            <a:ext cx="1619250"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0" name="标题 1"/>
          <p:cNvSpPr>
            <a:spLocks noGrp="1" noChangeArrowheads="1"/>
          </p:cNvSpPr>
          <p:nvPr/>
        </p:nvSpPr>
        <p:spPr bwMode="auto">
          <a:xfrm>
            <a:off x="250825" y="117475"/>
            <a:ext cx="8686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3600">
                <a:solidFill>
                  <a:schemeClr val="accent1"/>
                </a:solidFill>
                <a:latin typeface="华文楷体" charset="0"/>
                <a:ea typeface="华文楷体" charset="0"/>
                <a:cs typeface="华文楷体" charset="0"/>
                <a:sym typeface="Franklin Gothic Medium" charset="0"/>
              </a:rPr>
              <a:t>4.1.2　图像的代数运算</a:t>
            </a:r>
          </a:p>
        </p:txBody>
      </p:sp>
    </p:spTree>
  </p:cSld>
  <p:clrMapOvr>
    <a:masterClrMapping/>
  </p:clrMapOvr>
  <p:transition xmlns:p14="http://schemas.microsoft.com/office/powerpoint/2010/main" spd="med">
    <p:wipe dir="r"/>
  </p:transition>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5649" name="标题 1"/>
          <p:cNvSpPr>
            <a:spLocks noGrp="1" noChangeArrowheads="1"/>
          </p:cNvSpPr>
          <p:nvPr>
            <p:ph type="title"/>
          </p:nvPr>
        </p:nvSpPr>
        <p:spPr/>
        <p:txBody>
          <a:bodyPr/>
          <a:lstStyle/>
          <a:p>
            <a:pPr eaLnBrk="1" hangingPunct="1"/>
            <a:endParaRPr lang="zh-CN" altLang="en-US">
              <a:latin typeface="Franklin Gothic Medium" charset="0"/>
              <a:ea typeface="微软雅黑" charset="0"/>
              <a:cs typeface="微软雅黑" charset="0"/>
            </a:endParaRPr>
          </a:p>
        </p:txBody>
      </p:sp>
      <p:sp>
        <p:nvSpPr>
          <p:cNvPr id="155650" name="内容占位符 2"/>
          <p:cNvSpPr>
            <a:spLocks noGrp="1" noChangeArrowheads="1"/>
          </p:cNvSpPr>
          <p:nvPr>
            <p:ph idx="1"/>
          </p:nvPr>
        </p:nvSpPr>
        <p:spPr/>
        <p:txBody>
          <a:bodyPr/>
          <a:lstStyle/>
          <a:p>
            <a:pPr eaLnBrk="1" hangingPunct="1"/>
            <a:endParaRPr lang="zh-CN" altLang="en-US">
              <a:latin typeface="微软雅黑" charset="0"/>
              <a:ea typeface="微软雅黑" charset="0"/>
              <a:cs typeface="微软雅黑" charset="0"/>
            </a:endParaRPr>
          </a:p>
        </p:txBody>
      </p:sp>
    </p:spTree>
  </p:cSld>
  <p:clrMapOvr>
    <a:masterClrMapping/>
  </p:clrMapOvr>
  <p:transition xmlns:p14="http://schemas.microsoft.com/office/powerpoint/2010/main">
    <p:random/>
  </p:transition>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0114" name="文本框 90113"/>
          <p:cNvSpPr txBox="1"/>
          <p:nvPr/>
        </p:nvSpPr>
        <p:spPr>
          <a:xfrm>
            <a:off x="385763" y="895350"/>
            <a:ext cx="8567737" cy="5072063"/>
          </a:xfrm>
          <a:prstGeom prst="rect">
            <a:avLst/>
          </a:prstGeom>
          <a:noFill/>
          <a:ln w="9525">
            <a:noFill/>
          </a:ln>
        </p:spPr>
        <p:txBody>
          <a:bodyPr anchor="ct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algn="ctr" eaLnBrk="1" hangingPunct="1">
              <a:lnSpc>
                <a:spcPct val="40000"/>
              </a:lnSpc>
              <a:spcBef>
                <a:spcPct val="50000"/>
              </a:spcBef>
            </a:pPr>
            <a:endParaRPr lang="en-US" altLang="zh-CN" sz="800" b="1">
              <a:solidFill>
                <a:srgbClr val="FF0000"/>
              </a:solidFill>
              <a:effectLst>
                <a:outerShdw blurRad="38100" dist="38100" dir="2700000" algn="tl">
                  <a:srgbClr val="DDDDDD"/>
                </a:outerShdw>
              </a:effectLst>
              <a:latin typeface="宋体" charset="0"/>
              <a:ea typeface="黑体" charset="0"/>
              <a:cs typeface="黑体" charset="0"/>
            </a:endParaRPr>
          </a:p>
          <a:p>
            <a:pPr eaLnBrk="1" hangingPunct="1">
              <a:spcBef>
                <a:spcPct val="10000"/>
              </a:spcBef>
            </a:pPr>
            <a:r>
              <a:rPr lang="en-US" altLang="zh-CN" sz="1800">
                <a:effectLst>
                  <a:outerShdw blurRad="38100" dist="38100" dir="2700000" algn="tl">
                    <a:srgbClr val="DDDDDD"/>
                  </a:outerShdw>
                </a:effectLst>
                <a:latin typeface="隶书" charset="0"/>
                <a:ea typeface="隶书" charset="0"/>
                <a:cs typeface="隶书" charset="0"/>
              </a:rPr>
              <a:t>    </a:t>
            </a:r>
            <a:r>
              <a:rPr lang="zh-CN" altLang="en-US" sz="1800" b="1">
                <a:effectLst>
                  <a:outerShdw blurRad="38100" dist="38100" dir="2700000" algn="tl">
                    <a:srgbClr val="DDDDDD"/>
                  </a:outerShdw>
                </a:effectLst>
                <a:latin typeface="隶书" charset="0"/>
                <a:ea typeface="隶书" charset="0"/>
                <a:cs typeface="隶书" charset="0"/>
              </a:rPr>
              <a:t>图像和其它信号一样，既能在空间域（简称空域）处理，也能在频率域（简称频域）处理。把图像信息从空域变换到频域，可以更好地分析、加工和处理。</a:t>
            </a:r>
          </a:p>
          <a:p>
            <a:pPr eaLnBrk="1" hangingPunct="1">
              <a:spcBef>
                <a:spcPct val="20000"/>
              </a:spcBef>
              <a:spcAft>
                <a:spcPct val="15000"/>
              </a:spcAft>
            </a:pPr>
            <a:r>
              <a:rPr lang="zh-CN" altLang="en-US" sz="1800" b="1" u="sng">
                <a:solidFill>
                  <a:srgbClr val="D60093"/>
                </a:solidFill>
                <a:effectLst>
                  <a:outerShdw blurRad="38100" dist="38100" dir="2700000" algn="tl">
                    <a:srgbClr val="DDDDDD"/>
                  </a:outerShdw>
                </a:effectLst>
                <a:latin typeface="隶书" charset="0"/>
                <a:ea typeface="隶书" charset="0"/>
                <a:cs typeface="隶书" charset="0"/>
              </a:rPr>
              <a:t>图像信息的频域处理具有如下特点 </a:t>
            </a:r>
            <a:r>
              <a:rPr lang="en-US" altLang="zh-CN" sz="1800" b="1" u="sng">
                <a:solidFill>
                  <a:srgbClr val="D60093"/>
                </a:solidFill>
                <a:effectLst>
                  <a:outerShdw blurRad="38100" dist="38100" dir="2700000" algn="tl">
                    <a:srgbClr val="DDDDDD"/>
                  </a:outerShdw>
                </a:effectLst>
                <a:latin typeface="隶书" charset="0"/>
                <a:ea typeface="隶书" charset="0"/>
                <a:cs typeface="隶书" charset="0"/>
              </a:rPr>
              <a:t>:</a:t>
            </a:r>
          </a:p>
          <a:p>
            <a:pPr eaLnBrk="1" hangingPunct="1">
              <a:spcBef>
                <a:spcPct val="10000"/>
              </a:spcBef>
            </a:pPr>
            <a:r>
              <a:rPr lang="en-US" altLang="zh-CN" sz="1800" b="1">
                <a:effectLst>
                  <a:outerShdw blurRad="38100" dist="38100" dir="2700000" algn="tl">
                    <a:srgbClr val="DDDDDD"/>
                  </a:outerShdw>
                </a:effectLst>
                <a:latin typeface="隶书" charset="0"/>
                <a:ea typeface="隶书" charset="0"/>
                <a:cs typeface="隶书" charset="0"/>
              </a:rPr>
              <a:t> (1) </a:t>
            </a:r>
            <a:r>
              <a:rPr lang="zh-CN" altLang="en-US" sz="1800" b="1">
                <a:effectLst>
                  <a:outerShdw blurRad="38100" dist="38100" dir="2700000" algn="tl">
                    <a:srgbClr val="DDDDDD"/>
                  </a:outerShdw>
                </a:effectLst>
                <a:latin typeface="隶书" charset="0"/>
                <a:ea typeface="隶书" charset="0"/>
                <a:cs typeface="隶书" charset="0"/>
              </a:rPr>
              <a:t>能量守恒，但能量重新分配；</a:t>
            </a:r>
          </a:p>
          <a:p>
            <a:pPr eaLnBrk="1" hangingPunct="1">
              <a:spcBef>
                <a:spcPct val="10000"/>
              </a:spcBef>
            </a:pPr>
            <a:r>
              <a:rPr lang="zh-CN" altLang="en-US" sz="1800" b="1">
                <a:effectLst>
                  <a:outerShdw blurRad="38100" dist="38100" dir="2700000" algn="tl">
                    <a:srgbClr val="DDDDDD"/>
                  </a:outerShdw>
                </a:effectLst>
                <a:latin typeface="隶书" charset="0"/>
                <a:ea typeface="隶书" charset="0"/>
                <a:cs typeface="隶书" charset="0"/>
              </a:rPr>
              <a:t> </a:t>
            </a:r>
            <a:r>
              <a:rPr lang="en-US" altLang="zh-CN" sz="1800" b="1">
                <a:effectLst>
                  <a:outerShdw blurRad="38100" dist="38100" dir="2700000" algn="tl">
                    <a:srgbClr val="DDDDDD"/>
                  </a:outerShdw>
                </a:effectLst>
                <a:latin typeface="隶书" charset="0"/>
                <a:ea typeface="隶书" charset="0"/>
                <a:cs typeface="隶书" charset="0"/>
              </a:rPr>
              <a:t>(2) </a:t>
            </a:r>
            <a:r>
              <a:rPr lang="zh-CN" altLang="en-US" sz="1800" b="1">
                <a:effectLst>
                  <a:outerShdw blurRad="38100" dist="38100" dir="2700000" algn="tl">
                    <a:srgbClr val="DDDDDD"/>
                  </a:outerShdw>
                </a:effectLst>
                <a:latin typeface="隶书" charset="0"/>
                <a:ea typeface="隶书" charset="0"/>
                <a:cs typeface="隶书" charset="0"/>
              </a:rPr>
              <a:t>有利于提取图像的某些特征；</a:t>
            </a:r>
          </a:p>
          <a:p>
            <a:pPr eaLnBrk="1" hangingPunct="1">
              <a:spcBef>
                <a:spcPct val="10000"/>
              </a:spcBef>
            </a:pPr>
            <a:r>
              <a:rPr lang="zh-CN" altLang="en-US" sz="1800" b="1">
                <a:effectLst>
                  <a:outerShdw blurRad="38100" dist="38100" dir="2700000" algn="tl">
                    <a:srgbClr val="DDDDDD"/>
                  </a:outerShdw>
                </a:effectLst>
                <a:latin typeface="隶书" charset="0"/>
                <a:ea typeface="隶书" charset="0"/>
                <a:cs typeface="隶书" charset="0"/>
              </a:rPr>
              <a:t> </a:t>
            </a:r>
            <a:r>
              <a:rPr lang="en-US" altLang="zh-CN" sz="1800" b="1">
                <a:effectLst>
                  <a:outerShdw blurRad="38100" dist="38100" dir="2700000" algn="tl">
                    <a:srgbClr val="DDDDDD"/>
                  </a:outerShdw>
                </a:effectLst>
                <a:latin typeface="隶书" charset="0"/>
                <a:ea typeface="隶书" charset="0"/>
                <a:cs typeface="隶书" charset="0"/>
              </a:rPr>
              <a:t>(3) </a:t>
            </a:r>
            <a:r>
              <a:rPr lang="zh-CN" altLang="en-US" sz="1800" b="1">
                <a:effectLst>
                  <a:outerShdw blurRad="38100" dist="38100" dir="2700000" algn="tl">
                    <a:srgbClr val="DDDDDD"/>
                  </a:outerShdw>
                </a:effectLst>
                <a:latin typeface="隶书" charset="0"/>
                <a:ea typeface="隶书" charset="0"/>
                <a:cs typeface="隶书" charset="0"/>
              </a:rPr>
              <a:t>正交变换具有能量集中作用，可实现图像的高效压缩编码；</a:t>
            </a:r>
          </a:p>
          <a:p>
            <a:pPr eaLnBrk="1" hangingPunct="1">
              <a:spcBef>
                <a:spcPct val="10000"/>
              </a:spcBef>
            </a:pPr>
            <a:r>
              <a:rPr lang="zh-CN" altLang="en-US" sz="1800" b="1">
                <a:effectLst>
                  <a:outerShdw blurRad="38100" dist="38100" dir="2700000" algn="tl">
                    <a:srgbClr val="DDDDDD"/>
                  </a:outerShdw>
                </a:effectLst>
                <a:latin typeface="隶书" charset="0"/>
                <a:ea typeface="隶书" charset="0"/>
                <a:cs typeface="隶书" charset="0"/>
              </a:rPr>
              <a:t> </a:t>
            </a:r>
            <a:r>
              <a:rPr lang="en-US" altLang="zh-CN" sz="1800" b="1">
                <a:effectLst>
                  <a:outerShdw blurRad="38100" dist="38100" dir="2700000" algn="tl">
                    <a:srgbClr val="DDDDDD"/>
                  </a:outerShdw>
                </a:effectLst>
                <a:latin typeface="隶书" charset="0"/>
                <a:ea typeface="隶书" charset="0"/>
                <a:cs typeface="隶书" charset="0"/>
              </a:rPr>
              <a:t>(4) </a:t>
            </a:r>
            <a:r>
              <a:rPr lang="zh-CN" altLang="en-US" sz="1800" b="1">
                <a:effectLst>
                  <a:outerShdw blurRad="38100" dist="38100" dir="2700000" algn="tl">
                    <a:srgbClr val="DDDDDD"/>
                  </a:outerShdw>
                </a:effectLst>
                <a:latin typeface="隶书" charset="0"/>
                <a:ea typeface="隶书" charset="0"/>
                <a:cs typeface="隶书" charset="0"/>
              </a:rPr>
              <a:t>频域有快速算法，可大大减少运算量，提高处理效率。</a:t>
            </a:r>
          </a:p>
          <a:p>
            <a:pPr eaLnBrk="1" hangingPunct="1">
              <a:spcBef>
                <a:spcPct val="10000"/>
              </a:spcBef>
            </a:pPr>
            <a:endParaRPr lang="zh-CN" altLang="en-US" sz="1800" b="1">
              <a:effectLst>
                <a:outerShdw blurRad="38100" dist="38100" dir="2700000" algn="tl">
                  <a:srgbClr val="DDDDDD"/>
                </a:outerShdw>
              </a:effectLst>
              <a:latin typeface="隶书" charset="0"/>
              <a:ea typeface="隶书" charset="0"/>
              <a:cs typeface="隶书" charset="0"/>
            </a:endParaRPr>
          </a:p>
          <a:p>
            <a:pPr eaLnBrk="1" hangingPunct="1">
              <a:spcBef>
                <a:spcPct val="10000"/>
              </a:spcBef>
            </a:pPr>
            <a:r>
              <a:rPr lang="zh-CN" altLang="en-US" sz="1800" b="1">
                <a:effectLst>
                  <a:outerShdw blurRad="38100" dist="38100" dir="2700000" algn="tl">
                    <a:srgbClr val="DDDDDD"/>
                  </a:outerShdw>
                </a:effectLst>
                <a:latin typeface="隶书" charset="0"/>
                <a:ea typeface="隶书" charset="0"/>
                <a:cs typeface="隶书" charset="0"/>
              </a:rPr>
              <a:t>    本章除介绍图像的几何变换外，主要介绍可分离正交变换，包括离散傅立叶变换、离散余弦变换、离散哈达玛</a:t>
            </a:r>
            <a:r>
              <a:rPr lang="en-US" altLang="zh-CN" sz="1800" b="1">
                <a:effectLst>
                  <a:outerShdw blurRad="38100" dist="38100" dir="2700000" algn="tl">
                    <a:srgbClr val="DDDDDD"/>
                  </a:outerShdw>
                </a:effectLst>
                <a:latin typeface="隶书" charset="0"/>
                <a:ea typeface="隶书" charset="0"/>
                <a:cs typeface="隶书" charset="0"/>
              </a:rPr>
              <a:t>-</a:t>
            </a:r>
            <a:r>
              <a:rPr lang="zh-CN" altLang="en-US" sz="1800" b="1">
                <a:effectLst>
                  <a:outerShdw blurRad="38100" dist="38100" dir="2700000" algn="tl">
                    <a:srgbClr val="DDDDDD"/>
                  </a:outerShdw>
                </a:effectLst>
                <a:latin typeface="隶书" charset="0"/>
                <a:ea typeface="隶书" charset="0"/>
                <a:cs typeface="隶书" charset="0"/>
              </a:rPr>
              <a:t>沃尔什变换等</a:t>
            </a:r>
            <a:r>
              <a:rPr lang="zh-CN" altLang="en-US" sz="1800" b="1">
                <a:latin typeface="华文仿宋" charset="0"/>
                <a:ea typeface="华文仿宋" charset="0"/>
                <a:cs typeface="华文仿宋" charset="0"/>
              </a:rPr>
              <a:t> 。</a:t>
            </a:r>
            <a:r>
              <a:rPr lang="zh-CN" altLang="en-US" sz="1800" b="1">
                <a:solidFill>
                  <a:srgbClr val="CC0099"/>
                </a:solidFill>
                <a:effectLst>
                  <a:outerShdw blurRad="38100" dist="38100" dir="2700000" algn="tl">
                    <a:srgbClr val="DDDDDD"/>
                  </a:outerShdw>
                </a:effectLst>
                <a:latin typeface="黑体" charset="0"/>
                <a:ea typeface="黑体" charset="0"/>
                <a:cs typeface="黑体" charset="0"/>
              </a:rPr>
              <a:t>   </a:t>
            </a:r>
          </a:p>
        </p:txBody>
      </p:sp>
      <p:sp>
        <p:nvSpPr>
          <p:cNvPr id="90119" name="矩形 90118"/>
          <p:cNvSpPr/>
          <p:nvPr/>
        </p:nvSpPr>
        <p:spPr>
          <a:xfrm>
            <a:off x="3009900" y="184150"/>
            <a:ext cx="3070225" cy="579438"/>
          </a:xfrm>
          <a:prstGeom prst="rect">
            <a:avLst/>
          </a:prstGeom>
          <a:noFill/>
          <a:ln w="9525">
            <a:noFill/>
          </a:ln>
        </p:spPr>
        <p:txBody>
          <a:bodyPr>
            <a:spAutoFit/>
          </a:bodyPr>
          <a:lstStyle/>
          <a:p>
            <a:pPr algn="ctr">
              <a:spcBef>
                <a:spcPct val="50000"/>
              </a:spcBef>
              <a:defRPr/>
            </a:pPr>
            <a:r>
              <a:rPr altLang="zh-CN" sz="3200" b="1" noProof="1">
                <a:solidFill>
                  <a:srgbClr val="FF0000"/>
                </a:solidFill>
                <a:effectLst>
                  <a:outerShdw blurRad="38100" dist="38100" dir="2700000" algn="tl">
                    <a:srgbClr val="DDDDDD"/>
                  </a:outerShdw>
                </a:effectLst>
                <a:latin typeface="黑体" charset="0"/>
                <a:ea typeface="黑体" charset="0"/>
                <a:cs typeface="黑体" charset="0"/>
              </a:rPr>
              <a:t> </a:t>
            </a:r>
            <a:r>
              <a:rPr sz="3200" b="1" noProof="1">
                <a:solidFill>
                  <a:srgbClr val="FF0066"/>
                </a:solidFill>
                <a:effectLst>
                  <a:outerShdw blurRad="38100" dist="38100" dir="2700000" algn="tl">
                    <a:srgbClr val="DDDDDD"/>
                  </a:outerShdw>
                </a:effectLst>
                <a:latin typeface="黑体" charset="0"/>
                <a:ea typeface="黑体" charset="0"/>
                <a:cs typeface="黑体" charset="0"/>
              </a:rPr>
              <a:t>概 述</a:t>
            </a:r>
          </a:p>
        </p:txBody>
      </p:sp>
    </p:spTree>
  </p:cSld>
  <p:clrMapOvr>
    <a:masterClrMapping/>
  </p:clrMapOvr>
  <p:transition xmlns:p14="http://schemas.microsoft.com/office/powerpoint/2010/main">
    <p:random/>
  </p:transition>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7697" name="标题 1"/>
          <p:cNvPicPr>
            <a:picLocks noGrp="1" noChangeArrowheads="1"/>
          </p:cNvPicPr>
          <p:nvPr>
            <p:ph type="title" idx="4294967295"/>
          </p:nvPr>
        </p:nvPicPr>
        <p:blipFill>
          <a:blip r:embed="rId2">
            <a:extLst>
              <a:ext uri="{28A0092B-C50C-407E-A947-70E740481C1C}">
                <a14:useLocalDpi xmlns:a14="http://schemas.microsoft.com/office/drawing/2010/main" val="0"/>
              </a:ext>
            </a:extLst>
          </a:blip>
          <a:srcRect/>
          <a:stretch>
            <a:fillRect/>
          </a:stretch>
        </p:blipFill>
        <p:spPr>
          <a:xfrm>
            <a:off x="0" y="438150"/>
            <a:ext cx="8894763" cy="1225550"/>
          </a:xfrm>
        </p:spPr>
      </p:pic>
    </p:spTree>
  </p:cSld>
  <p:clrMapOvr>
    <a:masterClrMapping/>
  </p:clrMapOvr>
  <p:transition xmlns:p14="http://schemas.microsoft.com/office/powerpoint/2010/main" spd="med">
    <p:wipe dir="r"/>
  </p:transition>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8721" name="标题 1"/>
          <p:cNvPicPr>
            <a:picLocks noGrp="1" noChangeArrowheads="1"/>
          </p:cNvPicPr>
          <p:nvPr>
            <p:ph type="title" idx="4294967295"/>
          </p:nvPr>
        </p:nvPicPr>
        <p:blipFill>
          <a:blip r:embed="rId2">
            <a:extLst>
              <a:ext uri="{28A0092B-C50C-407E-A947-70E740481C1C}">
                <a14:useLocalDpi xmlns:a14="http://schemas.microsoft.com/office/drawing/2010/main" val="0"/>
              </a:ext>
            </a:extLst>
          </a:blip>
          <a:srcRect/>
          <a:stretch>
            <a:fillRect/>
          </a:stretch>
        </p:blipFill>
        <p:spPr>
          <a:xfrm>
            <a:off x="0" y="438150"/>
            <a:ext cx="8894763" cy="1225550"/>
          </a:xfrm>
        </p:spPr>
      </p:pic>
      <p:sp>
        <p:nvSpPr>
          <p:cNvPr id="158722" name="文本占位符 2"/>
          <p:cNvSpPr>
            <a:spLocks noGrp="1" noChangeArrowheads="1"/>
          </p:cNvSpPr>
          <p:nvPr>
            <p:ph type="body" idx="4294967295"/>
          </p:nvPr>
        </p:nvSpPr>
        <p:spPr>
          <a:xfrm>
            <a:off x="0" y="2146300"/>
            <a:ext cx="8686800" cy="3479800"/>
          </a:xfrm>
        </p:spPr>
        <p:txBody>
          <a:bodyPr/>
          <a:lstStyle/>
          <a:p>
            <a:pPr eaLnBrk="1" hangingPunct="1">
              <a:lnSpc>
                <a:spcPct val="80000"/>
              </a:lnSpc>
            </a:pPr>
            <a:r>
              <a:rPr lang="zh-CN" altLang="en-US" sz="2000">
                <a:latin typeface="Times New Roman" charset="0"/>
                <a:ea typeface="楷体" charset="0"/>
                <a:cs typeface="楷体" charset="0"/>
              </a:rPr>
              <a:t>图像的邻域操作是指输出图像的像素点取值决定于输入图像的某个像素点及其邻域内的像素，通常像素点的邻域是一个远小于图像自身尺寸、形状规则的像素块，例</a:t>
            </a:r>
            <a:r>
              <a:rPr lang="en-US" altLang="zh-CN" sz="2000">
                <a:latin typeface="Times New Roman" charset="0"/>
                <a:ea typeface="楷体" charset="0"/>
                <a:cs typeface="楷体" charset="0"/>
              </a:rPr>
              <a:t>2*2</a:t>
            </a:r>
            <a:r>
              <a:rPr lang="zh-CN" altLang="en-US" sz="2000">
                <a:latin typeface="Times New Roman" charset="0"/>
                <a:ea typeface="楷体" charset="0"/>
                <a:cs typeface="楷体" charset="0"/>
              </a:rPr>
              <a:t>正方形、</a:t>
            </a:r>
            <a:r>
              <a:rPr lang="en-US" altLang="zh-CN" sz="2000">
                <a:latin typeface="Times New Roman" charset="0"/>
                <a:ea typeface="楷体" charset="0"/>
                <a:cs typeface="楷体" charset="0"/>
              </a:rPr>
              <a:t>2*3</a:t>
            </a:r>
            <a:r>
              <a:rPr lang="zh-CN" altLang="en-US" sz="2000">
                <a:latin typeface="Times New Roman" charset="0"/>
                <a:ea typeface="楷体" charset="0"/>
                <a:cs typeface="楷体" charset="0"/>
              </a:rPr>
              <a:t>矩形、或近似圆形的多边形。邻域操作根据邻域的类型又可分为：滑动邻域操作和分离邻域操作。</a:t>
            </a:r>
          </a:p>
          <a:p>
            <a:pPr eaLnBrk="1" hangingPunct="1">
              <a:lnSpc>
                <a:spcPct val="80000"/>
              </a:lnSpc>
            </a:pPr>
            <a:r>
              <a:rPr lang="zh-CN" altLang="en-US" sz="2000">
                <a:latin typeface="Times New Roman" charset="0"/>
                <a:ea typeface="楷体" charset="0"/>
                <a:cs typeface="楷体" charset="0"/>
              </a:rPr>
              <a:t>在</a:t>
            </a:r>
            <a:r>
              <a:rPr lang="en-US" altLang="zh-CN" sz="2000">
                <a:latin typeface="Times New Roman" charset="0"/>
                <a:ea typeface="楷体" charset="0"/>
                <a:cs typeface="楷体" charset="0"/>
              </a:rPr>
              <a:t>MATLAB</a:t>
            </a:r>
            <a:r>
              <a:rPr lang="zh-CN" altLang="en-US" sz="2000">
                <a:latin typeface="Times New Roman" charset="0"/>
                <a:ea typeface="楷体" charset="0"/>
                <a:cs typeface="楷体" charset="0"/>
              </a:rPr>
              <a:t>中，提供了几个实现邻域操作的函数，用户可直接调用这些函数，实现各种操作。</a:t>
            </a:r>
          </a:p>
          <a:p>
            <a:pPr eaLnBrk="1" hangingPunct="1">
              <a:lnSpc>
                <a:spcPct val="80000"/>
              </a:lnSpc>
            </a:pPr>
            <a:r>
              <a:rPr lang="zh-CN" altLang="en-US" sz="2000">
                <a:latin typeface="Times New Roman" charset="0"/>
                <a:ea typeface="楷体" charset="0"/>
                <a:cs typeface="楷体" charset="0"/>
              </a:rPr>
              <a:t>通用滑动邻域操作函数</a:t>
            </a:r>
            <a:r>
              <a:rPr lang="en-US" altLang="zh-CN" sz="2000">
                <a:latin typeface="Times New Roman" charset="0"/>
                <a:ea typeface="楷体" charset="0"/>
                <a:cs typeface="楷体" charset="0"/>
              </a:rPr>
              <a:t>nlfilter( )</a:t>
            </a:r>
            <a:r>
              <a:rPr lang="zh-CN" altLang="en-US" sz="2000">
                <a:latin typeface="Times New Roman" charset="0"/>
                <a:ea typeface="楷体" charset="0"/>
                <a:cs typeface="楷体" charset="0"/>
              </a:rPr>
              <a:t> </a:t>
            </a:r>
          </a:p>
          <a:p>
            <a:pPr eaLnBrk="1" hangingPunct="1">
              <a:lnSpc>
                <a:spcPct val="80000"/>
              </a:lnSpc>
            </a:pPr>
            <a:r>
              <a:rPr lang="zh-CN" altLang="en-US" sz="2000">
                <a:latin typeface="Times New Roman" charset="0"/>
                <a:ea typeface="楷体" charset="0"/>
                <a:cs typeface="楷体" charset="0"/>
              </a:rPr>
              <a:t>列方向邻域操作函数</a:t>
            </a:r>
            <a:r>
              <a:rPr lang="en-US" altLang="zh-CN" sz="2000">
                <a:latin typeface="Times New Roman" charset="0"/>
                <a:ea typeface="楷体" charset="0"/>
                <a:cs typeface="楷体" charset="0"/>
              </a:rPr>
              <a:t>colfilt( )</a:t>
            </a:r>
            <a:r>
              <a:rPr lang="zh-CN" altLang="en-US" sz="2000">
                <a:latin typeface="Times New Roman" charset="0"/>
                <a:ea typeface="楷体" charset="0"/>
                <a:cs typeface="楷体" charset="0"/>
              </a:rPr>
              <a:t> </a:t>
            </a:r>
          </a:p>
          <a:p>
            <a:pPr eaLnBrk="1" hangingPunct="1">
              <a:lnSpc>
                <a:spcPct val="80000"/>
              </a:lnSpc>
            </a:pPr>
            <a:r>
              <a:rPr lang="zh-CN" altLang="en-US" sz="2000">
                <a:latin typeface="Times New Roman" charset="0"/>
                <a:ea typeface="楷体" charset="0"/>
                <a:cs typeface="楷体" charset="0"/>
              </a:rPr>
              <a:t>分离邻域操作函数</a:t>
            </a:r>
            <a:r>
              <a:rPr lang="en-US" altLang="zh-CN" sz="2000">
                <a:latin typeface="Times New Roman" charset="0"/>
                <a:ea typeface="楷体" charset="0"/>
                <a:cs typeface="楷体" charset="0"/>
              </a:rPr>
              <a:t>blockproc( )</a:t>
            </a:r>
            <a:r>
              <a:rPr lang="zh-CN" altLang="en-US" sz="2000">
                <a:latin typeface="Times New Roman" charset="0"/>
                <a:ea typeface="楷体" charset="0"/>
                <a:cs typeface="楷体" charset="0"/>
              </a:rPr>
              <a:t> </a:t>
            </a:r>
          </a:p>
        </p:txBody>
      </p:sp>
    </p:spTree>
  </p:cSld>
  <p:clrMapOvr>
    <a:masterClrMapping/>
  </p:clrMapOvr>
  <p:transition xmlns:p14="http://schemas.microsoft.com/office/powerpoint/2010/main" spd="med">
    <p:wipe dir="r"/>
  </p:transition>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9745" name="标题 1"/>
          <p:cNvPicPr>
            <a:picLocks noGrp="1" noChangeArrowheads="1"/>
          </p:cNvPicPr>
          <p:nvPr>
            <p:ph type="title" idx="4294967295"/>
          </p:nvPr>
        </p:nvPicPr>
        <p:blipFill>
          <a:blip r:embed="rId2">
            <a:extLst>
              <a:ext uri="{28A0092B-C50C-407E-A947-70E740481C1C}">
                <a14:useLocalDpi xmlns:a14="http://schemas.microsoft.com/office/drawing/2010/main" val="0"/>
              </a:ext>
            </a:extLst>
          </a:blip>
          <a:srcRect/>
          <a:stretch>
            <a:fillRect/>
          </a:stretch>
        </p:blipFill>
        <p:spPr>
          <a:xfrm>
            <a:off x="0" y="438150"/>
            <a:ext cx="8894763" cy="1225550"/>
          </a:xfrm>
        </p:spPr>
      </p:pic>
      <p:sp>
        <p:nvSpPr>
          <p:cNvPr id="159746" name="文本占位符 2"/>
          <p:cNvSpPr>
            <a:spLocks noGrp="1" noChangeArrowheads="1"/>
          </p:cNvSpPr>
          <p:nvPr>
            <p:ph type="body" idx="4294967295"/>
          </p:nvPr>
        </p:nvSpPr>
        <p:spPr>
          <a:xfrm>
            <a:off x="0" y="2146300"/>
            <a:ext cx="8686800" cy="3479800"/>
          </a:xfrm>
        </p:spPr>
        <p:txBody>
          <a:bodyPr/>
          <a:lstStyle/>
          <a:p>
            <a:pPr eaLnBrk="1" hangingPunct="1"/>
            <a:r>
              <a:rPr lang="zh-CN" altLang="en-US">
                <a:latin typeface="Times New Roman" charset="0"/>
                <a:ea typeface="楷体" charset="0"/>
                <a:cs typeface="楷体" charset="0"/>
              </a:rPr>
              <a:t>在进行图像处理过程中，用户通常选择感兴趣的区域进行相关操作，</a:t>
            </a:r>
            <a:r>
              <a:rPr lang="en-US" altLang="zh-CN">
                <a:latin typeface="Times New Roman" charset="0"/>
                <a:ea typeface="楷体" charset="0"/>
                <a:cs typeface="楷体" charset="0"/>
              </a:rPr>
              <a:t>MATLAB</a:t>
            </a:r>
            <a:r>
              <a:rPr lang="zh-CN" altLang="en-US">
                <a:latin typeface="Times New Roman" charset="0"/>
                <a:ea typeface="楷体" charset="0"/>
                <a:cs typeface="楷体" charset="0"/>
              </a:rPr>
              <a:t>也提供了一些图像区域选择和操作的函数。</a:t>
            </a:r>
          </a:p>
          <a:p>
            <a:pPr eaLnBrk="1" hangingPunct="1"/>
            <a:r>
              <a:rPr lang="zh-CN" altLang="en-US">
                <a:latin typeface="Times New Roman" charset="0"/>
                <a:ea typeface="楷体" charset="0"/>
                <a:cs typeface="楷体" charset="0"/>
              </a:rPr>
              <a:t>多边形区域选择函数</a:t>
            </a:r>
            <a:r>
              <a:rPr lang="en-US" altLang="zh-CN">
                <a:latin typeface="Times New Roman" charset="0"/>
                <a:ea typeface="楷体" charset="0"/>
                <a:cs typeface="楷体" charset="0"/>
              </a:rPr>
              <a:t>roipoly( )</a:t>
            </a:r>
            <a:r>
              <a:rPr lang="zh-CN" altLang="en-US">
                <a:latin typeface="Times New Roman" charset="0"/>
                <a:ea typeface="楷体" charset="0"/>
                <a:cs typeface="楷体" charset="0"/>
              </a:rPr>
              <a:t> </a:t>
            </a:r>
          </a:p>
          <a:p>
            <a:pPr eaLnBrk="1" hangingPunct="1"/>
            <a:r>
              <a:rPr lang="zh-CN" altLang="en-US">
                <a:latin typeface="Times New Roman" charset="0"/>
                <a:ea typeface="楷体" charset="0"/>
                <a:cs typeface="楷体" charset="0"/>
              </a:rPr>
              <a:t>灰度</a:t>
            </a:r>
            <a:r>
              <a:rPr lang="en-US" altLang="zh-CN">
                <a:latin typeface="Times New Roman" charset="0"/>
                <a:ea typeface="楷体" charset="0"/>
                <a:cs typeface="楷体" charset="0"/>
              </a:rPr>
              <a:t>ROI</a:t>
            </a:r>
            <a:r>
              <a:rPr lang="zh-CN" altLang="en-US">
                <a:latin typeface="Times New Roman" charset="0"/>
                <a:ea typeface="楷体" charset="0"/>
                <a:cs typeface="楷体" charset="0"/>
              </a:rPr>
              <a:t>区域选择函数</a:t>
            </a:r>
            <a:r>
              <a:rPr lang="en-US" altLang="zh-CN">
                <a:latin typeface="Times New Roman" charset="0"/>
                <a:ea typeface="楷体" charset="0"/>
                <a:cs typeface="楷体" charset="0"/>
              </a:rPr>
              <a:t>roicolor( )</a:t>
            </a:r>
          </a:p>
          <a:p>
            <a:pPr eaLnBrk="1" hangingPunct="1"/>
            <a:r>
              <a:rPr lang="zh-CN" altLang="en-US">
                <a:latin typeface="Times New Roman" charset="0"/>
                <a:ea typeface="楷体" charset="0"/>
                <a:cs typeface="楷体" charset="0"/>
              </a:rPr>
              <a:t>区域填充函数</a:t>
            </a:r>
            <a:r>
              <a:rPr lang="en-US" altLang="zh-CN">
                <a:latin typeface="Times New Roman" charset="0"/>
                <a:ea typeface="楷体" charset="0"/>
                <a:cs typeface="楷体" charset="0"/>
              </a:rPr>
              <a:t>roifill( )</a:t>
            </a:r>
            <a:r>
              <a:rPr lang="zh-CN" altLang="en-US">
                <a:latin typeface="Times New Roman" charset="0"/>
                <a:ea typeface="楷体" charset="0"/>
                <a:cs typeface="楷体" charset="0"/>
              </a:rPr>
              <a:t> </a:t>
            </a:r>
          </a:p>
          <a:p>
            <a:pPr eaLnBrk="1" hangingPunct="1"/>
            <a:r>
              <a:rPr lang="zh-CN" altLang="en-US">
                <a:latin typeface="Times New Roman" charset="0"/>
                <a:ea typeface="楷体" charset="0"/>
                <a:cs typeface="楷体" charset="0"/>
              </a:rPr>
              <a:t>区域滤波函数</a:t>
            </a:r>
            <a:r>
              <a:rPr lang="en-US" altLang="zh-CN">
                <a:latin typeface="Times New Roman" charset="0"/>
                <a:ea typeface="楷体" charset="0"/>
                <a:cs typeface="楷体" charset="0"/>
              </a:rPr>
              <a:t>roifilt2(</a:t>
            </a:r>
            <a:r>
              <a:rPr lang="zh-CN" altLang="en-US">
                <a:latin typeface="Times New Roman" charset="0"/>
                <a:ea typeface="楷体" charset="0"/>
                <a:cs typeface="楷体" charset="0"/>
              </a:rPr>
              <a:t> </a:t>
            </a:r>
            <a:r>
              <a:rPr lang="en-US" altLang="zh-CN">
                <a:latin typeface="Times New Roman" charset="0"/>
                <a:ea typeface="楷体" charset="0"/>
                <a:cs typeface="楷体" charset="0"/>
              </a:rPr>
              <a:t>)</a:t>
            </a:r>
            <a:r>
              <a:rPr lang="zh-CN" altLang="en-US">
                <a:latin typeface="Times New Roman" charset="0"/>
                <a:ea typeface="楷体" charset="0"/>
                <a:cs typeface="楷体" charset="0"/>
              </a:rPr>
              <a:t> </a:t>
            </a:r>
          </a:p>
        </p:txBody>
      </p:sp>
    </p:spTree>
  </p:cSld>
  <p:clrMapOvr>
    <a:masterClrMapping/>
  </p:clrMapOvr>
  <p:transition xmlns:p14="http://schemas.microsoft.com/office/powerpoint/2010/main" spd="med">
    <p:wipe dir="r"/>
  </p:transition>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0769" name="标题 1"/>
          <p:cNvPicPr>
            <a:picLocks noGrp="1" noChangeArrowheads="1"/>
          </p:cNvPicPr>
          <p:nvPr>
            <p:ph type="title" idx="4294967295"/>
          </p:nvPr>
        </p:nvPicPr>
        <p:blipFill>
          <a:blip r:embed="rId2">
            <a:extLst>
              <a:ext uri="{28A0092B-C50C-407E-A947-70E740481C1C}">
                <a14:useLocalDpi xmlns:a14="http://schemas.microsoft.com/office/drawing/2010/main" val="0"/>
              </a:ext>
            </a:extLst>
          </a:blip>
          <a:srcRect/>
          <a:stretch>
            <a:fillRect/>
          </a:stretch>
        </p:blipFill>
        <p:spPr>
          <a:xfrm>
            <a:off x="0" y="438150"/>
            <a:ext cx="8894763" cy="1225550"/>
          </a:xfrm>
        </p:spPr>
      </p:pic>
      <p:sp>
        <p:nvSpPr>
          <p:cNvPr id="160770" name="文本占位符 2"/>
          <p:cNvSpPr>
            <a:spLocks noGrp="1" noChangeArrowheads="1"/>
          </p:cNvSpPr>
          <p:nvPr>
            <p:ph type="body" idx="4294967295"/>
          </p:nvPr>
        </p:nvSpPr>
        <p:spPr>
          <a:xfrm>
            <a:off x="0" y="2146300"/>
            <a:ext cx="8686800" cy="3479800"/>
          </a:xfrm>
        </p:spPr>
        <p:txBody>
          <a:bodyPr/>
          <a:lstStyle/>
          <a:p>
            <a:pPr eaLnBrk="1" hangingPunct="1"/>
            <a:r>
              <a:rPr lang="zh-CN" altLang="en-US">
                <a:latin typeface="Times New Roman" charset="0"/>
                <a:ea typeface="楷体" charset="0"/>
                <a:cs typeface="楷体" charset="0"/>
              </a:rPr>
              <a:t>本章详细的讲解了数字图像运算的</a:t>
            </a:r>
            <a:r>
              <a:rPr lang="en-US" altLang="zh-CN">
                <a:latin typeface="Times New Roman" charset="0"/>
                <a:ea typeface="楷体" charset="0"/>
                <a:cs typeface="楷体" charset="0"/>
              </a:rPr>
              <a:t>MATLAB</a:t>
            </a:r>
            <a:r>
              <a:rPr lang="zh-CN" altLang="en-US">
                <a:latin typeface="Times New Roman" charset="0"/>
                <a:ea typeface="楷体" charset="0"/>
                <a:cs typeface="楷体" charset="0"/>
              </a:rPr>
              <a:t>实现。首先介绍了以图像像素为操作单元的点运算、代数运算及逻辑运算，然后介绍了图像几何变换的</a:t>
            </a:r>
            <a:r>
              <a:rPr lang="en-US" altLang="zh-CN">
                <a:latin typeface="Times New Roman" charset="0"/>
                <a:ea typeface="楷体" charset="0"/>
                <a:cs typeface="楷体" charset="0"/>
              </a:rPr>
              <a:t>MATLAB</a:t>
            </a:r>
            <a:r>
              <a:rPr lang="zh-CN" altLang="en-US">
                <a:latin typeface="Times New Roman" charset="0"/>
                <a:ea typeface="楷体" charset="0"/>
                <a:cs typeface="楷体" charset="0"/>
              </a:rPr>
              <a:t>实现：先从</a:t>
            </a:r>
            <a:r>
              <a:rPr lang="en-US" altLang="zh-CN">
                <a:latin typeface="Times New Roman" charset="0"/>
                <a:ea typeface="楷体" charset="0"/>
                <a:cs typeface="楷体" charset="0"/>
              </a:rPr>
              <a:t>MATLAB</a:t>
            </a:r>
            <a:r>
              <a:rPr lang="zh-CN" altLang="en-US">
                <a:latin typeface="Times New Roman" charset="0"/>
                <a:ea typeface="楷体" charset="0"/>
                <a:cs typeface="楷体" charset="0"/>
              </a:rPr>
              <a:t>指令的方式介绍图像平移、镜像、缩放、转置，再介绍</a:t>
            </a:r>
            <a:r>
              <a:rPr lang="en-US" altLang="zh-CN">
                <a:latin typeface="Times New Roman" charset="0"/>
                <a:ea typeface="楷体" charset="0"/>
                <a:cs typeface="楷体" charset="0"/>
              </a:rPr>
              <a:t>MATLAB</a:t>
            </a:r>
            <a:r>
              <a:rPr lang="zh-CN" altLang="en-US">
                <a:latin typeface="Times New Roman" charset="0"/>
                <a:ea typeface="楷体" charset="0"/>
                <a:cs typeface="楷体" charset="0"/>
              </a:rPr>
              <a:t>中利用函数实现图像旋转、剪切及空间变换，最后介绍了图像邻域操作和区域选取。章节中都是以图像处理的目的为主题，先介绍实现原理，再介绍相关函数，最后辅以实例，从而达到帮助用户熟悉掌握的目的。</a:t>
            </a:r>
          </a:p>
          <a:p>
            <a:pPr eaLnBrk="1" hangingPunct="1"/>
            <a:endParaRPr lang="zh-CN" altLang="en-US">
              <a:latin typeface="Times New Roman" charset="0"/>
              <a:ea typeface="楷体" charset="0"/>
              <a:cs typeface="楷体" charset="0"/>
            </a:endParaRPr>
          </a:p>
        </p:txBody>
      </p:sp>
    </p:spTree>
  </p:cSld>
  <p:clrMapOvr>
    <a:masterClrMapping/>
  </p:clrMapOvr>
  <p:transition xmlns:p14="http://schemas.microsoft.com/office/powerpoint/2010/main" spd="med">
    <p:wipe dir="r"/>
  </p:transition>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1793" name="标题 1"/>
          <p:cNvPicPr>
            <a:picLocks noGrp="1" noChangeArrowheads="1"/>
          </p:cNvPicPr>
          <p:nvPr>
            <p:ph type="title" idx="4294967295"/>
          </p:nvPr>
        </p:nvPicPr>
        <p:blipFill>
          <a:blip r:embed="rId2">
            <a:extLst>
              <a:ext uri="{28A0092B-C50C-407E-A947-70E740481C1C}">
                <a14:useLocalDpi xmlns:a14="http://schemas.microsoft.com/office/drawing/2010/main" val="0"/>
              </a:ext>
            </a:extLst>
          </a:blip>
          <a:srcRect/>
          <a:stretch>
            <a:fillRect/>
          </a:stretch>
        </p:blipFill>
        <p:spPr>
          <a:xfrm>
            <a:off x="0" y="438150"/>
            <a:ext cx="8894763" cy="1225550"/>
          </a:xfrm>
        </p:spPr>
      </p:pic>
      <p:sp>
        <p:nvSpPr>
          <p:cNvPr id="161794" name="文本占位符 2"/>
          <p:cNvSpPr>
            <a:spLocks noGrp="1" noChangeArrowheads="1"/>
          </p:cNvSpPr>
          <p:nvPr>
            <p:ph type="body" idx="4294967295"/>
          </p:nvPr>
        </p:nvSpPr>
        <p:spPr>
          <a:xfrm>
            <a:off x="0" y="2146300"/>
            <a:ext cx="8686800" cy="3479800"/>
          </a:xfrm>
        </p:spPr>
        <p:txBody>
          <a:bodyPr/>
          <a:lstStyle/>
          <a:p>
            <a:pPr eaLnBrk="1" hangingPunct="1"/>
            <a:r>
              <a:rPr lang="zh-CN" altLang="en-US">
                <a:latin typeface="Times New Roman" charset="0"/>
                <a:ea typeface="楷体" charset="0"/>
                <a:cs typeface="楷体" charset="0"/>
              </a:rPr>
              <a:t>对图像的线性点变换，可以根据线性变换式（</a:t>
            </a:r>
            <a:r>
              <a:rPr lang="en-US" altLang="zh-CN">
                <a:latin typeface="Times New Roman" charset="0"/>
                <a:ea typeface="楷体" charset="0"/>
                <a:cs typeface="楷体" charset="0"/>
              </a:rPr>
              <a:t>1</a:t>
            </a:r>
            <a:r>
              <a:rPr lang="zh-CN" altLang="en-US">
                <a:latin typeface="Times New Roman" charset="0"/>
                <a:ea typeface="楷体" charset="0"/>
                <a:cs typeface="楷体" charset="0"/>
              </a:rPr>
              <a:t>）来实现：</a:t>
            </a:r>
            <a:endParaRPr lang="en-US" altLang="ja-JP">
              <a:latin typeface="Times New Roman" charset="0"/>
              <a:ea typeface="楷体" charset="0"/>
              <a:cs typeface="楷体" charset="0"/>
            </a:endParaRPr>
          </a:p>
          <a:p>
            <a:pPr eaLnBrk="1" hangingPunct="1"/>
            <a:endParaRPr lang="zh-CN" altLang="en-US">
              <a:latin typeface="Times New Roman" charset="0"/>
              <a:ea typeface="楷体" charset="0"/>
              <a:cs typeface="楷体" charset="0"/>
            </a:endParaRPr>
          </a:p>
          <a:p>
            <a:pPr eaLnBrk="1" hangingPunct="1"/>
            <a:endParaRPr lang="zh-CN" altLang="en-US">
              <a:latin typeface="Times New Roman" charset="0"/>
              <a:ea typeface="楷体" charset="0"/>
              <a:cs typeface="楷体" charset="0"/>
            </a:endParaRPr>
          </a:p>
          <a:p>
            <a:pPr eaLnBrk="1" hangingPunct="1"/>
            <a:r>
              <a:rPr lang="zh-CN" altLang="en-US">
                <a:latin typeface="Times New Roman" charset="0"/>
                <a:ea typeface="楷体" charset="0"/>
                <a:cs typeface="楷体" charset="0"/>
              </a:rPr>
              <a:t>其中，</a:t>
            </a:r>
            <a:r>
              <a:rPr lang="en-US" altLang="zh-CN">
                <a:latin typeface="Times New Roman" charset="0"/>
                <a:ea typeface="楷体" charset="0"/>
                <a:cs typeface="楷体" charset="0"/>
              </a:rPr>
              <a:t>x</a:t>
            </a:r>
            <a:r>
              <a:rPr lang="zh-CN" altLang="en-US">
                <a:latin typeface="Times New Roman" charset="0"/>
                <a:ea typeface="楷体" charset="0"/>
                <a:cs typeface="楷体" charset="0"/>
              </a:rPr>
              <a:t>表示原图像灰度值，</a:t>
            </a:r>
            <a:r>
              <a:rPr lang="en-US" altLang="zh-CN">
                <a:latin typeface="Times New Roman" charset="0"/>
                <a:ea typeface="楷体" charset="0"/>
                <a:cs typeface="楷体" charset="0"/>
              </a:rPr>
              <a:t>y</a:t>
            </a:r>
            <a:r>
              <a:rPr lang="zh-CN" altLang="en-US">
                <a:latin typeface="Times New Roman" charset="0"/>
                <a:ea typeface="楷体" charset="0"/>
                <a:cs typeface="楷体" charset="0"/>
              </a:rPr>
              <a:t>表示变换后图像的灰度值，</a:t>
            </a:r>
            <a:r>
              <a:rPr lang="en-US" altLang="zh-CN">
                <a:latin typeface="Times New Roman" charset="0"/>
                <a:ea typeface="楷体" charset="0"/>
                <a:cs typeface="楷体" charset="0"/>
              </a:rPr>
              <a:t>c</a:t>
            </a:r>
            <a:r>
              <a:rPr lang="zh-CN" altLang="en-US">
                <a:latin typeface="Times New Roman" charset="0"/>
                <a:ea typeface="楷体" charset="0"/>
                <a:cs typeface="楷体" charset="0"/>
              </a:rPr>
              <a:t>表示对输出图像的对比度控制系数，常数</a:t>
            </a:r>
            <a:r>
              <a:rPr lang="en-US" altLang="zh-CN">
                <a:latin typeface="Times New Roman" charset="0"/>
                <a:ea typeface="楷体" charset="0"/>
                <a:cs typeface="楷体" charset="0"/>
              </a:rPr>
              <a:t>b</a:t>
            </a:r>
            <a:r>
              <a:rPr lang="zh-CN" altLang="en-US">
                <a:latin typeface="Times New Roman" charset="0"/>
                <a:ea typeface="楷体" charset="0"/>
                <a:cs typeface="楷体" charset="0"/>
              </a:rPr>
              <a:t>表示对输出图像灰度的影响。对图按照表格进行灰度变换，分析不同常数</a:t>
            </a:r>
            <a:r>
              <a:rPr lang="en-US" altLang="zh-CN">
                <a:latin typeface="Times New Roman" charset="0"/>
                <a:ea typeface="楷体" charset="0"/>
                <a:cs typeface="楷体" charset="0"/>
              </a:rPr>
              <a:t>c</a:t>
            </a:r>
            <a:r>
              <a:rPr lang="zh-CN" altLang="en-US">
                <a:latin typeface="Times New Roman" charset="0"/>
                <a:ea typeface="楷体" charset="0"/>
                <a:cs typeface="楷体" charset="0"/>
              </a:rPr>
              <a:t>和</a:t>
            </a:r>
            <a:r>
              <a:rPr lang="en-US" altLang="zh-CN">
                <a:latin typeface="Times New Roman" charset="0"/>
                <a:ea typeface="楷体" charset="0"/>
                <a:cs typeface="楷体" charset="0"/>
              </a:rPr>
              <a:t>b</a:t>
            </a:r>
            <a:r>
              <a:rPr lang="zh-CN" altLang="en-US">
                <a:latin typeface="Times New Roman" charset="0"/>
                <a:ea typeface="楷体" charset="0"/>
                <a:cs typeface="楷体" charset="0"/>
              </a:rPr>
              <a:t>取值情况下的线性图像点变换对图像产生的影响。</a:t>
            </a:r>
          </a:p>
          <a:p>
            <a:pPr eaLnBrk="1" hangingPunct="1"/>
            <a:endParaRPr lang="zh-CN" altLang="en-US">
              <a:latin typeface="Times New Roman" charset="0"/>
              <a:ea typeface="楷体" charset="0"/>
              <a:cs typeface="楷体" charset="0"/>
            </a:endParaRPr>
          </a:p>
        </p:txBody>
      </p:sp>
      <p:pic>
        <p:nvPicPr>
          <p:cNvPr id="16179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738" y="2060575"/>
            <a:ext cx="12604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9397" name="Group 5"/>
          <p:cNvGraphicFramePr>
            <a:graphicFrameLocks noGrp="1"/>
          </p:cNvGraphicFramePr>
          <p:nvPr/>
        </p:nvGraphicFramePr>
        <p:xfrm>
          <a:off x="1187450" y="4581525"/>
          <a:ext cx="3563938" cy="1252538"/>
        </p:xfrm>
        <a:graphic>
          <a:graphicData uri="http://schemas.openxmlformats.org/drawingml/2006/table">
            <a:tbl>
              <a:tblPr/>
              <a:tblGrid>
                <a:gridCol w="1584325"/>
                <a:gridCol w="1044575"/>
                <a:gridCol w="935038"/>
              </a:tblGrid>
              <a:tr h="307975">
                <a:tc>
                  <a:txBody>
                    <a:bodyPr/>
                    <a:lstStyle/>
                    <a:p>
                      <a:pPr marL="0" marR="0" lvl="0" indent="0" algn="l" defTabSz="914400" rtl="0" eaLnBrk="1" fontAlgn="base" latinLnBrk="0" hangingPunct="1">
                        <a:lnSpc>
                          <a:spcPts val="1100"/>
                        </a:lnSpc>
                        <a:spcBef>
                          <a:spcPct val="0"/>
                        </a:spcBef>
                        <a:spcAft>
                          <a:spcPct val="0"/>
                        </a:spcAft>
                        <a:buClrTx/>
                        <a:buSzTx/>
                        <a:buFont typeface="Arial" panose="020B0604020202020204" pitchFamily="34" charset="0"/>
                        <a:buNone/>
                      </a:pPr>
                      <a:r>
                        <a:rPr kumimoji="0" lang="zh-CN" sz="900" b="1"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sym typeface="Franklin Gothic Book" pitchFamily="34" charset="0"/>
                        </a:rPr>
                        <a:t>参数取值</a:t>
                      </a:r>
                      <a:endParaRPr kumimoji="0" lang="zh-CN" sz="900" b="1" i="0" u="none" strike="noStrike" cap="none" normalizeH="0" baseline="0" smtClean="0">
                        <a:ln>
                          <a:noFill/>
                        </a:ln>
                        <a:solidFill>
                          <a:srgbClr val="FFFFFF"/>
                        </a:solidFill>
                        <a:effectLst/>
                        <a:latin typeface="Times New Roman" panose="02020603050405020304" pitchFamily="18" charset="0"/>
                        <a:ea typeface="微软雅黑" panose="020B0503020204020204" pitchFamily="34" charset="-122"/>
                        <a:sym typeface="Franklin Gothic Book" pitchFamily="34" charset="0"/>
                      </a:endParaRPr>
                    </a:p>
                  </a:txBody>
                  <a:tcPr marL="68571" marR="68571"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ts val="1100"/>
                        </a:lnSpc>
                        <a:spcBef>
                          <a:spcPct val="0"/>
                        </a:spcBef>
                        <a:spcAft>
                          <a:spcPct val="0"/>
                        </a:spcAft>
                        <a:buClrTx/>
                        <a:buSzTx/>
                        <a:buFont typeface="Arial" panose="020B0604020202020204" pitchFamily="34" charset="0"/>
                        <a:buNone/>
                      </a:pPr>
                      <a:endParaRPr kumimoji="0" lang="en-US" sz="1800" b="1" i="0" u="none" strike="noStrike" cap="none" normalizeH="0" baseline="0" smtClean="0">
                        <a:ln>
                          <a:noFill/>
                        </a:ln>
                        <a:solidFill>
                          <a:srgbClr val="FFFFFF"/>
                        </a:solidFill>
                        <a:effectLst/>
                        <a:latin typeface="Times New Roman" panose="02020603050405020304" pitchFamily="18" charset="0"/>
                        <a:ea typeface="微软雅黑" panose="020B0503020204020204" pitchFamily="34" charset="-122"/>
                        <a:sym typeface="Franklin Gothic Book" pitchFamily="34" charset="0"/>
                      </a:endParaRPr>
                    </a:p>
                  </a:txBody>
                  <a:tcPr marL="68571" marR="68571"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ts val="1100"/>
                        </a:lnSpc>
                        <a:spcBef>
                          <a:spcPct val="0"/>
                        </a:spcBef>
                        <a:spcAft>
                          <a:spcPct val="0"/>
                        </a:spcAft>
                        <a:buClrTx/>
                        <a:buSzTx/>
                        <a:buFont typeface="Arial" panose="020B0604020202020204" pitchFamily="34" charset="0"/>
                        <a:buNone/>
                      </a:pPr>
                      <a:endParaRPr kumimoji="0" lang="en-US" sz="1800" b="1" i="0" u="none" strike="noStrike" cap="none" normalizeH="0" baseline="0" smtClean="0">
                        <a:ln>
                          <a:noFill/>
                        </a:ln>
                        <a:solidFill>
                          <a:srgbClr val="FFFFFF"/>
                        </a:solidFill>
                        <a:effectLst/>
                        <a:latin typeface="Times New Roman" panose="02020603050405020304" pitchFamily="18" charset="0"/>
                        <a:ea typeface="微软雅黑" panose="020B0503020204020204" pitchFamily="34" charset="-122"/>
                        <a:sym typeface="Franklin Gothic Book" pitchFamily="34" charset="0"/>
                      </a:endParaRPr>
                    </a:p>
                  </a:txBody>
                  <a:tcPr marL="68571" marR="68571"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15913">
                <a:tc>
                  <a:txBody>
                    <a:bodyPr/>
                    <a:lstStyle/>
                    <a:p>
                      <a:pPr marL="0" marR="0" lvl="0" indent="0" algn="l" defTabSz="914400" rtl="0" eaLnBrk="1" fontAlgn="base" latinLnBrk="0" hangingPunct="1">
                        <a:lnSpc>
                          <a:spcPts val="1100"/>
                        </a:lnSpc>
                        <a:spcBef>
                          <a:spcPct val="0"/>
                        </a:spcBef>
                        <a:spcAft>
                          <a:spcPct val="0"/>
                        </a:spcAft>
                        <a:buClrTx/>
                        <a:buSzTx/>
                        <a:buFont typeface="Arial" panose="020B0604020202020204" pitchFamily="34" charset="0"/>
                        <a:buNone/>
                      </a:pPr>
                      <a:r>
                        <a:rPr kumimoji="0" lang="zh-CN" altLang="en-US" sz="900" b="1"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sym typeface="Franklin Gothic Book" pitchFamily="34" charset="0"/>
                        </a:rPr>
                        <a:t>第</a:t>
                      </a:r>
                      <a:r>
                        <a:rPr kumimoji="0" lang="en-US" sz="900" b="1"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sym typeface="Franklin Gothic Book" pitchFamily="34" charset="0"/>
                        </a:rPr>
                        <a:t>1</a:t>
                      </a:r>
                      <a:r>
                        <a:rPr kumimoji="0" lang="zh-CN" altLang="en-US" sz="900" b="1"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sym typeface="Franklin Gothic Book" pitchFamily="34" charset="0"/>
                        </a:rPr>
                        <a:t>种组合</a:t>
                      </a:r>
                      <a:endParaRPr kumimoji="0" lang="zh-CN" altLang="en-US" sz="900" b="1" i="0" u="none" strike="noStrike" cap="none" normalizeH="0" baseline="0" smtClean="0">
                        <a:ln>
                          <a:noFill/>
                        </a:ln>
                        <a:solidFill>
                          <a:srgbClr val="FFFFFF"/>
                        </a:solidFill>
                        <a:effectLst/>
                        <a:latin typeface="Times New Roman" panose="02020603050405020304" pitchFamily="18" charset="0"/>
                        <a:ea typeface="微软雅黑" panose="020B0503020204020204" pitchFamily="34" charset="-122"/>
                        <a:sym typeface="Franklin Gothic Book" pitchFamily="34" charset="0"/>
                      </a:endParaRPr>
                    </a:p>
                  </a:txBody>
                  <a:tcPr marL="68571" marR="68571"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ts val="1100"/>
                        </a:lnSpc>
                        <a:spcBef>
                          <a:spcPct val="0"/>
                        </a:spcBef>
                        <a:spcAft>
                          <a:spcPct val="0"/>
                        </a:spcAft>
                        <a:buClrTx/>
                        <a:buSzTx/>
                        <a:buFont typeface="Arial" panose="020B0604020202020204" pitchFamily="34" charset="0"/>
                        <a:buNone/>
                      </a:pPr>
                      <a:r>
                        <a:rPr kumimoji="0" lang="en-US" sz="9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sym typeface="Franklin Gothic Book" pitchFamily="34" charset="0"/>
                        </a:rPr>
                        <a:t>2</a:t>
                      </a:r>
                      <a:endParaRPr kumimoji="0" lang="en-US" sz="900" b="0" i="0" u="none" strike="noStrike" cap="none" normalizeH="0" baseline="0" smtClean="0">
                        <a:ln>
                          <a:noFill/>
                        </a:ln>
                        <a:solidFill>
                          <a:srgbClr val="000000"/>
                        </a:solidFill>
                        <a:effectLst/>
                        <a:latin typeface="Times New Roman" panose="02020603050405020304" pitchFamily="18" charset="0"/>
                        <a:ea typeface="微软雅黑" panose="020B0503020204020204" pitchFamily="34" charset="-122"/>
                        <a:sym typeface="Franklin Gothic Book" pitchFamily="34" charset="0"/>
                      </a:endParaRPr>
                    </a:p>
                  </a:txBody>
                  <a:tcPr marL="68571" marR="68571"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tc>
                  <a:txBody>
                    <a:bodyPr/>
                    <a:lstStyle/>
                    <a:p>
                      <a:pPr marL="0" marR="0" lvl="0" indent="0" algn="l" defTabSz="914400" rtl="0" eaLnBrk="1" fontAlgn="base" latinLnBrk="0" hangingPunct="1">
                        <a:lnSpc>
                          <a:spcPts val="1100"/>
                        </a:lnSpc>
                        <a:spcBef>
                          <a:spcPct val="0"/>
                        </a:spcBef>
                        <a:spcAft>
                          <a:spcPct val="0"/>
                        </a:spcAft>
                        <a:buClrTx/>
                        <a:buSzTx/>
                        <a:buFont typeface="Arial" panose="020B0604020202020204" pitchFamily="34" charset="0"/>
                        <a:buNone/>
                      </a:pPr>
                      <a:r>
                        <a:rPr kumimoji="0" lang="en-US" sz="9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sym typeface="Franklin Gothic Book" pitchFamily="34" charset="0"/>
                        </a:rPr>
                        <a:t>32</a:t>
                      </a:r>
                      <a:endParaRPr kumimoji="0" lang="en-US" sz="900" b="0" i="0" u="none" strike="noStrike" cap="none" normalizeH="0" baseline="0" smtClean="0">
                        <a:ln>
                          <a:noFill/>
                        </a:ln>
                        <a:solidFill>
                          <a:srgbClr val="000000"/>
                        </a:solidFill>
                        <a:effectLst/>
                        <a:latin typeface="Times New Roman" panose="02020603050405020304" pitchFamily="18" charset="0"/>
                        <a:ea typeface="微软雅黑" panose="020B0503020204020204" pitchFamily="34" charset="-122"/>
                        <a:sym typeface="Franklin Gothic Book" pitchFamily="34" charset="0"/>
                      </a:endParaRPr>
                    </a:p>
                  </a:txBody>
                  <a:tcPr marL="68571" marR="68571"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tr>
              <a:tr h="314325">
                <a:tc>
                  <a:txBody>
                    <a:bodyPr/>
                    <a:lstStyle/>
                    <a:p>
                      <a:pPr marL="0" marR="0" lvl="0" indent="0" algn="l" defTabSz="914400" rtl="0" eaLnBrk="1" fontAlgn="base" latinLnBrk="0" hangingPunct="1">
                        <a:lnSpc>
                          <a:spcPts val="1100"/>
                        </a:lnSpc>
                        <a:spcBef>
                          <a:spcPct val="0"/>
                        </a:spcBef>
                        <a:spcAft>
                          <a:spcPct val="0"/>
                        </a:spcAft>
                        <a:buClrTx/>
                        <a:buSzTx/>
                        <a:buFont typeface="Arial" panose="020B0604020202020204" pitchFamily="34" charset="0"/>
                        <a:buNone/>
                      </a:pPr>
                      <a:r>
                        <a:rPr kumimoji="0" lang="zh-CN" altLang="en-US" sz="900" b="1"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sym typeface="Franklin Gothic Book" pitchFamily="34" charset="0"/>
                        </a:rPr>
                        <a:t>第</a:t>
                      </a:r>
                      <a:r>
                        <a:rPr kumimoji="0" lang="en-US" sz="900" b="1"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sym typeface="Franklin Gothic Book" pitchFamily="34" charset="0"/>
                        </a:rPr>
                        <a:t>2</a:t>
                      </a:r>
                      <a:r>
                        <a:rPr kumimoji="0" lang="zh-CN" altLang="en-US" sz="900" b="1"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sym typeface="Franklin Gothic Book" pitchFamily="34" charset="0"/>
                        </a:rPr>
                        <a:t>种组合</a:t>
                      </a:r>
                      <a:endParaRPr kumimoji="0" lang="zh-CN" altLang="en-US" sz="900" b="1" i="0" u="none" strike="noStrike" cap="none" normalizeH="0" baseline="0" smtClean="0">
                        <a:ln>
                          <a:noFill/>
                        </a:ln>
                        <a:solidFill>
                          <a:srgbClr val="FFFFFF"/>
                        </a:solidFill>
                        <a:effectLst/>
                        <a:latin typeface="Times New Roman" panose="02020603050405020304" pitchFamily="18" charset="0"/>
                        <a:ea typeface="微软雅黑" panose="020B0503020204020204" pitchFamily="34" charset="-122"/>
                        <a:sym typeface="Franklin Gothic Book" pitchFamily="34" charset="0"/>
                      </a:endParaRPr>
                    </a:p>
                  </a:txBody>
                  <a:tcPr marL="68571" marR="68571"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ts val="1100"/>
                        </a:lnSpc>
                        <a:spcBef>
                          <a:spcPct val="0"/>
                        </a:spcBef>
                        <a:spcAft>
                          <a:spcPct val="0"/>
                        </a:spcAft>
                        <a:buClrTx/>
                        <a:buSzTx/>
                        <a:buFont typeface="Arial" panose="020B0604020202020204" pitchFamily="34" charset="0"/>
                        <a:buNone/>
                      </a:pPr>
                      <a:r>
                        <a:rPr kumimoji="0" lang="en-US" sz="9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sym typeface="Franklin Gothic Book" pitchFamily="34" charset="0"/>
                        </a:rPr>
                        <a:t>1</a:t>
                      </a:r>
                      <a:endParaRPr kumimoji="0" lang="en-US" sz="900" b="0" i="0" u="none" strike="noStrike" cap="none" normalizeH="0" baseline="0" smtClean="0">
                        <a:ln>
                          <a:noFill/>
                        </a:ln>
                        <a:solidFill>
                          <a:srgbClr val="000000"/>
                        </a:solidFill>
                        <a:effectLst/>
                        <a:latin typeface="Times New Roman" panose="02020603050405020304" pitchFamily="18" charset="0"/>
                        <a:ea typeface="微软雅黑" panose="020B0503020204020204" pitchFamily="34" charset="-122"/>
                        <a:sym typeface="Franklin Gothic Book" pitchFamily="34" charset="0"/>
                      </a:endParaRPr>
                    </a:p>
                  </a:txBody>
                  <a:tcPr marL="68571" marR="68571"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F0E8"/>
                    </a:solidFill>
                  </a:tcPr>
                </a:tc>
                <a:tc>
                  <a:txBody>
                    <a:bodyPr/>
                    <a:lstStyle/>
                    <a:p>
                      <a:pPr marL="0" marR="0" lvl="0" indent="0" algn="l" defTabSz="914400" rtl="0" eaLnBrk="1" fontAlgn="base" latinLnBrk="0" hangingPunct="1">
                        <a:lnSpc>
                          <a:spcPts val="1100"/>
                        </a:lnSpc>
                        <a:spcBef>
                          <a:spcPct val="0"/>
                        </a:spcBef>
                        <a:spcAft>
                          <a:spcPct val="0"/>
                        </a:spcAft>
                        <a:buClrTx/>
                        <a:buSzTx/>
                        <a:buFont typeface="Arial" panose="020B0604020202020204" pitchFamily="34" charset="0"/>
                        <a:buNone/>
                      </a:pPr>
                      <a:r>
                        <a:rPr kumimoji="0" lang="en-US" sz="9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sym typeface="Franklin Gothic Book" pitchFamily="34" charset="0"/>
                        </a:rPr>
                        <a:t>-56</a:t>
                      </a:r>
                      <a:endParaRPr kumimoji="0" lang="en-US" sz="900" b="0" i="0" u="none" strike="noStrike" cap="none" normalizeH="0" baseline="0" smtClean="0">
                        <a:ln>
                          <a:noFill/>
                        </a:ln>
                        <a:solidFill>
                          <a:srgbClr val="000000"/>
                        </a:solidFill>
                        <a:effectLst/>
                        <a:latin typeface="Times New Roman" panose="02020603050405020304" pitchFamily="18" charset="0"/>
                        <a:ea typeface="微软雅黑" panose="020B0503020204020204" pitchFamily="34" charset="-122"/>
                        <a:sym typeface="Franklin Gothic Book" pitchFamily="34" charset="0"/>
                      </a:endParaRPr>
                    </a:p>
                  </a:txBody>
                  <a:tcPr marL="68571" marR="68571"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F0E8"/>
                    </a:solidFill>
                  </a:tcPr>
                </a:tc>
              </a:tr>
              <a:tr h="314325">
                <a:tc>
                  <a:txBody>
                    <a:bodyPr/>
                    <a:lstStyle/>
                    <a:p>
                      <a:pPr marL="0" marR="0" lvl="0" indent="0" algn="l" defTabSz="914400" rtl="0" eaLnBrk="1" fontAlgn="base" latinLnBrk="0" hangingPunct="1">
                        <a:lnSpc>
                          <a:spcPts val="1100"/>
                        </a:lnSpc>
                        <a:spcBef>
                          <a:spcPct val="0"/>
                        </a:spcBef>
                        <a:spcAft>
                          <a:spcPct val="0"/>
                        </a:spcAft>
                        <a:buClrTx/>
                        <a:buSzTx/>
                        <a:buFont typeface="Arial" panose="020B0604020202020204" pitchFamily="34" charset="0"/>
                        <a:buNone/>
                      </a:pPr>
                      <a:r>
                        <a:rPr kumimoji="0" lang="zh-CN" altLang="en-US" sz="900" b="1"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sym typeface="Franklin Gothic Book" pitchFamily="34" charset="0"/>
                        </a:rPr>
                        <a:t>第</a:t>
                      </a:r>
                      <a:r>
                        <a:rPr kumimoji="0" lang="en-US" sz="900" b="1"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sym typeface="Franklin Gothic Book" pitchFamily="34" charset="0"/>
                        </a:rPr>
                        <a:t>3</a:t>
                      </a:r>
                      <a:r>
                        <a:rPr kumimoji="0" lang="zh-CN" altLang="en-US" sz="900" b="1"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sym typeface="Franklin Gothic Book" pitchFamily="34" charset="0"/>
                        </a:rPr>
                        <a:t>种组合</a:t>
                      </a:r>
                      <a:endParaRPr kumimoji="0" lang="zh-CN" altLang="en-US" sz="900" b="1" i="0" u="none" strike="noStrike" cap="none" normalizeH="0" baseline="0" smtClean="0">
                        <a:ln>
                          <a:noFill/>
                        </a:ln>
                        <a:solidFill>
                          <a:srgbClr val="FFFFFF"/>
                        </a:solidFill>
                        <a:effectLst/>
                        <a:latin typeface="Times New Roman" panose="02020603050405020304" pitchFamily="18" charset="0"/>
                        <a:ea typeface="微软雅黑" panose="020B0503020204020204" pitchFamily="34" charset="-122"/>
                        <a:sym typeface="Franklin Gothic Book" pitchFamily="34" charset="0"/>
                      </a:endParaRPr>
                    </a:p>
                  </a:txBody>
                  <a:tcPr marL="68571" marR="68571"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ts val="1100"/>
                        </a:lnSpc>
                        <a:spcBef>
                          <a:spcPct val="0"/>
                        </a:spcBef>
                        <a:spcAft>
                          <a:spcPct val="0"/>
                        </a:spcAft>
                        <a:buClrTx/>
                        <a:buSzTx/>
                        <a:buFont typeface="Arial" panose="020B0604020202020204" pitchFamily="34" charset="0"/>
                        <a:buNone/>
                      </a:pPr>
                      <a:r>
                        <a:rPr kumimoji="0" lang="en-US" sz="9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sym typeface="Franklin Gothic Book" pitchFamily="34" charset="0"/>
                        </a:rPr>
                        <a:t>0.3</a:t>
                      </a:r>
                      <a:endParaRPr kumimoji="0" lang="en-US" sz="900" b="0" i="0" u="none" strike="noStrike" cap="none" normalizeH="0" baseline="0" smtClean="0">
                        <a:ln>
                          <a:noFill/>
                        </a:ln>
                        <a:solidFill>
                          <a:srgbClr val="000000"/>
                        </a:solidFill>
                        <a:effectLst/>
                        <a:latin typeface="Times New Roman" panose="02020603050405020304" pitchFamily="18" charset="0"/>
                        <a:ea typeface="微软雅黑" panose="020B0503020204020204" pitchFamily="34" charset="-122"/>
                        <a:sym typeface="Franklin Gothic Book" pitchFamily="34" charset="0"/>
                      </a:endParaRPr>
                    </a:p>
                  </a:txBody>
                  <a:tcPr marL="68571" marR="68571"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tc>
                  <a:txBody>
                    <a:bodyPr/>
                    <a:lstStyle/>
                    <a:p>
                      <a:pPr marL="0" marR="0" lvl="0" indent="0" algn="l" defTabSz="914400" rtl="0" eaLnBrk="1" fontAlgn="base" latinLnBrk="0" hangingPunct="1">
                        <a:lnSpc>
                          <a:spcPts val="1100"/>
                        </a:lnSpc>
                        <a:spcBef>
                          <a:spcPct val="0"/>
                        </a:spcBef>
                        <a:spcAft>
                          <a:spcPct val="0"/>
                        </a:spcAft>
                        <a:buClrTx/>
                        <a:buSzTx/>
                        <a:buFont typeface="Arial" panose="020B0604020202020204" pitchFamily="34" charset="0"/>
                        <a:buNone/>
                      </a:pPr>
                      <a:r>
                        <a:rPr kumimoji="0" lang="en-US" sz="9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sym typeface="Franklin Gothic Book" pitchFamily="34" charset="0"/>
                        </a:rPr>
                        <a:t>0</a:t>
                      </a:r>
                      <a:endParaRPr kumimoji="0" lang="en-US" sz="900" b="0" i="0" u="none" strike="noStrike" cap="none" normalizeH="0" baseline="0" smtClean="0">
                        <a:ln>
                          <a:noFill/>
                        </a:ln>
                        <a:solidFill>
                          <a:srgbClr val="000000"/>
                        </a:solidFill>
                        <a:effectLst/>
                        <a:latin typeface="Times New Roman" panose="02020603050405020304" pitchFamily="18" charset="0"/>
                        <a:ea typeface="微软雅黑" panose="020B0503020204020204" pitchFamily="34" charset="-122"/>
                        <a:sym typeface="Franklin Gothic Book" pitchFamily="34" charset="0"/>
                      </a:endParaRPr>
                    </a:p>
                  </a:txBody>
                  <a:tcPr marL="68571" marR="68571"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tr>
            </a:tbl>
          </a:graphicData>
        </a:graphic>
      </p:graphicFrame>
      <p:pic>
        <p:nvPicPr>
          <p:cNvPr id="16181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5950" y="3538538"/>
            <a:ext cx="114300"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81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5950" y="3538538"/>
            <a:ext cx="123825"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82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6213" y="4076700"/>
            <a:ext cx="3019425"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wipe dir="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WordArt 2"/>
          <p:cNvSpPr>
            <a:spLocks noChangeArrowheads="1" noChangeShapeType="1" noTextEdit="1"/>
          </p:cNvSpPr>
          <p:nvPr/>
        </p:nvSpPr>
        <p:spPr bwMode="auto">
          <a:xfrm>
            <a:off x="1692275" y="2565400"/>
            <a:ext cx="5400675" cy="1368425"/>
          </a:xfrm>
          <a:prstGeom prst="rect">
            <a:avLst/>
          </a:prstGeom>
        </p:spPr>
        <p:txBody>
          <a:bodyPr wrap="none" fromWordArt="1">
            <a:prstTxWarp prst="textDeflate">
              <a:avLst>
                <a:gd name="adj" fmla="val 28421"/>
              </a:avLst>
            </a:prstTxWarp>
          </a:bodyPr>
          <a:lstStyle/>
          <a:p>
            <a:pPr algn="ctr"/>
            <a:r>
              <a:rPr lang="en-US" sz="3600" b="1" kern="10">
                <a:ln w="28575">
                  <a:solidFill>
                    <a:schemeClr val="bg1"/>
                  </a:solidFill>
                  <a:round/>
                  <a:headEnd/>
                  <a:tailEnd/>
                </a:ln>
                <a:gradFill rotWithShape="1">
                  <a:gsLst>
                    <a:gs pos="0">
                      <a:schemeClr val="accent1"/>
                    </a:gs>
                    <a:gs pos="100000">
                      <a:schemeClr val="tx1"/>
                    </a:gs>
                  </a:gsLst>
                  <a:lin ang="0" scaled="1"/>
                </a:gradFill>
                <a:effectLst>
                  <a:outerShdw blurRad="63500" dist="107763" dir="2700000" algn="ctr" rotWithShape="0">
                    <a:srgbClr val="868686">
                      <a:alpha val="50000"/>
                    </a:srgbClr>
                  </a:outerShdw>
                </a:effectLst>
                <a:latin typeface="Arial"/>
                <a:ea typeface="Arial"/>
                <a:cs typeface="Arial"/>
              </a:rPr>
              <a:t>Thank You !</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2226"/>
                                        </p:tgtEl>
                                        <p:attrNameLst>
                                          <p:attrName>style.visibility</p:attrName>
                                        </p:attrNameLst>
                                      </p:cBhvr>
                                      <p:to>
                                        <p:strVal val="visible"/>
                                      </p:to>
                                    </p:set>
                                    <p:anim calcmode="lin" valueType="num">
                                      <p:cBhvr>
                                        <p:cTn id="7" dur="500" fill="hold"/>
                                        <p:tgtEl>
                                          <p:spTgt spid="52226"/>
                                        </p:tgtEl>
                                        <p:attrNameLst>
                                          <p:attrName>ppt_w</p:attrName>
                                        </p:attrNameLst>
                                      </p:cBhvr>
                                      <p:tavLst>
                                        <p:tav tm="0">
                                          <p:val>
                                            <p:fltVal val="0"/>
                                          </p:val>
                                        </p:tav>
                                        <p:tav tm="100000">
                                          <p:val>
                                            <p:strVal val="#ppt_w"/>
                                          </p:val>
                                        </p:tav>
                                      </p:tavLst>
                                    </p:anim>
                                    <p:anim calcmode="lin" valueType="num">
                                      <p:cBhvr>
                                        <p:cTn id="8" dur="500" fill="hold"/>
                                        <p:tgtEl>
                                          <p:spTgt spid="52226"/>
                                        </p:tgtEl>
                                        <p:attrNameLst>
                                          <p:attrName>ppt_h</p:attrName>
                                        </p:attrNameLst>
                                      </p:cBhvr>
                                      <p:tavLst>
                                        <p:tav tm="0">
                                          <p:val>
                                            <p:fltVal val="0"/>
                                          </p:val>
                                        </p:tav>
                                        <p:tav tm="100000">
                                          <p:val>
                                            <p:strVal val="#ppt_h"/>
                                          </p:val>
                                        </p:tav>
                                      </p:tavLst>
                                    </p:anim>
                                    <p:animEffect transition="in" filter="fade">
                                      <p:cBhvr>
                                        <p:cTn id="9" dur="500"/>
                                        <p:tgtEl>
                                          <p:spTgt spid="52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标题 1"/>
          <p:cNvSpPr>
            <a:spLocks noGrp="1" noChangeArrowheads="1"/>
          </p:cNvSpPr>
          <p:nvPr>
            <p:ph type="title" idx="4294967295"/>
          </p:nvPr>
        </p:nvSpPr>
        <p:spPr>
          <a:xfrm>
            <a:off x="457200" y="188913"/>
            <a:ext cx="8686800" cy="838200"/>
          </a:xfrm>
        </p:spPr>
        <p:txBody>
          <a:bodyPr/>
          <a:lstStyle/>
          <a:p>
            <a:pPr eaLnBrk="1" hangingPunct="1"/>
            <a:r>
              <a:rPr lang="en-US" altLang="zh-CN">
                <a:latin typeface="华文楷体" charset="0"/>
                <a:ea typeface="华文楷体" charset="0"/>
                <a:cs typeface="华文楷体" charset="0"/>
              </a:rPr>
              <a:t>4.2.1</a:t>
            </a:r>
            <a:r>
              <a:rPr lang="zh-CN" altLang="en-US">
                <a:latin typeface="华文楷体" charset="0"/>
                <a:ea typeface="华文楷体" charset="0"/>
                <a:cs typeface="华文楷体" charset="0"/>
              </a:rPr>
              <a:t>　代数运算的异常处理</a:t>
            </a:r>
          </a:p>
        </p:txBody>
      </p:sp>
      <p:sp>
        <p:nvSpPr>
          <p:cNvPr id="43010" name="内容占位符 2"/>
          <p:cNvSpPr>
            <a:spLocks noGrp="1" noChangeArrowheads="1"/>
          </p:cNvSpPr>
          <p:nvPr>
            <p:ph idx="4294967295"/>
          </p:nvPr>
        </p:nvSpPr>
        <p:spPr>
          <a:xfrm>
            <a:off x="534988" y="1339850"/>
            <a:ext cx="8609012" cy="4525963"/>
          </a:xfrm>
        </p:spPr>
        <p:txBody>
          <a:bodyPr/>
          <a:lstStyle/>
          <a:p>
            <a:pPr eaLnBrk="1" hangingPunct="1">
              <a:spcBef>
                <a:spcPct val="0"/>
              </a:spcBef>
            </a:pPr>
            <a:r>
              <a:rPr lang="zh-CN" altLang="en-US">
                <a:latin typeface="微软雅黑" charset="0"/>
                <a:ea typeface="华文楷体" charset="0"/>
                <a:cs typeface="华文楷体" charset="0"/>
              </a:rPr>
              <a:t>常见的异常情况有以下两种。</a:t>
            </a:r>
          </a:p>
          <a:p>
            <a:pPr lvl="1" eaLnBrk="1" hangingPunct="1">
              <a:spcBef>
                <a:spcPct val="0"/>
              </a:spcBef>
            </a:pPr>
            <a:r>
              <a:rPr lang="zh-CN" altLang="en-US">
                <a:latin typeface="Adobe 楷体 Std R" charset="0"/>
                <a:ea typeface="华文楷体" charset="0"/>
                <a:cs typeface="华文楷体" charset="0"/>
              </a:rPr>
              <a:t>计算结果溢出。</a:t>
            </a:r>
          </a:p>
          <a:p>
            <a:pPr lvl="1" eaLnBrk="1" hangingPunct="1">
              <a:spcBef>
                <a:spcPct val="0"/>
              </a:spcBef>
            </a:pPr>
            <a:r>
              <a:rPr lang="zh-CN" altLang="en-US">
                <a:latin typeface="Adobe 楷体 Std R" charset="0"/>
                <a:ea typeface="华文楷体" charset="0"/>
                <a:cs typeface="华文楷体" charset="0"/>
              </a:rPr>
              <a:t>计算结果类型无效。</a:t>
            </a:r>
          </a:p>
          <a:p>
            <a:pPr eaLnBrk="1" hangingPunct="1">
              <a:spcBef>
                <a:spcPct val="0"/>
              </a:spcBef>
            </a:pPr>
            <a:endParaRPr lang="en-US" altLang="zh-CN" sz="1800">
              <a:latin typeface="微软雅黑" charset="0"/>
              <a:ea typeface="华文楷体" charset="0"/>
              <a:cs typeface="华文楷体" charset="0"/>
            </a:endParaRPr>
          </a:p>
          <a:p>
            <a:pPr eaLnBrk="1" hangingPunct="1">
              <a:spcBef>
                <a:spcPct val="0"/>
              </a:spcBef>
            </a:pPr>
            <a:r>
              <a:rPr lang="zh-CN" altLang="en-US">
                <a:latin typeface="微软雅黑" charset="0"/>
                <a:ea typeface="华文楷体" charset="0"/>
                <a:cs typeface="华文楷体" charset="0"/>
              </a:rPr>
              <a:t>异常计算结果的修正遵循以下两个原则：</a:t>
            </a:r>
          </a:p>
          <a:p>
            <a:pPr lvl="1" eaLnBrk="1" hangingPunct="1">
              <a:spcBef>
                <a:spcPct val="0"/>
              </a:spcBef>
            </a:pPr>
            <a:r>
              <a:rPr lang="zh-CN" altLang="en-US">
                <a:latin typeface="Adobe 楷体 Std R" charset="0"/>
                <a:ea typeface="华文楷体" charset="0"/>
                <a:cs typeface="华文楷体" charset="0"/>
              </a:rPr>
              <a:t>超过整数类型有效范围的结果，截断到限定范围的端点值。</a:t>
            </a:r>
          </a:p>
          <a:p>
            <a:pPr lvl="1" eaLnBrk="1" hangingPunct="1">
              <a:spcBef>
                <a:spcPct val="0"/>
              </a:spcBef>
            </a:pPr>
            <a:r>
              <a:rPr lang="zh-CN" altLang="en-US">
                <a:latin typeface="Adobe 楷体 Std R" charset="0"/>
                <a:ea typeface="华文楷体" charset="0"/>
                <a:cs typeface="华文楷体" charset="0"/>
              </a:rPr>
              <a:t>对于分数计算结果采取四舍五入。</a:t>
            </a:r>
          </a:p>
          <a:p>
            <a:pPr eaLnBrk="1" hangingPunct="1">
              <a:spcBef>
                <a:spcPct val="0"/>
              </a:spcBef>
            </a:pPr>
            <a:endParaRPr lang="zh-CN" altLang="en-US">
              <a:latin typeface="微软雅黑" charset="0"/>
              <a:ea typeface="华文楷体" charset="0"/>
              <a:cs typeface="华文楷体" charset="0"/>
            </a:endParaRPr>
          </a:p>
        </p:txBody>
      </p:sp>
      <p:pic>
        <p:nvPicPr>
          <p:cNvPr id="430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4508500"/>
            <a:ext cx="771525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内容占位符 2"/>
          <p:cNvSpPr>
            <a:spLocks noGrp="1" noChangeArrowheads="1"/>
          </p:cNvSpPr>
          <p:nvPr>
            <p:ph idx="4294967295"/>
          </p:nvPr>
        </p:nvSpPr>
        <p:spPr>
          <a:xfrm>
            <a:off x="457200" y="1554163"/>
            <a:ext cx="8686800" cy="4525962"/>
          </a:xfrm>
        </p:spPr>
        <p:txBody>
          <a:bodyPr/>
          <a:lstStyle/>
          <a:p>
            <a:pPr eaLnBrk="1" hangingPunct="1"/>
            <a:r>
              <a:rPr lang="zh-CN" altLang="en-US">
                <a:latin typeface="华文楷体" charset="0"/>
                <a:ea typeface="华文楷体" charset="0"/>
                <a:cs typeface="华文楷体" charset="0"/>
              </a:rPr>
              <a:t>噪声添加函数</a:t>
            </a:r>
            <a:r>
              <a:rPr lang="en-US" altLang="zh-CN">
                <a:latin typeface="华文楷体" charset="0"/>
                <a:ea typeface="华文楷体" charset="0"/>
                <a:cs typeface="华文楷体" charset="0"/>
              </a:rPr>
              <a:t>imnoise</a:t>
            </a:r>
            <a:r>
              <a:rPr lang="zh-CN" altLang="en-US">
                <a:latin typeface="华文楷体" charset="0"/>
                <a:ea typeface="华文楷体" charset="0"/>
                <a:cs typeface="华文楷体" charset="0"/>
              </a:rPr>
              <a:t>，以便于模拟噪声信息。使用这个函数时，也相当于进行图像加法运算。</a:t>
            </a:r>
            <a:endParaRPr lang="en-US" altLang="ja-JP">
              <a:latin typeface="华文楷体" charset="0"/>
              <a:ea typeface="华文楷体" charset="0"/>
              <a:cs typeface="华文楷体" charset="0"/>
            </a:endParaRPr>
          </a:p>
          <a:p>
            <a:pPr eaLnBrk="1" hangingPunct="1"/>
            <a:r>
              <a:rPr lang="zh-CN" altLang="en-US">
                <a:latin typeface="华文楷体" charset="0"/>
                <a:ea typeface="华文楷体" charset="0"/>
                <a:cs typeface="华文楷体" charset="0"/>
              </a:rPr>
              <a:t>其调用格式为：</a:t>
            </a:r>
            <a:r>
              <a:rPr lang="en-US" altLang="zh-CN">
                <a:latin typeface="华文楷体" charset="0"/>
                <a:ea typeface="华文楷体" charset="0"/>
                <a:cs typeface="华文楷体" charset="0"/>
              </a:rPr>
              <a:t>J = imnoise(I,type)</a:t>
            </a:r>
            <a:r>
              <a:rPr lang="zh-CN" altLang="en-US">
                <a:latin typeface="华文楷体" charset="0"/>
                <a:ea typeface="华文楷体" charset="0"/>
                <a:cs typeface="华文楷体" charset="0"/>
              </a:rPr>
              <a:t>。</a:t>
            </a:r>
          </a:p>
          <a:p>
            <a:pPr eaLnBrk="1" hangingPunct="1"/>
            <a:endParaRPr lang="zh-CN" altLang="en-US">
              <a:latin typeface="华文楷体" charset="0"/>
              <a:ea typeface="华文楷体" charset="0"/>
              <a:cs typeface="华文楷体" charset="0"/>
            </a:endParaRPr>
          </a:p>
        </p:txBody>
      </p:sp>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3859213"/>
            <a:ext cx="7648575"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内容占位符 2"/>
          <p:cNvSpPr>
            <a:spLocks noGrp="1" noChangeArrowheads="1"/>
          </p:cNvSpPr>
          <p:nvPr>
            <p:ph idx="4294967295"/>
          </p:nvPr>
        </p:nvSpPr>
        <p:spPr>
          <a:xfrm>
            <a:off x="457200" y="1628775"/>
            <a:ext cx="8686800" cy="4525963"/>
          </a:xfrm>
        </p:spPr>
        <p:txBody>
          <a:bodyPr/>
          <a:lstStyle/>
          <a:p>
            <a:pPr marL="0" indent="0" eaLnBrk="1" hangingPunct="1">
              <a:lnSpc>
                <a:spcPct val="110000"/>
              </a:lnSpc>
              <a:spcBef>
                <a:spcPct val="0"/>
              </a:spcBef>
              <a:buFont typeface="Arial" charset="0"/>
              <a:buNone/>
            </a:pPr>
            <a:r>
              <a:rPr lang="en-US" altLang="zh-CN" sz="2000">
                <a:latin typeface="微软雅黑" charset="0"/>
                <a:ea typeface="微软雅黑" charset="0"/>
                <a:cs typeface="微软雅黑" charset="0"/>
              </a:rPr>
              <a:t>clear all;</a:t>
            </a:r>
          </a:p>
          <a:p>
            <a:pPr marL="0" indent="0" eaLnBrk="1" hangingPunct="1">
              <a:lnSpc>
                <a:spcPct val="110000"/>
              </a:lnSpc>
              <a:spcBef>
                <a:spcPct val="0"/>
              </a:spcBef>
              <a:buFont typeface="Arial" charset="0"/>
              <a:buNone/>
            </a:pPr>
            <a:r>
              <a:rPr lang="en-US" altLang="zh-CN" sz="2000">
                <a:latin typeface="微软雅黑" charset="0"/>
                <a:ea typeface="微软雅黑" charset="0"/>
                <a:cs typeface="微软雅黑" charset="0"/>
              </a:rPr>
              <a:t>a=imread('eight.tif');</a:t>
            </a:r>
          </a:p>
          <a:p>
            <a:pPr marL="0" indent="0" eaLnBrk="1" hangingPunct="1">
              <a:lnSpc>
                <a:spcPct val="110000"/>
              </a:lnSpc>
              <a:spcBef>
                <a:spcPct val="0"/>
              </a:spcBef>
              <a:buFont typeface="Arial" charset="0"/>
              <a:buNone/>
            </a:pPr>
            <a:r>
              <a:rPr lang="en-US" altLang="zh-CN" sz="2000">
                <a:latin typeface="微软雅黑" charset="0"/>
                <a:ea typeface="微软雅黑" charset="0"/>
                <a:cs typeface="微软雅黑" charset="0"/>
              </a:rPr>
              <a:t>a1=imnoise(a,'gaussian',0,0.006); %</a:t>
            </a:r>
            <a:r>
              <a:rPr lang="zh-CN" altLang="en-US" sz="2000">
                <a:latin typeface="微软雅黑" charset="0"/>
                <a:ea typeface="微软雅黑" charset="0"/>
                <a:cs typeface="微软雅黑" charset="0"/>
              </a:rPr>
              <a:t>对原始图像加高斯噪声</a:t>
            </a:r>
            <a:r>
              <a:rPr lang="zh-CN" sz="2000">
                <a:latin typeface="微软雅黑" charset="0"/>
                <a:ea typeface="微软雅黑" charset="0"/>
                <a:cs typeface="微软雅黑" charset="0"/>
              </a:rPr>
              <a:t>,</a:t>
            </a:r>
            <a:r>
              <a:rPr lang="zh-CN" altLang="en-US" sz="2000">
                <a:latin typeface="微软雅黑" charset="0"/>
                <a:ea typeface="微软雅黑" charset="0"/>
                <a:cs typeface="微软雅黑" charset="0"/>
              </a:rPr>
              <a:t>共得到</a:t>
            </a:r>
            <a:r>
              <a:rPr lang="zh-CN" sz="2000">
                <a:latin typeface="微软雅黑" charset="0"/>
                <a:ea typeface="微软雅黑" charset="0"/>
                <a:cs typeface="微软雅黑" charset="0"/>
              </a:rPr>
              <a:t>4</a:t>
            </a:r>
            <a:r>
              <a:rPr lang="zh-CN" altLang="en-US" sz="2000">
                <a:latin typeface="微软雅黑" charset="0"/>
                <a:ea typeface="微软雅黑" charset="0"/>
                <a:cs typeface="微软雅黑" charset="0"/>
              </a:rPr>
              <a:t>幅图像</a:t>
            </a:r>
          </a:p>
          <a:p>
            <a:pPr marL="0" indent="0" eaLnBrk="1" hangingPunct="1">
              <a:lnSpc>
                <a:spcPct val="110000"/>
              </a:lnSpc>
              <a:spcBef>
                <a:spcPct val="0"/>
              </a:spcBef>
              <a:buFont typeface="Arial" charset="0"/>
              <a:buNone/>
            </a:pPr>
            <a:r>
              <a:rPr lang="en-US" altLang="zh-CN" sz="2000">
                <a:latin typeface="微软雅黑" charset="0"/>
                <a:ea typeface="微软雅黑" charset="0"/>
                <a:cs typeface="微软雅黑" charset="0"/>
              </a:rPr>
              <a:t>a2=imnoise(a,'gaussian',0,0.006);</a:t>
            </a:r>
          </a:p>
          <a:p>
            <a:pPr marL="0" indent="0" eaLnBrk="1" hangingPunct="1">
              <a:lnSpc>
                <a:spcPct val="110000"/>
              </a:lnSpc>
              <a:spcBef>
                <a:spcPct val="0"/>
              </a:spcBef>
              <a:buFont typeface="Arial" charset="0"/>
              <a:buNone/>
            </a:pPr>
            <a:r>
              <a:rPr lang="en-US" altLang="zh-CN" sz="2000">
                <a:latin typeface="微软雅黑" charset="0"/>
                <a:ea typeface="微软雅黑" charset="0"/>
                <a:cs typeface="微软雅黑" charset="0"/>
              </a:rPr>
              <a:t>a3=imnoise(a,'gaussian',0,0.006);</a:t>
            </a:r>
          </a:p>
          <a:p>
            <a:pPr marL="0" indent="0" eaLnBrk="1" hangingPunct="1">
              <a:lnSpc>
                <a:spcPct val="110000"/>
              </a:lnSpc>
              <a:spcBef>
                <a:spcPct val="0"/>
              </a:spcBef>
              <a:buFont typeface="Arial" charset="0"/>
              <a:buNone/>
            </a:pPr>
            <a:r>
              <a:rPr lang="en-US" altLang="zh-CN" sz="2000">
                <a:latin typeface="微软雅黑" charset="0"/>
                <a:ea typeface="微软雅黑" charset="0"/>
                <a:cs typeface="微软雅黑" charset="0"/>
              </a:rPr>
              <a:t>a4=imnoise(a,'gaussian',0,0.006);</a:t>
            </a:r>
          </a:p>
          <a:p>
            <a:pPr marL="0" indent="0" eaLnBrk="1" hangingPunct="1">
              <a:lnSpc>
                <a:spcPct val="110000"/>
              </a:lnSpc>
              <a:spcBef>
                <a:spcPct val="0"/>
              </a:spcBef>
              <a:buFont typeface="Arial" charset="0"/>
              <a:buNone/>
            </a:pPr>
            <a:r>
              <a:rPr lang="en-US" altLang="zh-CN" sz="2000">
                <a:latin typeface="微软雅黑" charset="0"/>
                <a:ea typeface="微软雅黑" charset="0"/>
                <a:cs typeface="微软雅黑" charset="0"/>
              </a:rPr>
              <a:t>k=imlincomb(0.25,a1,0.25,a2,0.25,a3,0.25,a4);  %</a:t>
            </a:r>
            <a:r>
              <a:rPr lang="zh-CN" altLang="en-US" sz="2000">
                <a:latin typeface="微软雅黑" charset="0"/>
                <a:ea typeface="微软雅黑" charset="0"/>
                <a:cs typeface="微软雅黑" charset="0"/>
              </a:rPr>
              <a:t>线性组合</a:t>
            </a:r>
          </a:p>
          <a:p>
            <a:pPr marL="0" indent="0" eaLnBrk="1" hangingPunct="1">
              <a:lnSpc>
                <a:spcPct val="110000"/>
              </a:lnSpc>
              <a:spcBef>
                <a:spcPct val="0"/>
              </a:spcBef>
              <a:buFont typeface="Arial" charset="0"/>
              <a:buNone/>
            </a:pPr>
            <a:r>
              <a:rPr lang="en-US" altLang="zh-CN" sz="2000">
                <a:latin typeface="微软雅黑" charset="0"/>
                <a:ea typeface="微软雅黑" charset="0"/>
                <a:cs typeface="微软雅黑" charset="0"/>
              </a:rPr>
              <a:t>subplot(131);imshow(a);</a:t>
            </a:r>
          </a:p>
          <a:p>
            <a:pPr marL="0" indent="0" eaLnBrk="1" hangingPunct="1">
              <a:lnSpc>
                <a:spcPct val="110000"/>
              </a:lnSpc>
              <a:spcBef>
                <a:spcPct val="0"/>
              </a:spcBef>
              <a:buFont typeface="Arial" charset="0"/>
              <a:buNone/>
            </a:pPr>
            <a:r>
              <a:rPr lang="en-US" altLang="zh-CN" sz="2000">
                <a:latin typeface="微软雅黑" charset="0"/>
                <a:ea typeface="微软雅黑" charset="0"/>
                <a:cs typeface="微软雅黑" charset="0"/>
              </a:rPr>
              <a:t>xlabel('(a)</a:t>
            </a:r>
            <a:r>
              <a:rPr lang="zh-CN" altLang="en-US" sz="2000">
                <a:latin typeface="微软雅黑" charset="0"/>
                <a:ea typeface="微软雅黑" charset="0"/>
                <a:cs typeface="微软雅黑" charset="0"/>
              </a:rPr>
              <a:t>原始图像</a:t>
            </a:r>
            <a:r>
              <a:rPr lang="zh-CN" sz="2000">
                <a:latin typeface="微软雅黑" charset="0"/>
                <a:ea typeface="微软雅黑" charset="0"/>
                <a:cs typeface="微软雅黑" charset="0"/>
              </a:rPr>
              <a:t>')</a:t>
            </a:r>
          </a:p>
          <a:p>
            <a:pPr marL="0" indent="0" eaLnBrk="1" hangingPunct="1">
              <a:lnSpc>
                <a:spcPct val="110000"/>
              </a:lnSpc>
              <a:spcBef>
                <a:spcPct val="0"/>
              </a:spcBef>
              <a:buFont typeface="Arial" charset="0"/>
              <a:buNone/>
            </a:pPr>
            <a:r>
              <a:rPr lang="en-US" altLang="zh-CN" sz="2000">
                <a:latin typeface="微软雅黑" charset="0"/>
                <a:ea typeface="微软雅黑" charset="0"/>
                <a:cs typeface="微软雅黑" charset="0"/>
              </a:rPr>
              <a:t>subplot(132);imshow(a1);</a:t>
            </a:r>
          </a:p>
          <a:p>
            <a:pPr marL="0" indent="0" eaLnBrk="1" hangingPunct="1">
              <a:lnSpc>
                <a:spcPct val="110000"/>
              </a:lnSpc>
              <a:spcBef>
                <a:spcPct val="0"/>
              </a:spcBef>
              <a:buFont typeface="Arial" charset="0"/>
              <a:buNone/>
            </a:pPr>
            <a:r>
              <a:rPr lang="en-US" altLang="zh-CN" sz="2000">
                <a:latin typeface="微软雅黑" charset="0"/>
                <a:ea typeface="微软雅黑" charset="0"/>
                <a:cs typeface="微软雅黑" charset="0"/>
              </a:rPr>
              <a:t>xlabel('(b)</a:t>
            </a:r>
            <a:r>
              <a:rPr lang="zh-CN" altLang="en-US" sz="2000">
                <a:latin typeface="微软雅黑" charset="0"/>
                <a:ea typeface="微软雅黑" charset="0"/>
                <a:cs typeface="微软雅黑" charset="0"/>
              </a:rPr>
              <a:t>添加高斯噪声图像</a:t>
            </a:r>
            <a:r>
              <a:rPr lang="zh-CN" sz="2000">
                <a:latin typeface="微软雅黑" charset="0"/>
                <a:ea typeface="微软雅黑" charset="0"/>
                <a:cs typeface="微软雅黑" charset="0"/>
              </a:rPr>
              <a:t>')</a:t>
            </a:r>
          </a:p>
          <a:p>
            <a:pPr marL="0" indent="0" eaLnBrk="1" hangingPunct="1">
              <a:lnSpc>
                <a:spcPct val="110000"/>
              </a:lnSpc>
              <a:spcBef>
                <a:spcPct val="0"/>
              </a:spcBef>
              <a:buFont typeface="Arial" charset="0"/>
              <a:buNone/>
            </a:pPr>
            <a:r>
              <a:rPr lang="en-US" altLang="zh-CN" sz="2000">
                <a:latin typeface="微软雅黑" charset="0"/>
                <a:ea typeface="微软雅黑" charset="0"/>
                <a:cs typeface="微软雅黑" charset="0"/>
              </a:rPr>
              <a:t>subplot(133);imshow(k,[]);</a:t>
            </a:r>
          </a:p>
          <a:p>
            <a:pPr marL="0" indent="0" eaLnBrk="1" hangingPunct="1">
              <a:lnSpc>
                <a:spcPct val="110000"/>
              </a:lnSpc>
              <a:spcBef>
                <a:spcPct val="0"/>
              </a:spcBef>
              <a:buFont typeface="Arial" charset="0"/>
              <a:buNone/>
            </a:pPr>
            <a:r>
              <a:rPr lang="en-US" altLang="zh-CN" sz="2000">
                <a:latin typeface="微软雅黑" charset="0"/>
                <a:ea typeface="微软雅黑" charset="0"/>
                <a:cs typeface="微软雅黑" charset="0"/>
              </a:rPr>
              <a:t>xlabel('(c)</a:t>
            </a:r>
            <a:r>
              <a:rPr lang="zh-CN" altLang="en-US" sz="2000">
                <a:latin typeface="微软雅黑" charset="0"/>
                <a:ea typeface="微软雅黑" charset="0"/>
                <a:cs typeface="微软雅黑" charset="0"/>
              </a:rPr>
              <a:t>叠加后图像</a:t>
            </a:r>
            <a:r>
              <a:rPr lang="zh-CN" sz="2000">
                <a:latin typeface="微软雅黑" charset="0"/>
                <a:ea typeface="微软雅黑" charset="0"/>
                <a:cs typeface="微软雅黑" charset="0"/>
              </a:rPr>
              <a:t>')</a:t>
            </a:r>
            <a:endParaRPr lang="en-US" altLang="zh-CN" sz="2000">
              <a:latin typeface="微软雅黑" charset="0"/>
              <a:ea typeface="微软雅黑" charset="0"/>
              <a:cs typeface="微软雅黑" charset="0"/>
            </a:endParaRPr>
          </a:p>
        </p:txBody>
      </p:sp>
      <p:sp>
        <p:nvSpPr>
          <p:cNvPr id="45058" name="TextBox 2"/>
          <p:cNvSpPr txBox="1">
            <a:spLocks noChangeArrowheads="1"/>
          </p:cNvSpPr>
          <p:nvPr/>
        </p:nvSpPr>
        <p:spPr bwMode="auto">
          <a:xfrm>
            <a:off x="323850" y="836613"/>
            <a:ext cx="14160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eaLnBrk="1" hangingPunct="1"/>
            <a:r>
              <a:rPr lang="en-US" altLang="zh-CN" sz="1800"/>
              <a:t>imlincomb.m</a:t>
            </a:r>
            <a:endParaRPr lang="en-US" sz="18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内容占位符 2"/>
          <p:cNvSpPr>
            <a:spLocks noGrp="1" noChangeArrowheads="1"/>
          </p:cNvSpPr>
          <p:nvPr>
            <p:ph idx="4294967295"/>
          </p:nvPr>
        </p:nvSpPr>
        <p:spPr>
          <a:xfrm>
            <a:off x="457200" y="1554163"/>
            <a:ext cx="8686800" cy="4525962"/>
          </a:xfrm>
        </p:spPr>
        <p:txBody>
          <a:bodyPr/>
          <a:lstStyle/>
          <a:p>
            <a:pPr eaLnBrk="1" hangingPunct="1"/>
            <a:r>
              <a:rPr lang="en-US" altLang="zh-CN">
                <a:latin typeface="微软雅黑" charset="0"/>
                <a:ea typeface="微软雅黑" charset="0"/>
                <a:cs typeface="微软雅黑" charset="0"/>
              </a:rPr>
              <a:t>【</a:t>
            </a:r>
            <a:r>
              <a:rPr lang="zh-CN" altLang="en-US">
                <a:latin typeface="微软雅黑" charset="0"/>
                <a:ea typeface="微软雅黑" charset="0"/>
                <a:cs typeface="微软雅黑" charset="0"/>
              </a:rPr>
              <a:t>例</a:t>
            </a:r>
            <a:r>
              <a:rPr lang="en-US" altLang="zh-CN">
                <a:latin typeface="微软雅黑" charset="0"/>
                <a:ea typeface="微软雅黑" charset="0"/>
                <a:cs typeface="微软雅黑" charset="0"/>
              </a:rPr>
              <a:t>】</a:t>
            </a:r>
            <a:r>
              <a:rPr lang="zh-CN" altLang="en-US">
                <a:latin typeface="微软雅黑" charset="0"/>
                <a:ea typeface="微软雅黑" charset="0"/>
                <a:cs typeface="微软雅黑" charset="0"/>
              </a:rPr>
              <a:t>利用</a:t>
            </a:r>
            <a:r>
              <a:rPr lang="en-US" altLang="zh-CN">
                <a:latin typeface="微软雅黑" charset="0"/>
                <a:ea typeface="微软雅黑" charset="0"/>
                <a:cs typeface="微软雅黑" charset="0"/>
              </a:rPr>
              <a:t>imnoise</a:t>
            </a:r>
            <a:r>
              <a:rPr lang="zh-CN" altLang="en-US">
                <a:latin typeface="微软雅黑" charset="0"/>
                <a:ea typeface="微软雅黑" charset="0"/>
                <a:cs typeface="微软雅黑" charset="0"/>
              </a:rPr>
              <a:t>函数对噪声进行相加运算。</a:t>
            </a:r>
          </a:p>
        </p:txBody>
      </p:sp>
      <p:graphicFrame>
        <p:nvGraphicFramePr>
          <p:cNvPr id="19459" name="Group 3"/>
          <p:cNvGraphicFramePr>
            <a:graphicFrameLocks noGrp="1"/>
          </p:cNvGraphicFramePr>
          <p:nvPr/>
        </p:nvGraphicFramePr>
        <p:xfrm>
          <a:off x="395288" y="4941888"/>
          <a:ext cx="8351837" cy="420687"/>
        </p:xfrm>
        <a:graphic>
          <a:graphicData uri="http://schemas.openxmlformats.org/drawingml/2006/table">
            <a:tbl>
              <a:tblPr/>
              <a:tblGrid>
                <a:gridCol w="2784475"/>
                <a:gridCol w="2782887"/>
                <a:gridCol w="2784475"/>
              </a:tblGrid>
              <a:tr h="420687">
                <a:tc>
                  <a:txBody>
                    <a:bodyPr/>
                    <a:lstStyle/>
                    <a:p>
                      <a:pPr marL="0" marR="0" lvl="0" indent="254000" algn="ctr" defTabSz="914400" rtl="0" eaLnBrk="1" fontAlgn="base" latinLnBrk="0" hangingPunct="1">
                        <a:lnSpc>
                          <a:spcPts val="1500"/>
                        </a:lnSpc>
                        <a:spcBef>
                          <a:spcPts val="600"/>
                        </a:spcBef>
                        <a:spcAft>
                          <a:spcPts val="240"/>
                        </a:spcAft>
                        <a:buClrTx/>
                        <a:buSzTx/>
                        <a:buFont typeface="Arial" panose="020B0604020202020204" pitchFamily="34" charset="0"/>
                        <a:buNone/>
                      </a:pPr>
                      <a:r>
                        <a:rPr kumimoji="0" lang="zh-CN" sz="1800" b="1"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sym typeface="Franklin Gothic Book" pitchFamily="34" charset="0"/>
                        </a:rPr>
                        <a:t>原始图像</a:t>
                      </a:r>
                      <a:endParaRPr kumimoji="0" lang="zh-CN" sz="1800" b="1" i="0" u="none" strike="noStrike" cap="none" normalizeH="0" baseline="0" smtClean="0">
                        <a:ln>
                          <a:noFill/>
                        </a:ln>
                        <a:solidFill>
                          <a:srgbClr val="FFFFFF"/>
                        </a:solidFill>
                        <a:effectLst/>
                        <a:latin typeface="Times New Roman" panose="02020603050405020304" pitchFamily="18" charset="0"/>
                        <a:ea typeface="微软雅黑" panose="020B0503020204020204" pitchFamily="34" charset="-122"/>
                        <a:sym typeface="Franklin Gothic Book" pitchFamily="34" charset="0"/>
                      </a:endParaRP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254000" algn="ctr" defTabSz="914400" rtl="0" eaLnBrk="1" fontAlgn="base" latinLnBrk="0" hangingPunct="1">
                        <a:lnSpc>
                          <a:spcPts val="1500"/>
                        </a:lnSpc>
                        <a:spcBef>
                          <a:spcPts val="600"/>
                        </a:spcBef>
                        <a:spcAft>
                          <a:spcPts val="240"/>
                        </a:spcAft>
                        <a:buClrTx/>
                        <a:buSzTx/>
                        <a:buFont typeface="Arial" panose="020B0604020202020204" pitchFamily="34" charset="0"/>
                        <a:buNone/>
                      </a:pPr>
                      <a:endParaRPr kumimoji="0" lang="en-US" sz="1800" b="1"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sym typeface="Franklin Gothic Book" pitchFamily="34" charset="0"/>
                      </a:endParaRPr>
                    </a:p>
                    <a:p>
                      <a:pPr marL="0" marR="0" lvl="0" indent="254000" algn="ctr" defTabSz="914400" rtl="0" eaLnBrk="1" fontAlgn="base" latinLnBrk="0" hangingPunct="1">
                        <a:lnSpc>
                          <a:spcPts val="1575"/>
                        </a:lnSpc>
                        <a:spcBef>
                          <a:spcPct val="0"/>
                        </a:spcBef>
                        <a:spcAft>
                          <a:spcPct val="0"/>
                        </a:spcAft>
                        <a:buClrTx/>
                        <a:buSzTx/>
                        <a:buFont typeface="Arial" panose="020B0604020202020204" pitchFamily="34" charset="0"/>
                        <a:buNone/>
                      </a:pPr>
                      <a:r>
                        <a:rPr kumimoji="0" lang="zh-CN" altLang="en-US" sz="1800" b="1"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sym typeface="Franklin Gothic Book" pitchFamily="34" charset="0"/>
                        </a:rPr>
                        <a:t>添加高斯噪声图像</a:t>
                      </a:r>
                      <a:endParaRPr kumimoji="0" lang="zh-CN" altLang="en-US" sz="1800" b="1" i="0" u="none" strike="noStrike" cap="none" normalizeH="0" baseline="0" smtClean="0">
                        <a:ln>
                          <a:noFill/>
                        </a:ln>
                        <a:solidFill>
                          <a:srgbClr val="FFFFFF"/>
                        </a:solidFill>
                        <a:effectLst/>
                        <a:latin typeface="Times New Roman" panose="02020603050405020304" pitchFamily="18" charset="0"/>
                        <a:ea typeface="微软雅黑" panose="020B0503020204020204" pitchFamily="34" charset="-122"/>
                        <a:sym typeface="Franklin Gothic Book" pitchFamily="34" charset="0"/>
                      </a:endParaRP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254000" algn="ctr" defTabSz="914400" rtl="0" eaLnBrk="1" fontAlgn="base" latinLnBrk="0" hangingPunct="1">
                        <a:lnSpc>
                          <a:spcPts val="1500"/>
                        </a:lnSpc>
                        <a:spcBef>
                          <a:spcPts val="600"/>
                        </a:spcBef>
                        <a:spcAft>
                          <a:spcPts val="240"/>
                        </a:spcAft>
                        <a:buClrTx/>
                        <a:buSzTx/>
                        <a:buFont typeface="Arial" panose="020B0604020202020204" pitchFamily="34" charset="0"/>
                        <a:buNone/>
                      </a:pPr>
                      <a:endParaRPr kumimoji="0" lang="en-US" sz="1800" b="1"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sym typeface="Franklin Gothic Book" pitchFamily="34" charset="0"/>
                      </a:endParaRPr>
                    </a:p>
                    <a:p>
                      <a:pPr marL="0" marR="0" lvl="0" indent="254000" algn="ctr" defTabSz="914400" rtl="0" eaLnBrk="1" fontAlgn="base" latinLnBrk="0" hangingPunct="1">
                        <a:lnSpc>
                          <a:spcPts val="1575"/>
                        </a:lnSpc>
                        <a:spcBef>
                          <a:spcPct val="0"/>
                        </a:spcBef>
                        <a:spcAft>
                          <a:spcPct val="0"/>
                        </a:spcAft>
                        <a:buClrTx/>
                        <a:buSzTx/>
                        <a:buFont typeface="Arial" panose="020B0604020202020204" pitchFamily="34" charset="0"/>
                        <a:buNone/>
                      </a:pPr>
                      <a:r>
                        <a:rPr kumimoji="0" lang="zh-CN" altLang="en-US" sz="1800" b="1"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sym typeface="Franklin Gothic Book" pitchFamily="34" charset="0"/>
                        </a:rPr>
                        <a:t>叠加后图像</a:t>
                      </a:r>
                      <a:endParaRPr kumimoji="0" lang="zh-CN" altLang="en-US" sz="1800" b="1" i="0" u="none" strike="noStrike" cap="none" normalizeH="0" baseline="0" smtClean="0">
                        <a:ln>
                          <a:noFill/>
                        </a:ln>
                        <a:solidFill>
                          <a:srgbClr val="FFFFFF"/>
                        </a:solidFill>
                        <a:effectLst/>
                        <a:latin typeface="Times New Roman" panose="02020603050405020304" pitchFamily="18" charset="0"/>
                        <a:ea typeface="微软雅黑" panose="020B0503020204020204" pitchFamily="34" charset="-122"/>
                        <a:sym typeface="Franklin Gothic Book" pitchFamily="34" charset="0"/>
                      </a:endParaRP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bl>
          </a:graphicData>
        </a:graphic>
      </p:graphicFrame>
      <p:pic>
        <p:nvPicPr>
          <p:cNvPr id="4711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2533650"/>
            <a:ext cx="2722563"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2565400"/>
            <a:ext cx="2778125"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8"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9025" y="2533650"/>
            <a:ext cx="2724150"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文本占位符 2"/>
          <p:cNvSpPr>
            <a:spLocks noGrp="1" noChangeArrowheads="1"/>
          </p:cNvSpPr>
          <p:nvPr>
            <p:ph type="body" idx="4294967295"/>
          </p:nvPr>
        </p:nvSpPr>
        <p:spPr>
          <a:xfrm>
            <a:off x="457200" y="1554163"/>
            <a:ext cx="8686800" cy="3314700"/>
          </a:xfrm>
        </p:spPr>
        <p:txBody>
          <a:bodyPr/>
          <a:lstStyle/>
          <a:p>
            <a:pPr eaLnBrk="1" hangingPunct="1">
              <a:lnSpc>
                <a:spcPct val="110000"/>
              </a:lnSpc>
              <a:spcBef>
                <a:spcPct val="0"/>
              </a:spcBef>
              <a:buFont typeface="Arial" charset="0"/>
              <a:buNone/>
            </a:pPr>
            <a:r>
              <a:rPr lang="zh-CN" altLang="en-US">
                <a:latin typeface="Times New Roman" charset="0"/>
                <a:ea typeface="楷体" charset="0"/>
                <a:cs typeface="楷体" charset="0"/>
              </a:rPr>
              <a:t>图像的逻辑运算主要是针对二值图像，以像素对像素为基础进行的两幅或多幅图像间的操作。常用的逻辑运算有与、或、非、或非、与非、异或等。在</a:t>
            </a:r>
            <a:r>
              <a:rPr lang="en-US" altLang="zh-CN">
                <a:latin typeface="Times New Roman" charset="0"/>
                <a:ea typeface="楷体" charset="0"/>
                <a:cs typeface="楷体" charset="0"/>
              </a:rPr>
              <a:t>MATLAB</a:t>
            </a:r>
            <a:r>
              <a:rPr lang="zh-CN" altLang="en-US">
                <a:latin typeface="Times New Roman" charset="0"/>
                <a:ea typeface="楷体" charset="0"/>
                <a:cs typeface="楷体" charset="0"/>
              </a:rPr>
              <a:t>中，提供了逻辑操作符</a:t>
            </a:r>
          </a:p>
          <a:p>
            <a:pPr eaLnBrk="1" hangingPunct="1">
              <a:lnSpc>
                <a:spcPct val="110000"/>
              </a:lnSpc>
              <a:spcBef>
                <a:spcPct val="0"/>
              </a:spcBef>
              <a:buFont typeface="Arial" charset="0"/>
              <a:buNone/>
            </a:pPr>
            <a:endParaRPr lang="zh-CN" altLang="en-US">
              <a:latin typeface="Times New Roman" charset="0"/>
              <a:ea typeface="楷体" charset="0"/>
              <a:cs typeface="楷体" charset="0"/>
            </a:endParaRPr>
          </a:p>
          <a:p>
            <a:pPr eaLnBrk="1" hangingPunct="1">
              <a:lnSpc>
                <a:spcPct val="110000"/>
              </a:lnSpc>
              <a:spcBef>
                <a:spcPct val="0"/>
              </a:spcBef>
              <a:buFont typeface="Arial" charset="0"/>
              <a:buNone/>
            </a:pPr>
            <a:r>
              <a:rPr lang="zh-CN" altLang="en-US">
                <a:latin typeface="Times New Roman" charset="0"/>
                <a:ea typeface="楷体" charset="0"/>
                <a:cs typeface="楷体" charset="0"/>
              </a:rPr>
              <a:t>与（</a:t>
            </a:r>
            <a:r>
              <a:rPr lang="en-US" altLang="zh-CN">
                <a:latin typeface="Times New Roman" charset="0"/>
                <a:ea typeface="楷体" charset="0"/>
                <a:cs typeface="楷体" charset="0"/>
              </a:rPr>
              <a:t>&amp;</a:t>
            </a:r>
            <a:r>
              <a:rPr lang="zh-CN" altLang="en-US">
                <a:latin typeface="Times New Roman" charset="0"/>
                <a:ea typeface="楷体" charset="0"/>
                <a:cs typeface="楷体" charset="0"/>
              </a:rPr>
              <a:t>）、或（</a:t>
            </a:r>
            <a:r>
              <a:rPr lang="en-US" altLang="zh-CN">
                <a:latin typeface="Times New Roman" charset="0"/>
                <a:ea typeface="楷体" charset="0"/>
                <a:cs typeface="楷体" charset="0"/>
              </a:rPr>
              <a:t>|</a:t>
            </a:r>
            <a:r>
              <a:rPr lang="zh-CN" altLang="en-US">
                <a:latin typeface="Times New Roman" charset="0"/>
                <a:ea typeface="楷体" charset="0"/>
                <a:cs typeface="楷体" charset="0"/>
              </a:rPr>
              <a:t>）</a:t>
            </a:r>
            <a:r>
              <a:rPr lang="en-US" altLang="zh-CN">
                <a:latin typeface="Times New Roman" charset="0"/>
                <a:ea typeface="楷体" charset="0"/>
                <a:cs typeface="楷体" charset="0"/>
              </a:rPr>
              <a:t>\</a:t>
            </a:r>
            <a:r>
              <a:rPr lang="zh-CN" altLang="en-US">
                <a:latin typeface="Times New Roman" charset="0"/>
                <a:ea typeface="楷体" charset="0"/>
                <a:cs typeface="楷体" charset="0"/>
              </a:rPr>
              <a:t>非（</a:t>
            </a:r>
            <a:r>
              <a:rPr lang="en-US" altLang="zh-CN">
                <a:latin typeface="Times New Roman" charset="0"/>
                <a:ea typeface="楷体" charset="0"/>
                <a:cs typeface="楷体" charset="0"/>
              </a:rPr>
              <a:t>~</a:t>
            </a:r>
            <a:r>
              <a:rPr lang="zh-CN" altLang="en-US">
                <a:latin typeface="Times New Roman" charset="0"/>
                <a:ea typeface="楷体" charset="0"/>
                <a:cs typeface="楷体" charset="0"/>
              </a:rPr>
              <a:t>）、异或（</a:t>
            </a:r>
            <a:r>
              <a:rPr lang="en-US" altLang="zh-CN">
                <a:latin typeface="Times New Roman" charset="0"/>
                <a:ea typeface="楷体" charset="0"/>
                <a:cs typeface="楷体" charset="0"/>
              </a:rPr>
              <a:t>OR</a:t>
            </a:r>
            <a:r>
              <a:rPr lang="zh-CN" altLang="en-US">
                <a:latin typeface="Times New Roman" charset="0"/>
                <a:ea typeface="楷体" charset="0"/>
                <a:cs typeface="楷体" charset="0"/>
              </a:rPr>
              <a:t>）</a:t>
            </a:r>
          </a:p>
          <a:p>
            <a:pPr eaLnBrk="1" hangingPunct="1">
              <a:lnSpc>
                <a:spcPct val="110000"/>
              </a:lnSpc>
              <a:spcBef>
                <a:spcPct val="0"/>
              </a:spcBef>
              <a:buFont typeface="Arial" charset="0"/>
              <a:buNone/>
            </a:pPr>
            <a:endParaRPr lang="zh-CN" altLang="en-US">
              <a:latin typeface="Times New Roman" charset="0"/>
              <a:ea typeface="楷体" charset="0"/>
              <a:cs typeface="楷体" charset="0"/>
            </a:endParaRPr>
          </a:p>
          <a:p>
            <a:pPr eaLnBrk="1" hangingPunct="1">
              <a:lnSpc>
                <a:spcPct val="110000"/>
              </a:lnSpc>
              <a:spcBef>
                <a:spcPct val="0"/>
              </a:spcBef>
              <a:buFont typeface="Arial" charset="0"/>
              <a:buNone/>
            </a:pPr>
            <a:r>
              <a:rPr lang="zh-CN" altLang="en-US">
                <a:latin typeface="Times New Roman" charset="0"/>
                <a:ea typeface="楷体" charset="0"/>
                <a:cs typeface="楷体" charset="0"/>
              </a:rPr>
              <a:t>等进行逻辑运算，复杂逻辑运算可通过基本运算推导得到。</a:t>
            </a:r>
          </a:p>
          <a:p>
            <a:pPr eaLnBrk="1" hangingPunct="1">
              <a:lnSpc>
                <a:spcPct val="110000"/>
              </a:lnSpc>
              <a:spcBef>
                <a:spcPct val="0"/>
              </a:spcBef>
            </a:pPr>
            <a:endParaRPr lang="zh-CN" altLang="en-US">
              <a:latin typeface="Times New Roman" charset="0"/>
              <a:ea typeface="楷体" charset="0"/>
              <a:cs typeface="楷体" charset="0"/>
            </a:endParaRPr>
          </a:p>
        </p:txBody>
      </p:sp>
      <p:sp>
        <p:nvSpPr>
          <p:cNvPr id="48130" name="标题 1"/>
          <p:cNvSpPr>
            <a:spLocks noGrp="1" noChangeArrowheads="1"/>
          </p:cNvSpPr>
          <p:nvPr/>
        </p:nvSpPr>
        <p:spPr bwMode="auto">
          <a:xfrm>
            <a:off x="250825" y="117475"/>
            <a:ext cx="8686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914400" indent="-914400"/>
            <a:r>
              <a:rPr lang="zh-CN" altLang="en-US" sz="4600">
                <a:solidFill>
                  <a:schemeClr val="accent1"/>
                </a:solidFill>
                <a:latin typeface="华文楷体" charset="0"/>
                <a:ea typeface="华文楷体" charset="0"/>
                <a:cs typeface="华文楷体" charset="0"/>
                <a:sym typeface="Franklin Gothic Medium" charset="0"/>
              </a:rPr>
              <a:t>4.1.3　图像的逻辑运算</a:t>
            </a:r>
          </a:p>
        </p:txBody>
      </p:sp>
    </p:spTree>
  </p:cSld>
  <p:clrMapOvr>
    <a:masterClrMapping/>
  </p:clrMapOvr>
  <p:transition xmlns:p14="http://schemas.microsoft.com/office/powerpoint/2010/mai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内容占位符 2"/>
          <p:cNvSpPr>
            <a:spLocks noGrp="1" noChangeArrowheads="1"/>
          </p:cNvSpPr>
          <p:nvPr>
            <p:ph idx="4294967295"/>
          </p:nvPr>
        </p:nvSpPr>
        <p:spPr>
          <a:xfrm>
            <a:off x="457200" y="1554163"/>
            <a:ext cx="8686800" cy="4525962"/>
          </a:xfrm>
        </p:spPr>
        <p:txBody>
          <a:bodyPr/>
          <a:lstStyle/>
          <a:p>
            <a:pPr eaLnBrk="1" hangingPunct="1"/>
            <a:r>
              <a:rPr lang="zh-CN" altLang="en-US">
                <a:latin typeface="微软雅黑" charset="0"/>
                <a:ea typeface="微软雅黑" charset="0"/>
                <a:cs typeface="微软雅黑" charset="0"/>
              </a:rPr>
              <a:t>逻辑运算不仅关注图像像素点的数值变换，更注重</a:t>
            </a:r>
            <a:r>
              <a:rPr lang="zh-CN" altLang="en-US">
                <a:solidFill>
                  <a:schemeClr val="hlink"/>
                </a:solidFill>
                <a:latin typeface="微软雅黑" charset="0"/>
                <a:ea typeface="微软雅黑" charset="0"/>
                <a:cs typeface="微软雅黑" charset="0"/>
              </a:rPr>
              <a:t>位变换</a:t>
            </a:r>
            <a:r>
              <a:rPr lang="zh-CN" altLang="en-US">
                <a:latin typeface="微软雅黑" charset="0"/>
                <a:ea typeface="微软雅黑" charset="0"/>
                <a:cs typeface="微软雅黑" charset="0"/>
              </a:rPr>
              <a:t>的情况。</a:t>
            </a:r>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750" y="2852738"/>
            <a:ext cx="8318500" cy="179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内容占位符 2"/>
          <p:cNvSpPr>
            <a:spLocks noGrp="1" noChangeArrowheads="1"/>
          </p:cNvSpPr>
          <p:nvPr>
            <p:ph idx="4294967295"/>
          </p:nvPr>
        </p:nvSpPr>
        <p:spPr>
          <a:xfrm>
            <a:off x="457200" y="1554163"/>
            <a:ext cx="8686800" cy="4525962"/>
          </a:xfrm>
        </p:spPr>
        <p:txBody>
          <a:bodyPr/>
          <a:lstStyle/>
          <a:p>
            <a:pPr eaLnBrk="1" hangingPunct="1"/>
            <a:r>
              <a:rPr lang="en-US" altLang="zh-CN">
                <a:latin typeface="微软雅黑" charset="0"/>
                <a:ea typeface="微软雅黑" charset="0"/>
                <a:cs typeface="微软雅黑" charset="0"/>
              </a:rPr>
              <a:t>【</a:t>
            </a:r>
            <a:r>
              <a:rPr lang="zh-CN" altLang="en-US">
                <a:latin typeface="微软雅黑" charset="0"/>
                <a:ea typeface="微软雅黑" charset="0"/>
                <a:cs typeface="微软雅黑" charset="0"/>
              </a:rPr>
              <a:t>例</a:t>
            </a:r>
            <a:r>
              <a:rPr lang="en-US" altLang="zh-CN">
                <a:latin typeface="微软雅黑" charset="0"/>
                <a:ea typeface="微软雅黑" charset="0"/>
                <a:cs typeface="微软雅黑" charset="0"/>
              </a:rPr>
              <a:t>】</a:t>
            </a:r>
            <a:r>
              <a:rPr lang="zh-CN" altLang="en-US">
                <a:latin typeface="微软雅黑" charset="0"/>
                <a:ea typeface="微软雅黑" charset="0"/>
                <a:cs typeface="微软雅黑" charset="0"/>
              </a:rPr>
              <a:t>图像的逻辑运算。</a:t>
            </a:r>
          </a:p>
        </p:txBody>
      </p:sp>
      <p:pic>
        <p:nvPicPr>
          <p:cNvPr id="50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2420938"/>
            <a:ext cx="7281863"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内容占位符 2"/>
          <p:cNvSpPr>
            <a:spLocks noGrp="1" noChangeArrowheads="1"/>
          </p:cNvSpPr>
          <p:nvPr>
            <p:ph idx="4294967295"/>
          </p:nvPr>
        </p:nvSpPr>
        <p:spPr>
          <a:xfrm>
            <a:off x="611188" y="476250"/>
            <a:ext cx="7129462" cy="5848350"/>
          </a:xfrm>
        </p:spPr>
        <p:txBody>
          <a:bodyPr/>
          <a:lstStyle/>
          <a:p>
            <a:pPr marL="0" indent="0" eaLnBrk="1" hangingPunct="1">
              <a:spcBef>
                <a:spcPct val="0"/>
              </a:spcBef>
              <a:buFont typeface="Arial" charset="0"/>
              <a:buNone/>
            </a:pPr>
            <a:r>
              <a:rPr lang="zh-CN" altLang="en-US" sz="1800">
                <a:latin typeface="微软雅黑" charset="0"/>
                <a:ea typeface="微软雅黑" charset="0"/>
                <a:cs typeface="微软雅黑" charset="0"/>
              </a:rPr>
              <a:t>clear all;</a:t>
            </a:r>
          </a:p>
          <a:p>
            <a:pPr marL="0" indent="0" eaLnBrk="1" hangingPunct="1">
              <a:spcBef>
                <a:spcPct val="0"/>
              </a:spcBef>
              <a:buFont typeface="Arial" charset="0"/>
              <a:buNone/>
            </a:pPr>
            <a:r>
              <a:rPr lang="zh-CN" altLang="en-US" sz="1800">
                <a:latin typeface="微软雅黑" charset="0"/>
                <a:ea typeface="微软雅黑" charset="0"/>
                <a:cs typeface="微软雅黑" charset="0"/>
              </a:rPr>
              <a:t>I=imread('G:\2017下学期-课件\2017计算机图形学\实验所需图片\实验所需图片\fj6.jpg');</a:t>
            </a:r>
          </a:p>
          <a:p>
            <a:pPr marL="0" indent="0" eaLnBrk="1" hangingPunct="1">
              <a:spcBef>
                <a:spcPct val="0"/>
              </a:spcBef>
              <a:buFont typeface="Arial" charset="0"/>
              <a:buNone/>
            </a:pPr>
            <a:r>
              <a:rPr lang="zh-CN" altLang="en-US" sz="1800">
                <a:latin typeface="微软雅黑" charset="0"/>
                <a:ea typeface="微软雅黑" charset="0"/>
                <a:cs typeface="微软雅黑" charset="0"/>
              </a:rPr>
              <a:t>subplot(2,3,1);imshow(I);</a:t>
            </a:r>
          </a:p>
          <a:p>
            <a:pPr marL="0" indent="0" eaLnBrk="1" hangingPunct="1">
              <a:spcBef>
                <a:spcPct val="0"/>
              </a:spcBef>
              <a:buFont typeface="Arial" charset="0"/>
              <a:buNone/>
            </a:pPr>
            <a:r>
              <a:rPr lang="zh-CN" altLang="en-US" sz="1800">
                <a:latin typeface="微软雅黑" charset="0"/>
                <a:ea typeface="微软雅黑" charset="0"/>
                <a:cs typeface="微软雅黑" charset="0"/>
              </a:rPr>
              <a:t>xlabel('(a)原始图像')</a:t>
            </a:r>
          </a:p>
          <a:p>
            <a:pPr marL="0" indent="0" eaLnBrk="1" hangingPunct="1">
              <a:spcBef>
                <a:spcPct val="0"/>
              </a:spcBef>
              <a:buFont typeface="Arial" charset="0"/>
              <a:buNone/>
            </a:pPr>
            <a:r>
              <a:rPr lang="zh-CN" altLang="en-US" sz="1800">
                <a:latin typeface="微软雅黑" charset="0"/>
                <a:ea typeface="微软雅黑" charset="0"/>
                <a:cs typeface="微软雅黑" charset="0"/>
              </a:rPr>
              <a:t>J=imdivide(I,2);%</a:t>
            </a:r>
            <a:r>
              <a:rPr lang="en-US" altLang="zh-CN" sz="1800">
                <a:latin typeface="微软雅黑" charset="0"/>
                <a:ea typeface="微软雅黑" charset="0"/>
                <a:cs typeface="微软雅黑" charset="0"/>
              </a:rPr>
              <a:t>figure;</a:t>
            </a:r>
            <a:r>
              <a:rPr lang="zh-CN" altLang="en-US" sz="1800">
                <a:latin typeface="微软雅黑" charset="0"/>
                <a:ea typeface="微软雅黑" charset="0"/>
                <a:cs typeface="微软雅黑" charset="0"/>
              </a:rPr>
              <a:t>imshow(</a:t>
            </a:r>
            <a:r>
              <a:rPr lang="en-US" altLang="zh-CN" sz="1800">
                <a:latin typeface="微软雅黑" charset="0"/>
                <a:ea typeface="微软雅黑" charset="0"/>
                <a:cs typeface="微软雅黑" charset="0"/>
              </a:rPr>
              <a:t>J</a:t>
            </a:r>
            <a:r>
              <a:rPr lang="zh-CN" altLang="en-US" sz="1800">
                <a:latin typeface="微软雅黑" charset="0"/>
                <a:ea typeface="微软雅黑" charset="0"/>
                <a:cs typeface="微软雅黑" charset="0"/>
              </a:rPr>
              <a:t>);</a:t>
            </a:r>
          </a:p>
          <a:p>
            <a:pPr marL="0" indent="0" eaLnBrk="1" hangingPunct="1">
              <a:spcBef>
                <a:spcPct val="0"/>
              </a:spcBef>
              <a:buFont typeface="Arial" charset="0"/>
              <a:buNone/>
            </a:pPr>
            <a:r>
              <a:rPr lang="zh-CN" altLang="en-US" sz="1800">
                <a:latin typeface="微软雅黑" charset="0"/>
                <a:ea typeface="微软雅黑" charset="0"/>
                <a:cs typeface="微软雅黑" charset="0"/>
              </a:rPr>
              <a:t>K1=bitand(I,J);</a:t>
            </a:r>
          </a:p>
          <a:p>
            <a:pPr marL="0" indent="0" eaLnBrk="1" hangingPunct="1">
              <a:spcBef>
                <a:spcPct val="0"/>
              </a:spcBef>
              <a:buFont typeface="Arial" charset="0"/>
              <a:buNone/>
            </a:pPr>
            <a:r>
              <a:rPr lang="zh-CN" altLang="en-US" sz="1800">
                <a:latin typeface="微软雅黑" charset="0"/>
                <a:ea typeface="微软雅黑" charset="0"/>
                <a:cs typeface="微软雅黑" charset="0"/>
              </a:rPr>
              <a:t>subplot(2,3,2);imshow(K1);</a:t>
            </a:r>
          </a:p>
          <a:p>
            <a:pPr marL="0" indent="0" eaLnBrk="1" hangingPunct="1">
              <a:spcBef>
                <a:spcPct val="0"/>
              </a:spcBef>
              <a:buFont typeface="Arial" charset="0"/>
              <a:buNone/>
            </a:pPr>
            <a:r>
              <a:rPr lang="zh-CN" altLang="en-US" sz="1800">
                <a:latin typeface="微软雅黑" charset="0"/>
                <a:ea typeface="微软雅黑" charset="0"/>
                <a:cs typeface="微软雅黑" charset="0"/>
              </a:rPr>
              <a:t>xlabel('(b)位与运算')</a:t>
            </a:r>
          </a:p>
          <a:p>
            <a:pPr marL="0" indent="0" eaLnBrk="1" hangingPunct="1">
              <a:spcBef>
                <a:spcPct val="0"/>
              </a:spcBef>
              <a:buFont typeface="Arial" charset="0"/>
              <a:buNone/>
            </a:pPr>
            <a:r>
              <a:rPr lang="zh-CN" altLang="en-US" sz="1800">
                <a:latin typeface="微软雅黑" charset="0"/>
                <a:ea typeface="微软雅黑" charset="0"/>
                <a:cs typeface="微软雅黑" charset="0"/>
              </a:rPr>
              <a:t>K2=bitcmp(I);              %等价于2^8-I</a:t>
            </a:r>
          </a:p>
          <a:p>
            <a:pPr marL="0" indent="0" eaLnBrk="1" hangingPunct="1">
              <a:spcBef>
                <a:spcPct val="0"/>
              </a:spcBef>
              <a:buFont typeface="Arial" charset="0"/>
              <a:buNone/>
            </a:pPr>
            <a:r>
              <a:rPr lang="zh-CN" altLang="en-US" sz="1800">
                <a:latin typeface="微软雅黑" charset="0"/>
                <a:ea typeface="微软雅黑" charset="0"/>
                <a:cs typeface="微软雅黑" charset="0"/>
              </a:rPr>
              <a:t>subplot(2,3,3);imshow(K2);</a:t>
            </a:r>
          </a:p>
          <a:p>
            <a:pPr marL="0" indent="0" eaLnBrk="1" hangingPunct="1">
              <a:spcBef>
                <a:spcPct val="0"/>
              </a:spcBef>
              <a:buFont typeface="Arial" charset="0"/>
              <a:buNone/>
            </a:pPr>
            <a:r>
              <a:rPr lang="zh-CN" altLang="en-US" sz="1800">
                <a:latin typeface="微软雅黑" charset="0"/>
                <a:ea typeface="微软雅黑" charset="0"/>
                <a:cs typeface="微软雅黑" charset="0"/>
              </a:rPr>
              <a:t>xlabel('(c)位补运算')</a:t>
            </a:r>
          </a:p>
          <a:p>
            <a:pPr marL="0" indent="0" eaLnBrk="1" hangingPunct="1">
              <a:spcBef>
                <a:spcPct val="0"/>
              </a:spcBef>
              <a:buFont typeface="Arial" charset="0"/>
              <a:buNone/>
            </a:pPr>
            <a:r>
              <a:rPr lang="zh-CN" altLang="en-US" sz="1800">
                <a:latin typeface="微软雅黑" charset="0"/>
                <a:ea typeface="微软雅黑" charset="0"/>
                <a:cs typeface="微软雅黑" charset="0"/>
              </a:rPr>
              <a:t>K3=bitor(I,J);</a:t>
            </a:r>
          </a:p>
          <a:p>
            <a:pPr marL="0" indent="0" eaLnBrk="1" hangingPunct="1">
              <a:spcBef>
                <a:spcPct val="0"/>
              </a:spcBef>
              <a:buFont typeface="Arial" charset="0"/>
              <a:buNone/>
            </a:pPr>
            <a:r>
              <a:rPr lang="zh-CN" altLang="en-US" sz="1800">
                <a:latin typeface="微软雅黑" charset="0"/>
                <a:ea typeface="微软雅黑" charset="0"/>
                <a:cs typeface="微软雅黑" charset="0"/>
              </a:rPr>
              <a:t>subplot(2,3,4);imshow(K3);</a:t>
            </a:r>
          </a:p>
          <a:p>
            <a:pPr marL="0" indent="0" eaLnBrk="1" hangingPunct="1">
              <a:spcBef>
                <a:spcPct val="0"/>
              </a:spcBef>
              <a:buFont typeface="Arial" charset="0"/>
              <a:buNone/>
            </a:pPr>
            <a:r>
              <a:rPr lang="zh-CN" altLang="en-US" sz="1800">
                <a:latin typeface="微软雅黑" charset="0"/>
                <a:ea typeface="微软雅黑" charset="0"/>
                <a:cs typeface="微软雅黑" charset="0"/>
              </a:rPr>
              <a:t>xlabel('(d)位或运算')</a:t>
            </a:r>
          </a:p>
          <a:p>
            <a:pPr marL="0" indent="0" eaLnBrk="1" hangingPunct="1">
              <a:spcBef>
                <a:spcPct val="0"/>
              </a:spcBef>
              <a:buFont typeface="Arial" charset="0"/>
              <a:buNone/>
            </a:pPr>
            <a:r>
              <a:rPr lang="zh-CN" altLang="en-US" sz="1800">
                <a:latin typeface="微软雅黑" charset="0"/>
                <a:ea typeface="微软雅黑" charset="0"/>
                <a:cs typeface="微软雅黑" charset="0"/>
              </a:rPr>
              <a:t>K4=bitxor(I,J);</a:t>
            </a:r>
          </a:p>
          <a:p>
            <a:pPr marL="0" indent="0" eaLnBrk="1" hangingPunct="1">
              <a:spcBef>
                <a:spcPct val="0"/>
              </a:spcBef>
              <a:buFont typeface="Arial" charset="0"/>
              <a:buNone/>
            </a:pPr>
            <a:r>
              <a:rPr lang="zh-CN" altLang="en-US" sz="1800">
                <a:latin typeface="微软雅黑" charset="0"/>
                <a:ea typeface="微软雅黑" charset="0"/>
                <a:cs typeface="微软雅黑" charset="0"/>
              </a:rPr>
              <a:t>subplot(2,3,5);imshow(K4);</a:t>
            </a:r>
          </a:p>
          <a:p>
            <a:pPr marL="0" indent="0" eaLnBrk="1" hangingPunct="1">
              <a:spcBef>
                <a:spcPct val="0"/>
              </a:spcBef>
              <a:buFont typeface="Arial" charset="0"/>
              <a:buNone/>
            </a:pPr>
            <a:r>
              <a:rPr lang="zh-CN" altLang="en-US" sz="1800">
                <a:latin typeface="微软雅黑" charset="0"/>
                <a:ea typeface="微软雅黑" charset="0"/>
                <a:cs typeface="微软雅黑" charset="0"/>
              </a:rPr>
              <a:t>xlabel('(e)位异或运算')</a:t>
            </a:r>
          </a:p>
          <a:p>
            <a:pPr marL="0" indent="0" eaLnBrk="1" hangingPunct="1">
              <a:spcBef>
                <a:spcPct val="0"/>
              </a:spcBef>
              <a:buFont typeface="Arial" charset="0"/>
              <a:buNone/>
            </a:pPr>
            <a:r>
              <a:rPr lang="zh-CN" altLang="en-US" sz="1800">
                <a:latin typeface="微软雅黑" charset="0"/>
                <a:ea typeface="微软雅黑" charset="0"/>
                <a:cs typeface="微软雅黑" charset="0"/>
              </a:rPr>
              <a:t>K5=bitshift(I,2);</a:t>
            </a:r>
          </a:p>
          <a:p>
            <a:pPr marL="0" indent="0" eaLnBrk="1" hangingPunct="1">
              <a:spcBef>
                <a:spcPct val="0"/>
              </a:spcBef>
              <a:buFont typeface="Arial" charset="0"/>
              <a:buNone/>
            </a:pPr>
            <a:r>
              <a:rPr lang="zh-CN" altLang="en-US" sz="1800">
                <a:latin typeface="微软雅黑" charset="0"/>
                <a:ea typeface="微软雅黑" charset="0"/>
                <a:cs typeface="微软雅黑" charset="0"/>
              </a:rPr>
              <a:t>subplot(2,3,6);imshow(K5);</a:t>
            </a:r>
          </a:p>
          <a:p>
            <a:pPr marL="0" indent="0" eaLnBrk="1" hangingPunct="1">
              <a:spcBef>
                <a:spcPct val="0"/>
              </a:spcBef>
              <a:buFont typeface="Arial" charset="0"/>
              <a:buNone/>
            </a:pPr>
            <a:r>
              <a:rPr lang="zh-CN" altLang="en-US" sz="1800">
                <a:latin typeface="微软雅黑" charset="0"/>
                <a:ea typeface="微软雅黑" charset="0"/>
                <a:cs typeface="微软雅黑" charset="0"/>
              </a:rPr>
              <a:t>xlabel('(f)位移运算')</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文本占位符 2"/>
          <p:cNvSpPr>
            <a:spLocks noGrp="1" noChangeArrowheads="1"/>
          </p:cNvSpPr>
          <p:nvPr>
            <p:ph type="body" idx="4294967295"/>
          </p:nvPr>
        </p:nvSpPr>
        <p:spPr>
          <a:xfrm>
            <a:off x="457200" y="1125538"/>
            <a:ext cx="8686800" cy="3479800"/>
          </a:xfrm>
        </p:spPr>
        <p:txBody>
          <a:bodyPr>
            <a:normAutofit/>
          </a:bodyPr>
          <a:lstStyle/>
          <a:p>
            <a:pPr eaLnBrk="1" hangingPunct="1">
              <a:lnSpc>
                <a:spcPct val="60000"/>
              </a:lnSpc>
              <a:buFont typeface="Arial" charset="0"/>
              <a:buNone/>
            </a:pPr>
            <a:endParaRPr lang="en-US" altLang="zh-CN" sz="600" b="1">
              <a:latin typeface="Times New Roman" charset="0"/>
              <a:ea typeface="楷体" charset="0"/>
              <a:cs typeface="楷体" charset="0"/>
            </a:endParaRPr>
          </a:p>
          <a:p>
            <a:pPr eaLnBrk="1" hangingPunct="1">
              <a:lnSpc>
                <a:spcPct val="60000"/>
              </a:lnSpc>
              <a:buFont typeface="Arial" charset="0"/>
              <a:buNone/>
            </a:pPr>
            <a:r>
              <a:rPr lang="zh-CN" altLang="en-US" sz="1800" b="1">
                <a:solidFill>
                  <a:srgbClr val="FF0000"/>
                </a:solidFill>
                <a:latin typeface="Times New Roman" charset="0"/>
                <a:ea typeface="楷体" charset="0"/>
                <a:cs typeface="楷体" charset="0"/>
              </a:rPr>
              <a:t>改变图像灰度值的有：</a:t>
            </a:r>
          </a:p>
          <a:p>
            <a:pPr eaLnBrk="1" hangingPunct="1">
              <a:lnSpc>
                <a:spcPct val="60000"/>
              </a:lnSpc>
              <a:buFont typeface="Wingdings" charset="0"/>
              <a:buChar char="ü"/>
            </a:pPr>
            <a:r>
              <a:rPr lang="zh-CN" altLang="en-US" sz="1800" b="1">
                <a:latin typeface="Times New Roman" charset="0"/>
                <a:ea typeface="楷体" charset="0"/>
                <a:cs typeface="楷体" charset="0"/>
              </a:rPr>
              <a:t>点运算</a:t>
            </a:r>
          </a:p>
          <a:p>
            <a:pPr eaLnBrk="1" hangingPunct="1">
              <a:lnSpc>
                <a:spcPct val="60000"/>
              </a:lnSpc>
              <a:buFont typeface="Wingdings" charset="0"/>
              <a:buChar char="ü"/>
            </a:pPr>
            <a:r>
              <a:rPr lang="zh-CN" altLang="en-US" sz="1800" b="1">
                <a:latin typeface="Times New Roman" charset="0"/>
                <a:ea typeface="楷体" charset="0"/>
                <a:cs typeface="楷体" charset="0"/>
              </a:rPr>
              <a:t>代数运算（加、减、乘、除等）</a:t>
            </a:r>
          </a:p>
          <a:p>
            <a:pPr eaLnBrk="1" hangingPunct="1">
              <a:lnSpc>
                <a:spcPct val="60000"/>
              </a:lnSpc>
              <a:buFont typeface="Wingdings" charset="0"/>
              <a:buChar char="ü"/>
            </a:pPr>
            <a:r>
              <a:rPr lang="zh-CN" altLang="en-US" sz="1800" b="1">
                <a:latin typeface="Times New Roman" charset="0"/>
                <a:ea typeface="楷体" charset="0"/>
                <a:cs typeface="楷体" charset="0"/>
              </a:rPr>
              <a:t>逻辑运算（与、或、非、异或）</a:t>
            </a:r>
            <a:endParaRPr lang="en-US" altLang="zh-CN" sz="1800" b="1">
              <a:latin typeface="Times New Roman" charset="0"/>
              <a:ea typeface="楷体" charset="0"/>
              <a:cs typeface="楷体" charset="0"/>
            </a:endParaRPr>
          </a:p>
          <a:p>
            <a:pPr eaLnBrk="1" hangingPunct="1">
              <a:lnSpc>
                <a:spcPct val="60000"/>
              </a:lnSpc>
              <a:buFont typeface="Arial" charset="0"/>
              <a:buNone/>
            </a:pPr>
            <a:endParaRPr lang="en-US" altLang="zh-CN" sz="1800" b="1">
              <a:latin typeface="Times New Roman" charset="0"/>
              <a:ea typeface="楷体" charset="0"/>
              <a:cs typeface="楷体" charset="0"/>
            </a:endParaRPr>
          </a:p>
          <a:p>
            <a:pPr eaLnBrk="1" hangingPunct="1">
              <a:lnSpc>
                <a:spcPct val="60000"/>
              </a:lnSpc>
              <a:buFont typeface="Arial" charset="0"/>
              <a:buNone/>
            </a:pPr>
            <a:r>
              <a:rPr lang="zh-CN" altLang="en-US" sz="1800" b="1">
                <a:solidFill>
                  <a:srgbClr val="FF0000"/>
                </a:solidFill>
                <a:latin typeface="Times New Roman" charset="0"/>
                <a:ea typeface="楷体" charset="0"/>
                <a:cs typeface="楷体" charset="0"/>
              </a:rPr>
              <a:t>不改变图像灰度值，而是改变像素位置的有：</a:t>
            </a:r>
            <a:endParaRPr lang="en-US" altLang="zh-CN" sz="1800" b="1">
              <a:solidFill>
                <a:srgbClr val="FF0000"/>
              </a:solidFill>
              <a:latin typeface="Times New Roman" charset="0"/>
              <a:ea typeface="楷体" charset="0"/>
              <a:cs typeface="楷体" charset="0"/>
            </a:endParaRPr>
          </a:p>
          <a:p>
            <a:pPr eaLnBrk="1" hangingPunct="1">
              <a:lnSpc>
                <a:spcPct val="60000"/>
              </a:lnSpc>
              <a:buFont typeface="Arial" charset="0"/>
              <a:buNone/>
            </a:pPr>
            <a:r>
              <a:rPr lang="zh-CN" altLang="en-US" sz="1800" b="1">
                <a:latin typeface="Times New Roman" charset="0"/>
                <a:ea typeface="楷体" charset="0"/>
                <a:cs typeface="楷体" charset="0"/>
              </a:rPr>
              <a:t>图像的几何变换：</a:t>
            </a:r>
            <a:endParaRPr lang="en-US" altLang="zh-CN" sz="1800" b="1">
              <a:latin typeface="Times New Roman" charset="0"/>
              <a:ea typeface="楷体" charset="0"/>
              <a:cs typeface="楷体" charset="0"/>
            </a:endParaRPr>
          </a:p>
          <a:p>
            <a:pPr eaLnBrk="1" hangingPunct="1">
              <a:lnSpc>
                <a:spcPct val="60000"/>
              </a:lnSpc>
              <a:buFont typeface="Arial" charset="0"/>
              <a:buNone/>
            </a:pPr>
            <a:r>
              <a:rPr lang="zh-CN" altLang="en-US" sz="1800" b="1">
                <a:latin typeface="Times New Roman" charset="0"/>
                <a:ea typeface="楷体" charset="0"/>
                <a:cs typeface="楷体" charset="0"/>
              </a:rPr>
              <a:t>平移、镜像、缩放、转置、旋转及剪切。</a:t>
            </a:r>
            <a:endParaRPr lang="zh-CN" sz="1800" b="1">
              <a:latin typeface="Times New Roman" charset="0"/>
              <a:ea typeface="楷体" charset="0"/>
              <a:cs typeface="楷体" charset="0"/>
            </a:endParaRPr>
          </a:p>
          <a:p>
            <a:pPr eaLnBrk="1" hangingPunct="1">
              <a:lnSpc>
                <a:spcPct val="60000"/>
              </a:lnSpc>
              <a:buFont typeface="Arial" charset="0"/>
              <a:buNone/>
            </a:pPr>
            <a:endParaRPr lang="zh-CN" altLang="en-US" sz="1000" b="1">
              <a:latin typeface="Times New Roman" charset="0"/>
              <a:ea typeface="楷体" charset="0"/>
              <a:cs typeface="楷体" charset="0"/>
            </a:endParaRPr>
          </a:p>
          <a:p>
            <a:pPr eaLnBrk="1" hangingPunct="1">
              <a:lnSpc>
                <a:spcPct val="60000"/>
              </a:lnSpc>
              <a:buFont typeface="Arial" charset="0"/>
              <a:buNone/>
            </a:pPr>
            <a:r>
              <a:rPr lang="en-US" altLang="zh-CN" sz="1000" b="1">
                <a:latin typeface="Times New Roman" charset="0"/>
                <a:ea typeface="楷体" charset="0"/>
                <a:cs typeface="楷体" charset="0"/>
              </a:rPr>
              <a:t> </a:t>
            </a:r>
            <a:endParaRPr lang="zh-CN" altLang="en-US" sz="1000" b="1">
              <a:latin typeface="Times New Roman" charset="0"/>
              <a:ea typeface="楷体" charset="0"/>
              <a:cs typeface="楷体" charset="0"/>
            </a:endParaRPr>
          </a:p>
        </p:txBody>
      </p:sp>
      <p:sp>
        <p:nvSpPr>
          <p:cNvPr id="29698" name="Rectangle 2"/>
          <p:cNvSpPr>
            <a:spLocks noGrp="1" noChangeArrowheads="1"/>
          </p:cNvSpPr>
          <p:nvPr/>
        </p:nvSpPr>
        <p:spPr bwMode="auto">
          <a:xfrm>
            <a:off x="468313" y="115888"/>
            <a:ext cx="8229600" cy="114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914400" indent="-914400"/>
            <a:r>
              <a:rPr lang="zh-CN" altLang="en-US" sz="3600" b="1">
                <a:solidFill>
                  <a:srgbClr val="244A58"/>
                </a:solidFill>
                <a:latin typeface="华文楷体" charset="0"/>
                <a:ea typeface="华文楷体" charset="0"/>
                <a:cs typeface="华文楷体" charset="0"/>
                <a:sym typeface="Franklin Gothic Medium" charset="0"/>
              </a:rPr>
              <a:t>4.1  图像的像素运算</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p:nvPr>
        </p:nvSpPr>
        <p:spPr/>
        <p:txBody>
          <a:bodyPr/>
          <a:lstStyle/>
          <a:p>
            <a:pPr eaLnBrk="1" hangingPunct="1"/>
            <a:endParaRPr lang="zh-CN" altLang="en-US">
              <a:latin typeface="Franklin Gothic Medium" charset="0"/>
              <a:ea typeface="微软雅黑" charset="0"/>
              <a:cs typeface="微软雅黑" charset="0"/>
            </a:endParaRPr>
          </a:p>
        </p:txBody>
      </p:sp>
      <p:sp>
        <p:nvSpPr>
          <p:cNvPr id="52226" name="Rectangle 3"/>
          <p:cNvSpPr>
            <a:spLocks noGrp="1" noChangeArrowheads="1"/>
          </p:cNvSpPr>
          <p:nvPr>
            <p:ph idx="1"/>
          </p:nvPr>
        </p:nvSpPr>
        <p:spPr/>
        <p:txBody>
          <a:bodyPr/>
          <a:lstStyle/>
          <a:p>
            <a:pPr eaLnBrk="1" latinLnBrk="1" hangingPunct="1">
              <a:buClr>
                <a:schemeClr val="accent2"/>
              </a:buClr>
              <a:buSzPct val="75000"/>
              <a:buFont typeface="Wingdings" charset="0"/>
              <a:buChar char="l"/>
            </a:pPr>
            <a:endParaRPr lang="zh-CN" altLang="en-US" sz="2800">
              <a:solidFill>
                <a:srgbClr val="009900"/>
              </a:solidFill>
              <a:latin typeface="楷体" charset="0"/>
              <a:ea typeface="楷体" charset="0"/>
              <a:cs typeface="楷体" charset="0"/>
            </a:endParaRPr>
          </a:p>
          <a:p>
            <a:pPr eaLnBrk="1" latinLnBrk="1" hangingPunct="1">
              <a:buClr>
                <a:schemeClr val="accent2"/>
              </a:buClr>
              <a:buSzPct val="75000"/>
              <a:buFont typeface="Wingdings" charset="0"/>
              <a:buNone/>
            </a:pPr>
            <a:endParaRPr lang="en-US" altLang="zh-CN" sz="2800">
              <a:solidFill>
                <a:srgbClr val="009900"/>
              </a:solidFill>
              <a:latin typeface="楷体" charset="0"/>
              <a:ea typeface="楷体" charset="0"/>
              <a:cs typeface="楷体" charset="0"/>
            </a:endParaRPr>
          </a:p>
          <a:p>
            <a:pPr algn="ctr" eaLnBrk="1" latinLnBrk="1" hangingPunct="1">
              <a:buClr>
                <a:schemeClr val="accent2"/>
              </a:buClr>
              <a:buSzPct val="75000"/>
              <a:buFont typeface="Wingdings" charset="0"/>
              <a:buNone/>
            </a:pPr>
            <a:r>
              <a:rPr lang="zh-CN" altLang="en-US" sz="4000">
                <a:latin typeface="楷体" charset="0"/>
                <a:ea typeface="楷体" charset="0"/>
                <a:cs typeface="楷体" charset="0"/>
              </a:rPr>
              <a:t>图像的几何运算</a:t>
            </a:r>
          </a:p>
          <a:p>
            <a:pPr eaLnBrk="1" latinLnBrk="1" hangingPunct="1">
              <a:buClr>
                <a:schemeClr val="accent2"/>
              </a:buClr>
              <a:buSzPct val="75000"/>
              <a:buFont typeface="Wingdings" charset="0"/>
              <a:buNone/>
            </a:pPr>
            <a:r>
              <a:rPr lang="zh-CN" altLang="en-US" sz="2800">
                <a:latin typeface="楷体" charset="0"/>
                <a:ea typeface="楷体" charset="0"/>
                <a:cs typeface="楷体" charset="0"/>
                <a:sym typeface="微软雅黑" charset="0"/>
              </a:rPr>
              <a:t>图像的几何变换是将一幅图像中的</a:t>
            </a:r>
            <a:r>
              <a:rPr lang="zh-CN" altLang="en-US" sz="2800">
                <a:solidFill>
                  <a:schemeClr val="hlink"/>
                </a:solidFill>
                <a:latin typeface="楷体" charset="0"/>
                <a:ea typeface="楷体" charset="0"/>
                <a:cs typeface="楷体" charset="0"/>
                <a:sym typeface="微软雅黑" charset="0"/>
              </a:rPr>
              <a:t>坐标</a:t>
            </a:r>
            <a:r>
              <a:rPr lang="zh-CN" altLang="en-US" sz="2800">
                <a:latin typeface="楷体" charset="0"/>
                <a:ea typeface="楷体" charset="0"/>
                <a:cs typeface="楷体" charset="0"/>
                <a:sym typeface="微软雅黑" charset="0"/>
              </a:rPr>
              <a:t>映射到另外一幅图像中的新坐标位置，它</a:t>
            </a:r>
            <a:r>
              <a:rPr lang="zh-CN" altLang="en-US" sz="2800">
                <a:solidFill>
                  <a:schemeClr val="hlink"/>
                </a:solidFill>
                <a:latin typeface="楷体" charset="0"/>
                <a:ea typeface="楷体" charset="0"/>
                <a:cs typeface="楷体" charset="0"/>
                <a:sym typeface="微软雅黑" charset="0"/>
              </a:rPr>
              <a:t>不改变图像的像素值</a:t>
            </a:r>
            <a:r>
              <a:rPr lang="zh-CN" altLang="en-US" sz="2800">
                <a:latin typeface="楷体" charset="0"/>
                <a:ea typeface="楷体" charset="0"/>
                <a:cs typeface="楷体" charset="0"/>
                <a:sym typeface="微软雅黑" charset="0"/>
              </a:rPr>
              <a:t>，只是改变像素所在的几何位置，使原始图像按照需要产生</a:t>
            </a:r>
            <a:r>
              <a:rPr lang="zh-CN" altLang="en-US" sz="2800">
                <a:solidFill>
                  <a:schemeClr val="hlink"/>
                </a:solidFill>
                <a:latin typeface="楷体" charset="0"/>
                <a:ea typeface="楷体" charset="0"/>
                <a:cs typeface="楷体" charset="0"/>
                <a:sym typeface="微软雅黑" charset="0"/>
              </a:rPr>
              <a:t>位置、形状和大小</a:t>
            </a:r>
            <a:r>
              <a:rPr lang="zh-CN" altLang="en-US" sz="2800">
                <a:latin typeface="楷体" charset="0"/>
                <a:ea typeface="楷体" charset="0"/>
                <a:cs typeface="楷体" charset="0"/>
                <a:sym typeface="微软雅黑" charset="0"/>
              </a:rPr>
              <a:t>的变化。</a:t>
            </a:r>
            <a:endParaRPr lang="zh-CN" altLang="en-US" sz="2800">
              <a:latin typeface="楷体" charset="0"/>
              <a:ea typeface="楷体" charset="0"/>
              <a:cs typeface="楷体" charset="0"/>
            </a:endParaRPr>
          </a:p>
        </p:txBody>
      </p:sp>
    </p:spTree>
  </p:cSld>
  <p:clrMapOvr>
    <a:masterClrMapping/>
  </p:clrMapOvr>
  <p:transition xmlns:p14="http://schemas.microsoft.com/office/powerpoint/2010/main">
    <p:random/>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文本框 91137"/>
          <p:cNvSpPr txBox="1"/>
          <p:nvPr/>
        </p:nvSpPr>
        <p:spPr>
          <a:xfrm>
            <a:off x="517525" y="1370013"/>
            <a:ext cx="8567738" cy="4529137"/>
          </a:xfrm>
          <a:prstGeom prst="rect">
            <a:avLst/>
          </a:prstGeom>
          <a:noFill/>
          <a:ln w="9525">
            <a:noFill/>
          </a:ln>
        </p:spPr>
        <p:txBody>
          <a:bodyPr anchor="ct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algn="ctr" eaLnBrk="1" hangingPunct="1">
              <a:lnSpc>
                <a:spcPct val="40000"/>
              </a:lnSpc>
              <a:spcBef>
                <a:spcPct val="50000"/>
              </a:spcBef>
            </a:pPr>
            <a:endParaRPr lang="en-US" altLang="zh-CN" sz="2800" b="1" u="sng">
              <a:effectLst>
                <a:outerShdw blurRad="38100" dist="38100" dir="2700000" algn="tl">
                  <a:srgbClr val="DDDDDD"/>
                </a:outerShdw>
              </a:effectLst>
              <a:latin typeface="楷体" charset="0"/>
              <a:ea typeface="楷体" charset="0"/>
              <a:cs typeface="楷体" charset="0"/>
            </a:endParaRPr>
          </a:p>
          <a:p>
            <a:pPr eaLnBrk="1" hangingPunct="1">
              <a:spcBef>
                <a:spcPct val="10000"/>
              </a:spcBef>
            </a:pPr>
            <a:r>
              <a:rPr lang="zh-CN" altLang="en-US" sz="2800" b="1">
                <a:solidFill>
                  <a:srgbClr val="C00000"/>
                </a:solidFill>
                <a:effectLst>
                  <a:outerShdw blurRad="38100" dist="38100" dir="2700000" algn="tl">
                    <a:srgbClr val="DDDDDD"/>
                  </a:outerShdw>
                </a:effectLst>
                <a:latin typeface="楷体" charset="0"/>
                <a:ea typeface="楷体" charset="0"/>
                <a:cs typeface="楷体" charset="0"/>
              </a:rPr>
              <a:t>图像的几何变换包括</a:t>
            </a:r>
            <a:r>
              <a:rPr lang="en-US" altLang="zh-CN" sz="2800" b="1">
                <a:solidFill>
                  <a:srgbClr val="C00000"/>
                </a:solidFill>
                <a:effectLst>
                  <a:outerShdw blurRad="38100" dist="38100" dir="2700000" algn="tl">
                    <a:srgbClr val="DDDDDD"/>
                  </a:outerShdw>
                </a:effectLst>
                <a:latin typeface="楷体" charset="0"/>
                <a:ea typeface="楷体" charset="0"/>
                <a:cs typeface="楷体" charset="0"/>
              </a:rPr>
              <a:t>:</a:t>
            </a:r>
          </a:p>
          <a:p>
            <a:pPr eaLnBrk="1" hangingPunct="1">
              <a:spcBef>
                <a:spcPct val="10000"/>
              </a:spcBef>
            </a:pPr>
            <a:r>
              <a:rPr lang="en-US" altLang="zh-CN" sz="2800" b="1">
                <a:effectLst>
                  <a:outerShdw blurRad="38100" dist="38100" dir="2700000" algn="tl">
                    <a:srgbClr val="DDDDDD"/>
                  </a:outerShdw>
                </a:effectLst>
                <a:latin typeface="楷体" charset="0"/>
                <a:ea typeface="楷体" charset="0"/>
                <a:cs typeface="楷体" charset="0"/>
              </a:rPr>
              <a:t>   </a:t>
            </a:r>
            <a:r>
              <a:rPr lang="zh-CN" altLang="en-US" sz="2800" b="1">
                <a:effectLst>
                  <a:outerShdw blurRad="38100" dist="38100" dir="2700000" algn="tl">
                    <a:srgbClr val="DDDDDD"/>
                  </a:outerShdw>
                </a:effectLst>
                <a:latin typeface="楷体" charset="0"/>
                <a:ea typeface="楷体" charset="0"/>
                <a:cs typeface="楷体" charset="0"/>
              </a:rPr>
              <a:t>空间平移、</a:t>
            </a:r>
          </a:p>
          <a:p>
            <a:pPr eaLnBrk="1" hangingPunct="1">
              <a:spcBef>
                <a:spcPct val="10000"/>
              </a:spcBef>
            </a:pPr>
            <a:r>
              <a:rPr lang="zh-CN" altLang="en-US" sz="2800" b="1">
                <a:effectLst>
                  <a:outerShdw blurRad="38100" dist="38100" dir="2700000" algn="tl">
                    <a:srgbClr val="DDDDDD"/>
                  </a:outerShdw>
                </a:effectLst>
                <a:latin typeface="楷体" charset="0"/>
                <a:ea typeface="楷体" charset="0"/>
                <a:cs typeface="楷体" charset="0"/>
              </a:rPr>
              <a:t>   比例缩放、</a:t>
            </a:r>
          </a:p>
          <a:p>
            <a:pPr eaLnBrk="1" hangingPunct="1">
              <a:spcBef>
                <a:spcPct val="10000"/>
              </a:spcBef>
            </a:pPr>
            <a:r>
              <a:rPr lang="zh-CN" altLang="en-US" sz="2800" b="1">
                <a:effectLst>
                  <a:outerShdw blurRad="38100" dist="38100" dir="2700000" algn="tl">
                    <a:srgbClr val="DDDDDD"/>
                  </a:outerShdw>
                </a:effectLst>
                <a:latin typeface="楷体" charset="0"/>
                <a:ea typeface="楷体" charset="0"/>
                <a:cs typeface="楷体" charset="0"/>
              </a:rPr>
              <a:t>   旋转、</a:t>
            </a:r>
          </a:p>
          <a:p>
            <a:pPr eaLnBrk="1" hangingPunct="1">
              <a:spcBef>
                <a:spcPct val="10000"/>
              </a:spcBef>
            </a:pPr>
            <a:r>
              <a:rPr lang="zh-CN" altLang="en-US" sz="2800" b="1">
                <a:effectLst>
                  <a:outerShdw blurRad="38100" dist="38100" dir="2700000" algn="tl">
                    <a:srgbClr val="DDDDDD"/>
                  </a:outerShdw>
                </a:effectLst>
                <a:latin typeface="楷体" charset="0"/>
                <a:ea typeface="楷体" charset="0"/>
                <a:cs typeface="楷体" charset="0"/>
              </a:rPr>
              <a:t>   仿射变换</a:t>
            </a:r>
          </a:p>
          <a:p>
            <a:pPr eaLnBrk="1" hangingPunct="1">
              <a:spcBef>
                <a:spcPct val="10000"/>
              </a:spcBef>
            </a:pPr>
            <a:r>
              <a:rPr lang="zh-CN" altLang="en-US" sz="2800" b="1">
                <a:effectLst>
                  <a:outerShdw blurRad="38100" dist="38100" dir="2700000" algn="tl">
                    <a:srgbClr val="DDDDDD"/>
                  </a:outerShdw>
                </a:effectLst>
                <a:latin typeface="楷体" charset="0"/>
                <a:ea typeface="楷体" charset="0"/>
                <a:cs typeface="楷体" charset="0"/>
              </a:rPr>
              <a:t>   投影变换</a:t>
            </a:r>
          </a:p>
          <a:p>
            <a:pPr eaLnBrk="1" hangingPunct="1">
              <a:spcBef>
                <a:spcPct val="10000"/>
              </a:spcBef>
            </a:pPr>
            <a:r>
              <a:rPr lang="zh-CN" altLang="en-US" sz="2800" b="1">
                <a:solidFill>
                  <a:srgbClr val="C00000"/>
                </a:solidFill>
                <a:effectLst>
                  <a:outerShdw blurRad="38100" dist="38100" dir="2700000" algn="tl">
                    <a:srgbClr val="DDDDDD"/>
                  </a:outerShdw>
                </a:effectLst>
                <a:latin typeface="楷体" charset="0"/>
                <a:ea typeface="楷体" charset="0"/>
                <a:cs typeface="楷体" charset="0"/>
              </a:rPr>
              <a:t>图像几何变换的实质:</a:t>
            </a:r>
            <a:endParaRPr lang="en-US" altLang="zh-CN" sz="2800" b="1" u="sng">
              <a:effectLst>
                <a:outerShdw blurRad="38100" dist="38100" dir="2700000" algn="tl">
                  <a:srgbClr val="DDDDDD"/>
                </a:outerShdw>
              </a:effectLst>
              <a:latin typeface="楷体" charset="0"/>
              <a:ea typeface="楷体" charset="0"/>
              <a:cs typeface="楷体" charset="0"/>
            </a:endParaRPr>
          </a:p>
          <a:p>
            <a:pPr eaLnBrk="1" hangingPunct="1">
              <a:spcBef>
                <a:spcPct val="10000"/>
              </a:spcBef>
            </a:pPr>
            <a:r>
              <a:rPr lang="en-US" altLang="zh-CN" sz="2800" b="1">
                <a:effectLst>
                  <a:outerShdw blurRad="38100" dist="38100" dir="2700000" algn="tl">
                    <a:srgbClr val="DDDDDD"/>
                  </a:outerShdw>
                </a:effectLst>
                <a:latin typeface="楷体" charset="0"/>
                <a:ea typeface="楷体" charset="0"/>
                <a:cs typeface="楷体" charset="0"/>
              </a:rPr>
              <a:t>   </a:t>
            </a:r>
            <a:r>
              <a:rPr lang="zh-CN" altLang="en-US" sz="2800" b="1">
                <a:effectLst>
                  <a:outerShdw blurRad="38100" dist="38100" dir="2700000" algn="tl">
                    <a:srgbClr val="DDDDDD"/>
                  </a:outerShdw>
                </a:effectLst>
                <a:latin typeface="楷体" charset="0"/>
                <a:ea typeface="楷体" charset="0"/>
                <a:cs typeface="楷体" charset="0"/>
              </a:rPr>
              <a:t>改变像素的空间位置，估算新空间位置上的像素值。</a:t>
            </a:r>
          </a:p>
          <a:p>
            <a:pPr algn="just" eaLnBrk="1" hangingPunct="1">
              <a:spcBef>
                <a:spcPct val="10000"/>
              </a:spcBef>
            </a:pPr>
            <a:r>
              <a:rPr lang="zh-CN" altLang="en-US" sz="2800" b="1">
                <a:effectLst>
                  <a:outerShdw blurRad="38100" dist="38100" dir="2700000" algn="tl">
                    <a:srgbClr val="DDDDDD"/>
                  </a:outerShdw>
                </a:effectLst>
                <a:latin typeface="楷体" charset="0"/>
                <a:ea typeface="楷体" charset="0"/>
                <a:cs typeface="楷体" charset="0"/>
              </a:rPr>
              <a:t>	</a:t>
            </a:r>
          </a:p>
        </p:txBody>
      </p:sp>
      <p:sp>
        <p:nvSpPr>
          <p:cNvPr id="53250" name="矩形 91142"/>
          <p:cNvSpPr>
            <a:spLocks noChangeArrowheads="1"/>
          </p:cNvSpPr>
          <p:nvPr/>
        </p:nvSpPr>
        <p:spPr bwMode="auto">
          <a:xfrm>
            <a:off x="-25400" y="404813"/>
            <a:ext cx="5240338"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zh-CN" altLang="en-US" sz="4600">
                <a:solidFill>
                  <a:schemeClr val="accent1"/>
                </a:solidFill>
                <a:latin typeface="华文楷体" charset="0"/>
                <a:ea typeface="华文楷体" charset="0"/>
                <a:cs typeface="华文楷体" charset="0"/>
              </a:rPr>
              <a:t>图像的几何变换</a:t>
            </a:r>
          </a:p>
        </p:txBody>
      </p:sp>
    </p:spTree>
  </p:cSld>
  <p:clrMapOvr>
    <a:masterClrMapping/>
  </p:clrMapOvr>
  <p:transition xmlns:p14="http://schemas.microsoft.com/office/powerpoint/2010/main">
    <p:random/>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273" name="组合 1"/>
          <p:cNvGrpSpPr>
            <a:grpSpLocks/>
          </p:cNvGrpSpPr>
          <p:nvPr/>
        </p:nvGrpSpPr>
        <p:grpSpPr bwMode="auto">
          <a:xfrm>
            <a:off x="0" y="0"/>
            <a:ext cx="9144000" cy="6235700"/>
            <a:chOff x="0" y="0"/>
            <a:chExt cx="14400" cy="9820"/>
          </a:xfrm>
        </p:grpSpPr>
        <p:sp>
          <p:nvSpPr>
            <p:cNvPr id="201730" name="文本框 201729"/>
            <p:cNvSpPr txBox="1"/>
            <p:nvPr/>
          </p:nvSpPr>
          <p:spPr>
            <a:xfrm>
              <a:off x="453" y="1890"/>
              <a:ext cx="13492" cy="7930"/>
            </a:xfrm>
            <a:prstGeom prst="rect">
              <a:avLst/>
            </a:prstGeom>
            <a:noFill/>
            <a:ln w="9525">
              <a:noFill/>
            </a:ln>
          </p:spPr>
          <p:txBody>
            <a:bodyPr anchor="ct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algn="ctr" eaLnBrk="1" hangingPunct="1">
                <a:lnSpc>
                  <a:spcPct val="40000"/>
                </a:lnSpc>
                <a:spcBef>
                  <a:spcPct val="50000"/>
                </a:spcBef>
              </a:pPr>
              <a:endParaRPr lang="en-US" altLang="zh-CN" b="1">
                <a:solidFill>
                  <a:schemeClr val="accent2"/>
                </a:solidFill>
                <a:effectLst>
                  <a:outerShdw blurRad="38100" dist="38100" dir="2700000" algn="tl">
                    <a:srgbClr val="DDDDDD"/>
                  </a:outerShdw>
                </a:effectLst>
                <a:latin typeface="楷体" charset="0"/>
                <a:ea typeface="楷体" charset="0"/>
                <a:cs typeface="楷体" charset="0"/>
              </a:endParaRPr>
            </a:p>
            <a:p>
              <a:pPr eaLnBrk="1" hangingPunct="1">
                <a:spcBef>
                  <a:spcPct val="10000"/>
                </a:spcBef>
              </a:pPr>
              <a:r>
                <a:rPr lang="en-US" altLang="zh-CN" b="1">
                  <a:effectLst>
                    <a:outerShdw blurRad="38100" dist="38100" dir="2700000" algn="tl">
                      <a:srgbClr val="DDDDDD"/>
                    </a:outerShdw>
                  </a:effectLst>
                  <a:latin typeface="楷体" charset="0"/>
                  <a:ea typeface="楷体" charset="0"/>
                  <a:cs typeface="楷体" charset="0"/>
                </a:rPr>
                <a:t>◘</a:t>
              </a:r>
              <a:r>
                <a:rPr lang="zh-CN" altLang="en-US" b="1">
                  <a:effectLst>
                    <a:outerShdw blurRad="38100" dist="38100" dir="2700000" algn="tl">
                      <a:srgbClr val="DDDDDD"/>
                    </a:outerShdw>
                  </a:effectLst>
                  <a:latin typeface="楷体" charset="0"/>
                  <a:ea typeface="楷体" charset="0"/>
                  <a:cs typeface="楷体" charset="0"/>
                </a:rPr>
                <a:t>图像几何变换的一般表达式</a:t>
              </a:r>
              <a:r>
                <a:rPr lang="zh-CN" altLang="en-US">
                  <a:latin typeface="楷体" charset="0"/>
                  <a:ea typeface="楷体" charset="0"/>
                  <a:cs typeface="楷体" charset="0"/>
                </a:rPr>
                <a:t> </a:t>
              </a:r>
              <a:r>
                <a:rPr lang="en-US" altLang="zh-CN" b="1">
                  <a:effectLst>
                    <a:outerShdw blurRad="38100" dist="38100" dir="2700000" algn="tl">
                      <a:srgbClr val="DDDDDD"/>
                    </a:outerShdw>
                  </a:effectLst>
                  <a:latin typeface="楷体" charset="0"/>
                  <a:ea typeface="楷体" charset="0"/>
                  <a:cs typeface="楷体" charset="0"/>
                </a:rPr>
                <a:t>:</a:t>
              </a:r>
            </a:p>
            <a:p>
              <a:pPr eaLnBrk="1" hangingPunct="1">
                <a:spcBef>
                  <a:spcPct val="10000"/>
                </a:spcBef>
              </a:pPr>
              <a:endParaRPr lang="en-US" altLang="zh-CN" b="1">
                <a:solidFill>
                  <a:schemeClr val="accent2"/>
                </a:solidFill>
                <a:effectLst>
                  <a:outerShdw blurRad="38100" dist="38100" dir="2700000" algn="tl">
                    <a:srgbClr val="DDDDDD"/>
                  </a:outerShdw>
                </a:effectLst>
                <a:latin typeface="楷体" charset="0"/>
                <a:ea typeface="楷体" charset="0"/>
                <a:cs typeface="楷体" charset="0"/>
              </a:endParaRPr>
            </a:p>
            <a:p>
              <a:pPr eaLnBrk="1" hangingPunct="1">
                <a:spcBef>
                  <a:spcPct val="10000"/>
                </a:spcBef>
              </a:pPr>
              <a:endParaRPr lang="en-US" altLang="zh-CN" b="1">
                <a:solidFill>
                  <a:schemeClr val="accent2"/>
                </a:solidFill>
                <a:effectLst>
                  <a:outerShdw blurRad="38100" dist="38100" dir="2700000" algn="tl">
                    <a:srgbClr val="DDDDDD"/>
                  </a:outerShdw>
                </a:effectLst>
                <a:latin typeface="楷体" charset="0"/>
                <a:ea typeface="楷体" charset="0"/>
                <a:cs typeface="楷体" charset="0"/>
              </a:endParaRPr>
            </a:p>
            <a:p>
              <a:pPr eaLnBrk="1" hangingPunct="1">
                <a:spcBef>
                  <a:spcPct val="10000"/>
                </a:spcBef>
              </a:pPr>
              <a:r>
                <a:rPr lang="en-US" altLang="zh-CN" b="1">
                  <a:effectLst>
                    <a:outerShdw blurRad="38100" dist="38100" dir="2700000" algn="tl">
                      <a:srgbClr val="DDDDDD"/>
                    </a:outerShdw>
                  </a:effectLst>
                  <a:latin typeface="楷体" charset="0"/>
                  <a:ea typeface="楷体" charset="0"/>
                  <a:cs typeface="楷体" charset="0"/>
                </a:rPr>
                <a:t> </a:t>
              </a:r>
              <a:r>
                <a:rPr lang="en-US" altLang="zh-CN" b="1">
                  <a:solidFill>
                    <a:schemeClr val="tx2"/>
                  </a:solidFill>
                  <a:effectLst>
                    <a:outerShdw blurRad="38100" dist="38100" dir="2700000" algn="tl">
                      <a:srgbClr val="DDDDDD"/>
                    </a:outerShdw>
                  </a:effectLst>
                  <a:latin typeface="楷体" charset="0"/>
                  <a:ea typeface="楷体" charset="0"/>
                  <a:cs typeface="楷体" charset="0"/>
                </a:rPr>
                <a:t>	</a:t>
              </a:r>
            </a:p>
            <a:p>
              <a:pPr algn="just" eaLnBrk="1" hangingPunct="1">
                <a:spcBef>
                  <a:spcPct val="10000"/>
                </a:spcBef>
              </a:pPr>
              <a:r>
                <a:rPr lang="en-US" altLang="zh-CN" b="1">
                  <a:effectLst>
                    <a:outerShdw blurRad="38100" dist="38100" dir="2700000" algn="tl">
                      <a:srgbClr val="DDDDDD"/>
                    </a:outerShdw>
                  </a:effectLst>
                  <a:latin typeface="楷体" charset="0"/>
                  <a:ea typeface="楷体" charset="0"/>
                  <a:cs typeface="楷体" charset="0"/>
                </a:rPr>
                <a:t>        </a:t>
              </a:r>
              <a:r>
                <a:rPr lang="zh-CN" altLang="en-US" b="1">
                  <a:effectLst>
                    <a:outerShdw blurRad="38100" dist="38100" dir="2700000" algn="tl">
                      <a:srgbClr val="DDDDDD"/>
                    </a:outerShdw>
                  </a:effectLst>
                  <a:latin typeface="楷体" charset="0"/>
                  <a:ea typeface="楷体" charset="0"/>
                  <a:cs typeface="楷体" charset="0"/>
                </a:rPr>
                <a:t>其中，     </a:t>
              </a:r>
              <a:r>
                <a:rPr lang="en-US" altLang="zh-CN" b="1">
                  <a:effectLst>
                    <a:outerShdw blurRad="38100" dist="38100" dir="2700000" algn="tl">
                      <a:srgbClr val="DDDDDD"/>
                    </a:outerShdw>
                  </a:effectLst>
                  <a:latin typeface="楷体" charset="0"/>
                  <a:ea typeface="楷体" charset="0"/>
                  <a:cs typeface="楷体" charset="0"/>
                </a:rPr>
                <a:t>     </a:t>
              </a:r>
              <a:r>
                <a:rPr lang="zh-CN" altLang="en-US" b="1">
                  <a:effectLst>
                    <a:outerShdw blurRad="38100" dist="38100" dir="2700000" algn="tl">
                      <a:srgbClr val="DDDDDD"/>
                    </a:outerShdw>
                  </a:effectLst>
                  <a:latin typeface="楷体" charset="0"/>
                  <a:ea typeface="楷体" charset="0"/>
                  <a:cs typeface="楷体" charset="0"/>
                </a:rPr>
                <a:t>为变换后图像像素的坐标，     </a:t>
              </a:r>
              <a:r>
                <a:rPr lang="en-US" altLang="zh-CN" b="1">
                  <a:effectLst>
                    <a:outerShdw blurRad="38100" dist="38100" dir="2700000" algn="tl">
                      <a:srgbClr val="DDDDDD"/>
                    </a:outerShdw>
                  </a:effectLst>
                  <a:latin typeface="楷体" charset="0"/>
                  <a:ea typeface="楷体" charset="0"/>
                  <a:cs typeface="楷体" charset="0"/>
                </a:rPr>
                <a:t>        </a:t>
              </a:r>
              <a:r>
                <a:rPr lang="zh-CN" altLang="en-US" b="1">
                  <a:effectLst>
                    <a:outerShdw blurRad="38100" dist="38100" dir="2700000" algn="tl">
                      <a:srgbClr val="DDDDDD"/>
                    </a:outerShdw>
                  </a:effectLst>
                  <a:latin typeface="楷体" charset="0"/>
                  <a:ea typeface="楷体" charset="0"/>
                  <a:cs typeface="楷体" charset="0"/>
                </a:rPr>
                <a:t>为原始图像中像素的坐标。这样就得到了原始图像与变换后图像的像素的对应关系。</a:t>
              </a:r>
            </a:p>
            <a:p>
              <a:pPr algn="just" eaLnBrk="1" hangingPunct="1">
                <a:spcBef>
                  <a:spcPct val="10000"/>
                </a:spcBef>
              </a:pPr>
              <a:endParaRPr lang="zh-CN" altLang="en-US" b="1">
                <a:effectLst>
                  <a:outerShdw blurRad="38100" dist="38100" dir="2700000" algn="tl">
                    <a:srgbClr val="DDDDDD"/>
                  </a:outerShdw>
                </a:effectLst>
                <a:latin typeface="楷体" charset="0"/>
                <a:ea typeface="楷体" charset="0"/>
                <a:cs typeface="楷体" charset="0"/>
              </a:endParaRPr>
            </a:p>
            <a:p>
              <a:pPr algn="just" eaLnBrk="1" hangingPunct="1">
                <a:spcBef>
                  <a:spcPct val="10000"/>
                </a:spcBef>
              </a:pPr>
              <a:endParaRPr lang="zh-CN" altLang="en-US" b="1">
                <a:effectLst>
                  <a:outerShdw blurRad="38100" dist="38100" dir="2700000" algn="tl">
                    <a:srgbClr val="DDDDDD"/>
                  </a:outerShdw>
                </a:effectLst>
                <a:latin typeface="楷体" charset="0"/>
                <a:ea typeface="楷体" charset="0"/>
                <a:cs typeface="楷体" charset="0"/>
              </a:endParaRPr>
            </a:p>
            <a:p>
              <a:pPr algn="just" eaLnBrk="1" hangingPunct="1">
                <a:spcBef>
                  <a:spcPct val="10000"/>
                </a:spcBef>
              </a:pPr>
              <a:endParaRPr lang="zh-CN" altLang="en-US" b="1">
                <a:effectLst>
                  <a:outerShdw blurRad="38100" dist="38100" dir="2700000" algn="tl">
                    <a:srgbClr val="DDDDDD"/>
                  </a:outerShdw>
                </a:effectLst>
                <a:latin typeface="楷体" charset="0"/>
                <a:ea typeface="楷体" charset="0"/>
                <a:cs typeface="楷体" charset="0"/>
              </a:endParaRPr>
            </a:p>
            <a:p>
              <a:pPr algn="just" eaLnBrk="1" hangingPunct="1">
                <a:spcBef>
                  <a:spcPct val="10000"/>
                </a:spcBef>
              </a:pPr>
              <a:endParaRPr lang="zh-CN" altLang="en-US" b="1">
                <a:effectLst>
                  <a:outerShdw blurRad="38100" dist="38100" dir="2700000" algn="tl">
                    <a:srgbClr val="DDDDDD"/>
                  </a:outerShdw>
                </a:effectLst>
                <a:latin typeface="楷体" charset="0"/>
                <a:ea typeface="楷体" charset="0"/>
                <a:cs typeface="楷体" charset="0"/>
              </a:endParaRPr>
            </a:p>
            <a:p>
              <a:pPr algn="just" eaLnBrk="1" hangingPunct="1">
                <a:spcBef>
                  <a:spcPct val="10000"/>
                </a:spcBef>
              </a:pPr>
              <a:endParaRPr lang="zh-CN" altLang="en-US" b="1">
                <a:effectLst>
                  <a:outerShdw blurRad="38100" dist="38100" dir="2700000" algn="tl">
                    <a:srgbClr val="DDDDDD"/>
                  </a:outerShdw>
                </a:effectLst>
                <a:latin typeface="楷体" charset="0"/>
                <a:ea typeface="楷体" charset="0"/>
                <a:cs typeface="楷体" charset="0"/>
              </a:endParaRPr>
            </a:p>
          </p:txBody>
        </p:sp>
        <p:sp>
          <p:nvSpPr>
            <p:cNvPr id="54275" name="矩形 201732"/>
            <p:cNvSpPr>
              <a:spLocks noChangeArrowheads="1"/>
            </p:cNvSpPr>
            <p:nvPr/>
          </p:nvSpPr>
          <p:spPr bwMode="auto">
            <a:xfrm>
              <a:off x="0" y="0"/>
              <a:ext cx="144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graphicFrame>
          <p:nvGraphicFramePr>
            <p:cNvPr id="54276" name="对象 201731"/>
            <p:cNvGraphicFramePr>
              <a:graphicFrameLocks/>
            </p:cNvGraphicFramePr>
            <p:nvPr/>
          </p:nvGraphicFramePr>
          <p:xfrm>
            <a:off x="2437" y="3163"/>
            <a:ext cx="7938" cy="990"/>
          </p:xfrm>
          <a:graphic>
            <a:graphicData uri="http://schemas.openxmlformats.org/presentationml/2006/ole">
              <mc:AlternateContent xmlns:mc="http://schemas.openxmlformats.org/markup-compatibility/2006">
                <mc:Choice xmlns:v="urn:schemas-microsoft-com:vml" Requires="v">
                  <p:oleObj spid="_x0000_s54286" name="Equation" r:id="rId3" imgW="1816100" imgH="241300" progId="Equation.3">
                    <p:embed/>
                  </p:oleObj>
                </mc:Choice>
                <mc:Fallback>
                  <p:oleObj name="Equation" r:id="rId3" imgW="1816100" imgH="241300" progId="Equation.3">
                    <p:embed/>
                    <p:pic>
                      <p:nvPicPr>
                        <p:cNvPr id="0" name="对象 20173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7" y="3163"/>
                          <a:ext cx="7938" cy="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4277" name="矩形 201734"/>
            <p:cNvSpPr>
              <a:spLocks noChangeArrowheads="1"/>
            </p:cNvSpPr>
            <p:nvPr/>
          </p:nvSpPr>
          <p:spPr bwMode="auto">
            <a:xfrm>
              <a:off x="0" y="0"/>
              <a:ext cx="144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graphicFrame>
          <p:nvGraphicFramePr>
            <p:cNvPr id="54278" name="对象 201733"/>
            <p:cNvGraphicFramePr>
              <a:graphicFrameLocks/>
            </p:cNvGraphicFramePr>
            <p:nvPr/>
          </p:nvGraphicFramePr>
          <p:xfrm>
            <a:off x="2843" y="4655"/>
            <a:ext cx="1592" cy="818"/>
          </p:xfrm>
          <a:graphic>
            <a:graphicData uri="http://schemas.openxmlformats.org/presentationml/2006/ole">
              <mc:AlternateContent xmlns:mc="http://schemas.openxmlformats.org/markup-compatibility/2006">
                <mc:Choice xmlns:v="urn:schemas-microsoft-com:vml" Requires="v">
                  <p:oleObj spid="_x0000_s54287" name="Equation" r:id="rId5" imgW="431800" imgH="241300" progId="Equation.3">
                    <p:embed/>
                  </p:oleObj>
                </mc:Choice>
                <mc:Fallback>
                  <p:oleObj name="Equation" r:id="rId5" imgW="431800" imgH="241300" progId="Equation.3">
                    <p:embed/>
                    <p:pic>
                      <p:nvPicPr>
                        <p:cNvPr id="0" name="对象 20173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3" y="4655"/>
                          <a:ext cx="1592" cy="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4279" name="矩形 201736"/>
            <p:cNvSpPr>
              <a:spLocks noChangeArrowheads="1"/>
            </p:cNvSpPr>
            <p:nvPr/>
          </p:nvSpPr>
          <p:spPr bwMode="auto">
            <a:xfrm>
              <a:off x="0" y="0"/>
              <a:ext cx="144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graphicFrame>
          <p:nvGraphicFramePr>
            <p:cNvPr id="54280" name="对象 201735"/>
            <p:cNvGraphicFramePr>
              <a:graphicFrameLocks/>
            </p:cNvGraphicFramePr>
            <p:nvPr/>
          </p:nvGraphicFramePr>
          <p:xfrm>
            <a:off x="10715" y="4720"/>
            <a:ext cx="1518" cy="795"/>
          </p:xfrm>
          <a:graphic>
            <a:graphicData uri="http://schemas.openxmlformats.org/presentationml/2006/ole">
              <mc:AlternateContent xmlns:mc="http://schemas.openxmlformats.org/markup-compatibility/2006">
                <mc:Choice xmlns:v="urn:schemas-microsoft-com:vml" Requires="v">
                  <p:oleObj spid="_x0000_s54288" name="Equation" r:id="rId7" imgW="457200" imgH="241300" progId="Equation.3">
                    <p:embed/>
                  </p:oleObj>
                </mc:Choice>
                <mc:Fallback>
                  <p:oleObj name="Equation" r:id="rId7" imgW="457200" imgH="241300" progId="Equation.3">
                    <p:embed/>
                    <p:pic>
                      <p:nvPicPr>
                        <p:cNvPr id="0" name="对象 20173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15" y="4720"/>
                          <a:ext cx="1518" cy="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4281" name="矩形 201738"/>
            <p:cNvSpPr>
              <a:spLocks noChangeArrowheads="1"/>
            </p:cNvSpPr>
            <p:nvPr/>
          </p:nvSpPr>
          <p:spPr bwMode="auto">
            <a:xfrm>
              <a:off x="0" y="0"/>
              <a:ext cx="144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54282" name="矩形 201740"/>
            <p:cNvSpPr>
              <a:spLocks noChangeArrowheads="1"/>
            </p:cNvSpPr>
            <p:nvPr/>
          </p:nvSpPr>
          <p:spPr bwMode="auto">
            <a:xfrm>
              <a:off x="0" y="0"/>
              <a:ext cx="144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54283" name="矩形 201742"/>
            <p:cNvSpPr>
              <a:spLocks noChangeArrowheads="1"/>
            </p:cNvSpPr>
            <p:nvPr/>
          </p:nvSpPr>
          <p:spPr bwMode="auto">
            <a:xfrm>
              <a:off x="0" y="0"/>
              <a:ext cx="144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54284" name="矩形 201744"/>
            <p:cNvSpPr>
              <a:spLocks noChangeArrowheads="1"/>
            </p:cNvSpPr>
            <p:nvPr/>
          </p:nvSpPr>
          <p:spPr bwMode="auto">
            <a:xfrm>
              <a:off x="0" y="0"/>
              <a:ext cx="144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54285" name="矩形 201746"/>
            <p:cNvSpPr>
              <a:spLocks noChangeArrowheads="1"/>
            </p:cNvSpPr>
            <p:nvPr/>
          </p:nvSpPr>
          <p:spPr bwMode="auto">
            <a:xfrm>
              <a:off x="0" y="0"/>
              <a:ext cx="144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grpSp>
    </p:spTree>
  </p:cSld>
  <p:clrMapOvr>
    <a:masterClrMapping/>
  </p:clrMapOvr>
  <p:transition xmlns:p14="http://schemas.microsoft.com/office/powerpoint/2010/main">
    <p:random/>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文本占位符 2"/>
          <p:cNvSpPr>
            <a:spLocks noGrp="1" noChangeArrowheads="1"/>
          </p:cNvSpPr>
          <p:nvPr>
            <p:ph type="body" idx="4294967295"/>
          </p:nvPr>
        </p:nvSpPr>
        <p:spPr>
          <a:xfrm>
            <a:off x="457200" y="1554163"/>
            <a:ext cx="8686800" cy="2882900"/>
          </a:xfrm>
        </p:spPr>
        <p:txBody>
          <a:bodyPr/>
          <a:lstStyle/>
          <a:p>
            <a:pPr eaLnBrk="1" hangingPunct="1"/>
            <a:r>
              <a:rPr lang="zh-CN" altLang="en-US">
                <a:latin typeface="Times New Roman" charset="0"/>
                <a:ea typeface="楷体" charset="0"/>
                <a:cs typeface="楷体" charset="0"/>
              </a:rPr>
              <a:t>图像的平移是几何变换中最简单最常见的变换之一，它是将一幅图像上的所有点都按照给定的偏移量在水平方向沿轴、在垂直方向上沿轴移动，平移后的图像与原图像大小相同。设为原图像上的一点，图像水平平移量为，垂直平移量为，则平移后点坐标将变为，它们之间的数学关系式：</a:t>
            </a:r>
            <a:endParaRPr lang="en-US" altLang="ja-JP">
              <a:latin typeface="Times New Roman" charset="0"/>
              <a:ea typeface="楷体" charset="0"/>
              <a:cs typeface="楷体" charset="0"/>
            </a:endParaRPr>
          </a:p>
          <a:p>
            <a:pPr eaLnBrk="1" hangingPunct="1"/>
            <a:endParaRPr lang="zh-CN" altLang="en-US">
              <a:latin typeface="Times New Roman" charset="0"/>
              <a:ea typeface="楷体" charset="0"/>
              <a:cs typeface="楷体" charset="0"/>
            </a:endParaRPr>
          </a:p>
          <a:p>
            <a:pPr eaLnBrk="1" hangingPunct="1"/>
            <a:endParaRPr lang="zh-CN" altLang="en-US">
              <a:latin typeface="Times New Roman" charset="0"/>
              <a:ea typeface="楷体" charset="0"/>
              <a:cs typeface="楷体" charset="0"/>
            </a:endParaRPr>
          </a:p>
          <a:p>
            <a:pPr eaLnBrk="1" hangingPunct="1"/>
            <a:endParaRPr lang="zh-CN" altLang="en-US">
              <a:latin typeface="楷体" charset="0"/>
              <a:ea typeface="楷体" charset="0"/>
              <a:cs typeface="楷体" charset="0"/>
            </a:endParaRPr>
          </a:p>
        </p:txBody>
      </p:sp>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5175" y="3819525"/>
            <a:ext cx="1481138"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2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9588" y="3322638"/>
            <a:ext cx="3614737" cy="248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0" name="标题 1"/>
          <p:cNvSpPr>
            <a:spLocks noGrp="1" noChangeArrowheads="1"/>
          </p:cNvSpPr>
          <p:nvPr/>
        </p:nvSpPr>
        <p:spPr bwMode="auto">
          <a:xfrm>
            <a:off x="250825" y="117475"/>
            <a:ext cx="8686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914400" indent="-914400"/>
            <a:r>
              <a:rPr lang="zh-CN" altLang="en-US" sz="3600" b="1">
                <a:solidFill>
                  <a:srgbClr val="244A58"/>
                </a:solidFill>
                <a:latin typeface="华文楷体" charset="0"/>
                <a:ea typeface="华文楷体" charset="0"/>
                <a:cs typeface="华文楷体" charset="0"/>
                <a:sym typeface="Franklin Gothic Medium" charset="0"/>
              </a:rPr>
              <a:t>4.2.1　图像的平移</a:t>
            </a:r>
          </a:p>
        </p:txBody>
      </p:sp>
      <p:sp>
        <p:nvSpPr>
          <p:cNvPr id="55301" name="矩形 1"/>
          <p:cNvSpPr>
            <a:spLocks noChangeArrowheads="1"/>
          </p:cNvSpPr>
          <p:nvPr/>
        </p:nvSpPr>
        <p:spPr bwMode="auto">
          <a:xfrm>
            <a:off x="900113" y="6011863"/>
            <a:ext cx="23987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914400" indent="-914400"/>
            <a:r>
              <a:rPr lang="en-US" altLang="zh-CN" b="1">
                <a:solidFill>
                  <a:srgbClr val="FF0000"/>
                </a:solidFill>
                <a:latin typeface="华文楷体" charset="0"/>
                <a:ea typeface="华文楷体" charset="0"/>
                <a:cs typeface="华文楷体" charset="0"/>
                <a:sym typeface="Franklin Gothic Medium" charset="0"/>
              </a:rPr>
              <a:t>4-18 19  move</a:t>
            </a:r>
            <a:r>
              <a:rPr lang="zh-CN" altLang="en-US" b="1">
                <a:solidFill>
                  <a:srgbClr val="FF0000"/>
                </a:solidFill>
                <a:latin typeface="华文楷体" charset="0"/>
                <a:ea typeface="华文楷体" charset="0"/>
                <a:cs typeface="华文楷体" charset="0"/>
                <a:sym typeface="Franklin Gothic Medium" charset="0"/>
              </a:rPr>
              <a:t>函数使用</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321" name="组合 1"/>
          <p:cNvGrpSpPr>
            <a:grpSpLocks/>
          </p:cNvGrpSpPr>
          <p:nvPr/>
        </p:nvGrpSpPr>
        <p:grpSpPr bwMode="auto">
          <a:xfrm>
            <a:off x="-14288" y="0"/>
            <a:ext cx="9144001" cy="6262688"/>
            <a:chOff x="0" y="0"/>
            <a:chExt cx="14400" cy="9862"/>
          </a:xfrm>
        </p:grpSpPr>
        <p:sp>
          <p:nvSpPr>
            <p:cNvPr id="202754" name="文本框 202753"/>
            <p:cNvSpPr txBox="1"/>
            <p:nvPr/>
          </p:nvSpPr>
          <p:spPr>
            <a:xfrm>
              <a:off x="305" y="1865"/>
              <a:ext cx="13490" cy="7997"/>
            </a:xfrm>
            <a:prstGeom prst="rect">
              <a:avLst/>
            </a:prstGeom>
            <a:noFill/>
            <a:ln w="9525">
              <a:noFill/>
            </a:ln>
          </p:spPr>
          <p:txBody>
            <a:bodyPr anchor="ct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algn="ctr" eaLnBrk="1" hangingPunct="1">
                <a:lnSpc>
                  <a:spcPct val="40000"/>
                </a:lnSpc>
                <a:spcBef>
                  <a:spcPct val="50000"/>
                </a:spcBef>
              </a:pPr>
              <a:endParaRPr lang="en-US" altLang="zh-CN" b="1">
                <a:solidFill>
                  <a:schemeClr val="accent2"/>
                </a:solidFill>
                <a:effectLst>
                  <a:outerShdw blurRad="38100" dist="38100" dir="2700000" algn="tl">
                    <a:srgbClr val="DDDDDD"/>
                  </a:outerShdw>
                </a:effectLst>
                <a:latin typeface="楷体" charset="0"/>
                <a:ea typeface="楷体" charset="0"/>
                <a:cs typeface="楷体" charset="0"/>
              </a:endParaRPr>
            </a:p>
            <a:p>
              <a:pPr eaLnBrk="1" hangingPunct="1">
                <a:spcBef>
                  <a:spcPct val="10000"/>
                </a:spcBef>
              </a:pPr>
              <a:r>
                <a:rPr lang="en-US" altLang="zh-CN" b="1">
                  <a:effectLst>
                    <a:outerShdw blurRad="38100" dist="38100" dir="2700000" algn="tl">
                      <a:srgbClr val="DDDDDD"/>
                    </a:outerShdw>
                  </a:effectLst>
                  <a:latin typeface="楷体" charset="0"/>
                  <a:ea typeface="楷体" charset="0"/>
                  <a:cs typeface="楷体" charset="0"/>
                </a:rPr>
                <a:t>◘</a:t>
              </a:r>
              <a:r>
                <a:rPr lang="zh-CN" altLang="en-US" b="1">
                  <a:effectLst>
                    <a:outerShdw blurRad="38100" dist="38100" dir="2700000" algn="tl">
                      <a:srgbClr val="DDDDDD"/>
                    </a:outerShdw>
                  </a:effectLst>
                  <a:latin typeface="楷体" charset="0"/>
                  <a:ea typeface="楷体" charset="0"/>
                  <a:cs typeface="楷体" charset="0"/>
                </a:rPr>
                <a:t>平移变换</a:t>
              </a:r>
              <a:r>
                <a:rPr lang="zh-CN" altLang="en-US">
                  <a:latin typeface="楷体" charset="0"/>
                  <a:ea typeface="楷体" charset="0"/>
                  <a:cs typeface="楷体" charset="0"/>
                </a:rPr>
                <a:t> 数学关系式</a:t>
              </a:r>
              <a:r>
                <a:rPr lang="en-US" altLang="zh-CN" b="1">
                  <a:effectLst>
                    <a:outerShdw blurRad="38100" dist="38100" dir="2700000" algn="tl">
                      <a:srgbClr val="DDDDDD"/>
                    </a:outerShdw>
                  </a:effectLst>
                  <a:latin typeface="楷体" charset="0"/>
                  <a:ea typeface="楷体" charset="0"/>
                  <a:cs typeface="楷体" charset="0"/>
                </a:rPr>
                <a:t>:</a:t>
              </a:r>
            </a:p>
            <a:p>
              <a:pPr eaLnBrk="1" hangingPunct="1">
                <a:spcBef>
                  <a:spcPct val="10000"/>
                </a:spcBef>
              </a:pPr>
              <a:r>
                <a:rPr lang="en-US" altLang="zh-CN" b="1">
                  <a:effectLst>
                    <a:outerShdw blurRad="38100" dist="38100" dir="2700000" algn="tl">
                      <a:srgbClr val="DDDDDD"/>
                    </a:outerShdw>
                  </a:effectLst>
                  <a:latin typeface="楷体" charset="0"/>
                  <a:ea typeface="楷体" charset="0"/>
                  <a:cs typeface="楷体" charset="0"/>
                </a:rPr>
                <a:t>    </a:t>
              </a:r>
              <a:r>
                <a:rPr lang="zh-CN" altLang="en-US" b="1">
                  <a:effectLst>
                    <a:outerShdw blurRad="38100" dist="38100" dir="2700000" algn="tl">
                      <a:srgbClr val="DDDDDD"/>
                    </a:outerShdw>
                  </a:effectLst>
                  <a:latin typeface="楷体" charset="0"/>
                  <a:ea typeface="楷体" charset="0"/>
                  <a:cs typeface="楷体" charset="0"/>
                </a:rPr>
                <a:t>若图像像素点        </a:t>
              </a:r>
              <a:r>
                <a:rPr lang="en-US" altLang="zh-CN" b="1">
                  <a:effectLst>
                    <a:outerShdw blurRad="38100" dist="38100" dir="2700000" algn="tl">
                      <a:srgbClr val="DDDDDD"/>
                    </a:outerShdw>
                  </a:effectLst>
                  <a:latin typeface="楷体" charset="0"/>
                  <a:ea typeface="楷体" charset="0"/>
                  <a:cs typeface="楷体" charset="0"/>
                </a:rPr>
                <a:t>       </a:t>
              </a:r>
              <a:r>
                <a:rPr lang="zh-CN" altLang="en-US" b="1">
                  <a:effectLst>
                    <a:outerShdw blurRad="38100" dist="38100" dir="2700000" algn="tl">
                      <a:srgbClr val="DDDDDD"/>
                    </a:outerShdw>
                  </a:effectLst>
                  <a:latin typeface="楷体" charset="0"/>
                  <a:ea typeface="楷体" charset="0"/>
                  <a:cs typeface="楷体" charset="0"/>
                </a:rPr>
                <a:t>平移到 </a:t>
              </a:r>
              <a:r>
                <a:rPr lang="en-US" altLang="zh-CN" b="1">
                  <a:effectLst>
                    <a:outerShdw blurRad="38100" dist="38100" dir="2700000" algn="tl">
                      <a:srgbClr val="DDDDDD"/>
                    </a:outerShdw>
                  </a:effectLst>
                  <a:latin typeface="楷体" charset="0"/>
                  <a:ea typeface="楷体" charset="0"/>
                  <a:cs typeface="楷体" charset="0"/>
                </a:rPr>
                <a:t>        </a:t>
              </a:r>
              <a:r>
                <a:rPr lang="zh-CN" altLang="en-US" b="1">
                  <a:effectLst>
                    <a:outerShdw blurRad="38100" dist="38100" dir="2700000" algn="tl">
                      <a:srgbClr val="DDDDDD"/>
                    </a:outerShdw>
                  </a:effectLst>
                  <a:latin typeface="楷体" charset="0"/>
                  <a:ea typeface="楷体" charset="0"/>
                  <a:cs typeface="楷体" charset="0"/>
                </a:rPr>
                <a:t>               </a:t>
              </a:r>
              <a:r>
                <a:rPr lang="en-US" altLang="zh-CN" b="1">
                  <a:effectLst>
                    <a:outerShdw blurRad="38100" dist="38100" dir="2700000" algn="tl">
                      <a:srgbClr val="DDDDDD"/>
                    </a:outerShdw>
                  </a:effectLst>
                  <a:latin typeface="楷体" charset="0"/>
                  <a:ea typeface="楷体" charset="0"/>
                  <a:cs typeface="楷体" charset="0"/>
                </a:rPr>
                <a:t>     </a:t>
              </a:r>
              <a:r>
                <a:rPr lang="zh-CN" altLang="en-US" b="1">
                  <a:effectLst>
                    <a:outerShdw blurRad="38100" dist="38100" dir="2700000" algn="tl">
                      <a:srgbClr val="DDDDDD"/>
                    </a:outerShdw>
                  </a:effectLst>
                  <a:latin typeface="楷体" charset="0"/>
                  <a:ea typeface="楷体" charset="0"/>
                  <a:cs typeface="楷体" charset="0"/>
                </a:rPr>
                <a:t>，则变换函数为</a:t>
              </a:r>
              <a:r>
                <a:rPr lang="zh-CN" altLang="en-US">
                  <a:latin typeface="楷体" charset="0"/>
                  <a:ea typeface="楷体" charset="0"/>
                  <a:cs typeface="楷体" charset="0"/>
                </a:rPr>
                <a:t> </a:t>
              </a:r>
            </a:p>
            <a:p>
              <a:pPr eaLnBrk="1" hangingPunct="1">
                <a:spcBef>
                  <a:spcPct val="10000"/>
                </a:spcBef>
              </a:pPr>
              <a:r>
                <a:rPr lang="zh-CN" altLang="en-US" b="1">
                  <a:solidFill>
                    <a:schemeClr val="tx2"/>
                  </a:solidFill>
                  <a:effectLst>
                    <a:outerShdw blurRad="38100" dist="38100" dir="2700000" algn="tl">
                      <a:srgbClr val="DDDDDD"/>
                    </a:outerShdw>
                  </a:effectLst>
                  <a:latin typeface="楷体" charset="0"/>
                  <a:ea typeface="楷体" charset="0"/>
                  <a:cs typeface="楷体" charset="0"/>
                </a:rPr>
                <a:t> 	             </a:t>
              </a:r>
              <a:r>
                <a:rPr lang="en-US" altLang="zh-CN" b="1">
                  <a:solidFill>
                    <a:schemeClr val="tx2"/>
                  </a:solidFill>
                  <a:effectLst>
                    <a:outerShdw blurRad="38100" dist="38100" dir="2700000" algn="tl">
                      <a:srgbClr val="DDDDDD"/>
                    </a:outerShdw>
                  </a:effectLst>
                  <a:latin typeface="楷体" charset="0"/>
                  <a:ea typeface="楷体" charset="0"/>
                  <a:cs typeface="楷体" charset="0"/>
                </a:rPr>
                <a:t>            </a:t>
              </a:r>
              <a:r>
                <a:rPr lang="zh-CN" altLang="en-US" b="1">
                  <a:solidFill>
                    <a:schemeClr val="tx2"/>
                  </a:solidFill>
                  <a:effectLst>
                    <a:outerShdw blurRad="38100" dist="38100" dir="2700000" algn="tl">
                      <a:srgbClr val="DDDDDD"/>
                    </a:outerShdw>
                  </a:effectLst>
                  <a:latin typeface="楷体" charset="0"/>
                  <a:ea typeface="楷体" charset="0"/>
                  <a:cs typeface="楷体" charset="0"/>
                </a:rPr>
                <a:t>  ，</a:t>
              </a:r>
            </a:p>
            <a:p>
              <a:pPr algn="just" eaLnBrk="1" hangingPunct="1">
                <a:spcBef>
                  <a:spcPct val="10000"/>
                </a:spcBef>
              </a:pPr>
              <a:endParaRPr lang="zh-CN" altLang="en-US" b="1">
                <a:solidFill>
                  <a:schemeClr val="tx2"/>
                </a:solidFill>
                <a:effectLst>
                  <a:outerShdw blurRad="38100" dist="38100" dir="2700000" algn="tl">
                    <a:srgbClr val="DDDDDD"/>
                  </a:outerShdw>
                </a:effectLst>
                <a:latin typeface="楷体" charset="0"/>
                <a:ea typeface="楷体" charset="0"/>
                <a:cs typeface="楷体" charset="0"/>
              </a:endParaRPr>
            </a:p>
            <a:p>
              <a:pPr algn="just" eaLnBrk="1" hangingPunct="1">
                <a:spcBef>
                  <a:spcPct val="10000"/>
                </a:spcBef>
              </a:pPr>
              <a:r>
                <a:rPr lang="zh-CN" altLang="en-US" b="1">
                  <a:effectLst>
                    <a:outerShdw blurRad="38100" dist="38100" dir="2700000" algn="tl">
                      <a:srgbClr val="DDDDDD"/>
                    </a:outerShdw>
                  </a:effectLst>
                  <a:latin typeface="楷体" charset="0"/>
                  <a:ea typeface="楷体" charset="0"/>
                  <a:cs typeface="楷体" charset="0"/>
                </a:rPr>
                <a:t>写成矩阵表达式为：</a:t>
              </a:r>
              <a:r>
                <a:rPr lang="zh-CN" altLang="en-US">
                  <a:latin typeface="楷体" charset="0"/>
                  <a:ea typeface="楷体" charset="0"/>
                  <a:cs typeface="楷体" charset="0"/>
                </a:rPr>
                <a:t> </a:t>
              </a:r>
            </a:p>
            <a:p>
              <a:pPr algn="just" eaLnBrk="1" hangingPunct="1">
                <a:spcBef>
                  <a:spcPct val="10000"/>
                </a:spcBef>
              </a:pPr>
              <a:endParaRPr lang="zh-CN" altLang="en-US">
                <a:latin typeface="楷体" charset="0"/>
                <a:ea typeface="楷体" charset="0"/>
                <a:cs typeface="楷体" charset="0"/>
              </a:endParaRPr>
            </a:p>
            <a:p>
              <a:pPr algn="just" eaLnBrk="1" hangingPunct="1">
                <a:spcBef>
                  <a:spcPct val="10000"/>
                </a:spcBef>
              </a:pPr>
              <a:endParaRPr lang="zh-CN" altLang="en-US">
                <a:latin typeface="楷体" charset="0"/>
                <a:ea typeface="楷体" charset="0"/>
                <a:cs typeface="楷体" charset="0"/>
              </a:endParaRPr>
            </a:p>
            <a:p>
              <a:pPr algn="just" eaLnBrk="1" hangingPunct="1">
                <a:spcBef>
                  <a:spcPct val="10000"/>
                </a:spcBef>
              </a:pPr>
              <a:endParaRPr lang="zh-CN" altLang="en-US">
                <a:latin typeface="楷体" charset="0"/>
                <a:ea typeface="楷体" charset="0"/>
                <a:cs typeface="楷体" charset="0"/>
              </a:endParaRPr>
            </a:p>
            <a:p>
              <a:pPr algn="just" eaLnBrk="1" hangingPunct="1">
                <a:spcBef>
                  <a:spcPct val="10000"/>
                </a:spcBef>
              </a:pPr>
              <a:endParaRPr lang="zh-CN" altLang="en-US">
                <a:latin typeface="楷体" charset="0"/>
                <a:ea typeface="楷体" charset="0"/>
                <a:cs typeface="楷体" charset="0"/>
              </a:endParaRPr>
            </a:p>
            <a:p>
              <a:pPr algn="just" eaLnBrk="1" hangingPunct="1">
                <a:spcBef>
                  <a:spcPct val="10000"/>
                </a:spcBef>
              </a:pPr>
              <a:r>
                <a:rPr lang="zh-CN" altLang="en-US">
                  <a:latin typeface="楷体" charset="0"/>
                  <a:ea typeface="楷体" charset="0"/>
                  <a:cs typeface="楷体" charset="0"/>
                </a:rPr>
                <a:t>           </a:t>
              </a:r>
              <a:r>
                <a:rPr lang="zh-CN" altLang="en-US" b="1">
                  <a:latin typeface="楷体" charset="0"/>
                  <a:ea typeface="楷体" charset="0"/>
                  <a:cs typeface="楷体" charset="0"/>
                </a:rPr>
                <a:t>其中，  和   </a:t>
              </a:r>
              <a:r>
                <a:rPr lang="en-US" altLang="zh-CN" b="1">
                  <a:latin typeface="楷体" charset="0"/>
                  <a:ea typeface="楷体" charset="0"/>
                  <a:cs typeface="楷体" charset="0"/>
                </a:rPr>
                <a:t>  </a:t>
              </a:r>
              <a:r>
                <a:rPr lang="zh-CN" altLang="en-US" b="1">
                  <a:latin typeface="楷体" charset="0"/>
                  <a:ea typeface="楷体" charset="0"/>
                  <a:cs typeface="楷体" charset="0"/>
                </a:rPr>
                <a:t>分别为  </a:t>
              </a:r>
              <a:r>
                <a:rPr lang="en-US" altLang="zh-CN" b="1">
                  <a:latin typeface="楷体" charset="0"/>
                  <a:ea typeface="楷体" charset="0"/>
                  <a:cs typeface="楷体" charset="0"/>
                </a:rPr>
                <a:t>  </a:t>
              </a:r>
              <a:r>
                <a:rPr lang="zh-CN" altLang="en-US" b="1">
                  <a:latin typeface="楷体" charset="0"/>
                  <a:ea typeface="楷体" charset="0"/>
                  <a:cs typeface="楷体" charset="0"/>
                </a:rPr>
                <a:t>和  </a:t>
              </a:r>
              <a:r>
                <a:rPr lang="en-US" altLang="zh-CN" b="1">
                  <a:latin typeface="楷体" charset="0"/>
                  <a:ea typeface="楷体" charset="0"/>
                  <a:cs typeface="楷体" charset="0"/>
                </a:rPr>
                <a:t>   </a:t>
              </a:r>
              <a:r>
                <a:rPr lang="zh-CN" altLang="en-US" b="1">
                  <a:latin typeface="楷体" charset="0"/>
                  <a:ea typeface="楷体" charset="0"/>
                  <a:cs typeface="楷体" charset="0"/>
                </a:rPr>
                <a:t>的坐标平移量。</a:t>
              </a:r>
              <a:r>
                <a:rPr lang="zh-CN" altLang="en-US">
                  <a:latin typeface="楷体" charset="0"/>
                  <a:ea typeface="楷体" charset="0"/>
                  <a:cs typeface="楷体" charset="0"/>
                </a:rPr>
                <a:t> </a:t>
              </a:r>
            </a:p>
            <a:p>
              <a:pPr algn="just" eaLnBrk="1" hangingPunct="1">
                <a:spcBef>
                  <a:spcPct val="10000"/>
                </a:spcBef>
              </a:pPr>
              <a:endParaRPr lang="zh-CN" altLang="en-US">
                <a:latin typeface="楷体" charset="0"/>
                <a:ea typeface="楷体" charset="0"/>
                <a:cs typeface="楷体" charset="0"/>
              </a:endParaRPr>
            </a:p>
          </p:txBody>
        </p:sp>
        <p:sp>
          <p:nvSpPr>
            <p:cNvPr id="56323" name="矩形 202755"/>
            <p:cNvSpPr>
              <a:spLocks noChangeArrowheads="1"/>
            </p:cNvSpPr>
            <p:nvPr/>
          </p:nvSpPr>
          <p:spPr bwMode="auto">
            <a:xfrm>
              <a:off x="0" y="0"/>
              <a:ext cx="144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latin typeface="楷体" charset="0"/>
                <a:ea typeface="楷体" charset="0"/>
                <a:cs typeface="楷体" charset="0"/>
              </a:endParaRPr>
            </a:p>
          </p:txBody>
        </p:sp>
        <p:sp>
          <p:nvSpPr>
            <p:cNvPr id="56324" name="矩形 202757"/>
            <p:cNvSpPr>
              <a:spLocks noChangeArrowheads="1"/>
            </p:cNvSpPr>
            <p:nvPr/>
          </p:nvSpPr>
          <p:spPr bwMode="auto">
            <a:xfrm>
              <a:off x="0" y="0"/>
              <a:ext cx="144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latin typeface="楷体" charset="0"/>
                <a:ea typeface="楷体" charset="0"/>
                <a:cs typeface="楷体" charset="0"/>
              </a:endParaRPr>
            </a:p>
          </p:txBody>
        </p:sp>
        <p:sp>
          <p:nvSpPr>
            <p:cNvPr id="56325" name="矩形 202759"/>
            <p:cNvSpPr>
              <a:spLocks noChangeArrowheads="1"/>
            </p:cNvSpPr>
            <p:nvPr/>
          </p:nvSpPr>
          <p:spPr bwMode="auto">
            <a:xfrm>
              <a:off x="0" y="0"/>
              <a:ext cx="144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latin typeface="楷体" charset="0"/>
                <a:ea typeface="楷体" charset="0"/>
                <a:cs typeface="楷体" charset="0"/>
              </a:endParaRPr>
            </a:p>
          </p:txBody>
        </p:sp>
        <p:sp>
          <p:nvSpPr>
            <p:cNvPr id="56326" name="矩形 202761"/>
            <p:cNvSpPr>
              <a:spLocks noChangeArrowheads="1"/>
            </p:cNvSpPr>
            <p:nvPr/>
          </p:nvSpPr>
          <p:spPr bwMode="auto">
            <a:xfrm>
              <a:off x="0" y="0"/>
              <a:ext cx="144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latin typeface="楷体" charset="0"/>
                <a:ea typeface="楷体" charset="0"/>
                <a:cs typeface="楷体" charset="0"/>
              </a:endParaRPr>
            </a:p>
          </p:txBody>
        </p:sp>
        <p:sp>
          <p:nvSpPr>
            <p:cNvPr id="56327" name="矩形 202762"/>
            <p:cNvSpPr>
              <a:spLocks noChangeArrowheads="1"/>
            </p:cNvSpPr>
            <p:nvPr/>
          </p:nvSpPr>
          <p:spPr bwMode="auto">
            <a:xfrm>
              <a:off x="0" y="0"/>
              <a:ext cx="144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latin typeface="楷体" charset="0"/>
                <a:ea typeface="楷体" charset="0"/>
                <a:cs typeface="楷体" charset="0"/>
              </a:endParaRPr>
            </a:p>
          </p:txBody>
        </p:sp>
        <p:sp>
          <p:nvSpPr>
            <p:cNvPr id="56328" name="矩形 202763"/>
            <p:cNvSpPr>
              <a:spLocks noChangeArrowheads="1"/>
            </p:cNvSpPr>
            <p:nvPr/>
          </p:nvSpPr>
          <p:spPr bwMode="auto">
            <a:xfrm>
              <a:off x="0" y="0"/>
              <a:ext cx="144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latin typeface="楷体" charset="0"/>
                <a:ea typeface="楷体" charset="0"/>
                <a:cs typeface="楷体" charset="0"/>
              </a:endParaRPr>
            </a:p>
          </p:txBody>
        </p:sp>
        <p:sp>
          <p:nvSpPr>
            <p:cNvPr id="56329" name="矩形 202765"/>
            <p:cNvSpPr>
              <a:spLocks noChangeArrowheads="1"/>
            </p:cNvSpPr>
            <p:nvPr/>
          </p:nvSpPr>
          <p:spPr bwMode="auto">
            <a:xfrm>
              <a:off x="0" y="0"/>
              <a:ext cx="144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latin typeface="楷体" charset="0"/>
                <a:ea typeface="楷体" charset="0"/>
                <a:cs typeface="楷体" charset="0"/>
              </a:endParaRPr>
            </a:p>
          </p:txBody>
        </p:sp>
        <p:sp>
          <p:nvSpPr>
            <p:cNvPr id="56330" name="矩形 202767"/>
            <p:cNvSpPr>
              <a:spLocks noChangeArrowheads="1"/>
            </p:cNvSpPr>
            <p:nvPr/>
          </p:nvSpPr>
          <p:spPr bwMode="auto">
            <a:xfrm>
              <a:off x="0" y="0"/>
              <a:ext cx="144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latin typeface="楷体" charset="0"/>
                <a:ea typeface="楷体" charset="0"/>
                <a:cs typeface="楷体" charset="0"/>
              </a:endParaRPr>
            </a:p>
          </p:txBody>
        </p:sp>
        <p:sp>
          <p:nvSpPr>
            <p:cNvPr id="56331" name="矩形 202770"/>
            <p:cNvSpPr>
              <a:spLocks noChangeArrowheads="1"/>
            </p:cNvSpPr>
            <p:nvPr/>
          </p:nvSpPr>
          <p:spPr bwMode="auto">
            <a:xfrm>
              <a:off x="0" y="0"/>
              <a:ext cx="144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latin typeface="楷体" charset="0"/>
                <a:ea typeface="楷体" charset="0"/>
                <a:cs typeface="楷体" charset="0"/>
              </a:endParaRPr>
            </a:p>
          </p:txBody>
        </p:sp>
        <p:graphicFrame>
          <p:nvGraphicFramePr>
            <p:cNvPr id="56332" name="对象 202769"/>
            <p:cNvGraphicFramePr>
              <a:graphicFrameLocks/>
            </p:cNvGraphicFramePr>
            <p:nvPr/>
          </p:nvGraphicFramePr>
          <p:xfrm>
            <a:off x="3821" y="2678"/>
            <a:ext cx="2130" cy="965"/>
          </p:xfrm>
          <a:graphic>
            <a:graphicData uri="http://schemas.openxmlformats.org/presentationml/2006/ole">
              <mc:AlternateContent xmlns:mc="http://schemas.openxmlformats.org/markup-compatibility/2006">
                <mc:Choice xmlns:v="urn:schemas-microsoft-com:vml" Requires="v">
                  <p:oleObj spid="_x0000_s56345" name="Equation" r:id="rId3" imgW="482600" imgH="241300" progId="Equation.3">
                    <p:embed/>
                  </p:oleObj>
                </mc:Choice>
                <mc:Fallback>
                  <p:oleObj name="Equation" r:id="rId3" imgW="482600" imgH="241300" progId="Equation.3">
                    <p:embed/>
                    <p:pic>
                      <p:nvPicPr>
                        <p:cNvPr id="0" name="对象 20276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1" y="2678"/>
                          <a:ext cx="2130" cy="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6333" name="矩形 202772"/>
            <p:cNvSpPr>
              <a:spLocks noChangeArrowheads="1"/>
            </p:cNvSpPr>
            <p:nvPr/>
          </p:nvSpPr>
          <p:spPr bwMode="auto">
            <a:xfrm>
              <a:off x="0" y="0"/>
              <a:ext cx="144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latin typeface="楷体" charset="0"/>
                <a:ea typeface="楷体" charset="0"/>
                <a:cs typeface="楷体" charset="0"/>
              </a:endParaRPr>
            </a:p>
          </p:txBody>
        </p:sp>
        <p:graphicFrame>
          <p:nvGraphicFramePr>
            <p:cNvPr id="56334" name="对象 202771"/>
            <p:cNvGraphicFramePr>
              <a:graphicFrameLocks/>
            </p:cNvGraphicFramePr>
            <p:nvPr/>
          </p:nvGraphicFramePr>
          <p:xfrm>
            <a:off x="7449" y="2678"/>
            <a:ext cx="4195" cy="955"/>
          </p:xfrm>
          <a:graphic>
            <a:graphicData uri="http://schemas.openxmlformats.org/presentationml/2006/ole">
              <mc:AlternateContent xmlns:mc="http://schemas.openxmlformats.org/markup-compatibility/2006">
                <mc:Choice xmlns:v="urn:schemas-microsoft-com:vml" Requires="v">
                  <p:oleObj spid="_x0000_s56346" name="Equation" r:id="rId5" imgW="1054100" imgH="241300" progId="Equation.3">
                    <p:embed/>
                  </p:oleObj>
                </mc:Choice>
                <mc:Fallback>
                  <p:oleObj name="Equation" r:id="rId5" imgW="1054100" imgH="241300" progId="Equation.3">
                    <p:embed/>
                    <p:pic>
                      <p:nvPicPr>
                        <p:cNvPr id="0" name="对象 20277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49" y="2678"/>
                          <a:ext cx="4195" cy="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6335" name="矩形 202774"/>
            <p:cNvSpPr>
              <a:spLocks noChangeArrowheads="1"/>
            </p:cNvSpPr>
            <p:nvPr/>
          </p:nvSpPr>
          <p:spPr bwMode="auto">
            <a:xfrm>
              <a:off x="0" y="0"/>
              <a:ext cx="144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latin typeface="楷体" charset="0"/>
                <a:ea typeface="楷体" charset="0"/>
                <a:cs typeface="楷体" charset="0"/>
              </a:endParaRPr>
            </a:p>
          </p:txBody>
        </p:sp>
        <p:graphicFrame>
          <p:nvGraphicFramePr>
            <p:cNvPr id="56336" name="对象 202773"/>
            <p:cNvGraphicFramePr>
              <a:graphicFrameLocks/>
            </p:cNvGraphicFramePr>
            <p:nvPr/>
          </p:nvGraphicFramePr>
          <p:xfrm>
            <a:off x="470" y="3924"/>
            <a:ext cx="5242" cy="950"/>
          </p:xfrm>
          <a:graphic>
            <a:graphicData uri="http://schemas.openxmlformats.org/presentationml/2006/ole">
              <mc:AlternateContent xmlns:mc="http://schemas.openxmlformats.org/markup-compatibility/2006">
                <mc:Choice xmlns:v="urn:schemas-microsoft-com:vml" Requires="v">
                  <p:oleObj spid="_x0000_s56347" name="Equation" r:id="rId7" imgW="1333500" imgH="241300" progId="Equation.3">
                    <p:embed/>
                  </p:oleObj>
                </mc:Choice>
                <mc:Fallback>
                  <p:oleObj name="Equation" r:id="rId7" imgW="1333500" imgH="241300" progId="Equation.3">
                    <p:embed/>
                    <p:pic>
                      <p:nvPicPr>
                        <p:cNvPr id="0" name="对象 20277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0" y="3924"/>
                          <a:ext cx="5242" cy="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6337" name="矩形 202776"/>
            <p:cNvSpPr>
              <a:spLocks noChangeArrowheads="1"/>
            </p:cNvSpPr>
            <p:nvPr/>
          </p:nvSpPr>
          <p:spPr bwMode="auto">
            <a:xfrm>
              <a:off x="0" y="0"/>
              <a:ext cx="144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latin typeface="楷体" charset="0"/>
                <a:ea typeface="楷体" charset="0"/>
                <a:cs typeface="楷体" charset="0"/>
              </a:endParaRPr>
            </a:p>
          </p:txBody>
        </p:sp>
        <p:graphicFrame>
          <p:nvGraphicFramePr>
            <p:cNvPr id="56338" name="对象 202775"/>
            <p:cNvGraphicFramePr>
              <a:graphicFrameLocks/>
            </p:cNvGraphicFramePr>
            <p:nvPr/>
          </p:nvGraphicFramePr>
          <p:xfrm>
            <a:off x="5862" y="3925"/>
            <a:ext cx="5198" cy="906"/>
          </p:xfrm>
          <a:graphic>
            <a:graphicData uri="http://schemas.openxmlformats.org/presentationml/2006/ole">
              <mc:AlternateContent xmlns:mc="http://schemas.openxmlformats.org/markup-compatibility/2006">
                <mc:Choice xmlns:v="urn:schemas-microsoft-com:vml" Requires="v">
                  <p:oleObj spid="_x0000_s56348" name="Equation" r:id="rId9" imgW="1320800" imgH="241300" progId="Equation.3">
                    <p:embed/>
                  </p:oleObj>
                </mc:Choice>
                <mc:Fallback>
                  <p:oleObj name="Equation" r:id="rId9" imgW="1320800" imgH="241300" progId="Equation.3">
                    <p:embed/>
                    <p:pic>
                      <p:nvPicPr>
                        <p:cNvPr id="0" name="对象 20277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62" y="3925"/>
                          <a:ext cx="5198" cy="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6339" name="矩形 202778"/>
            <p:cNvSpPr>
              <a:spLocks noChangeArrowheads="1"/>
            </p:cNvSpPr>
            <p:nvPr/>
          </p:nvSpPr>
          <p:spPr bwMode="auto">
            <a:xfrm>
              <a:off x="0" y="0"/>
              <a:ext cx="144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latin typeface="楷体" charset="0"/>
                <a:ea typeface="楷体" charset="0"/>
                <a:cs typeface="楷体" charset="0"/>
              </a:endParaRPr>
            </a:p>
          </p:txBody>
        </p:sp>
        <p:graphicFrame>
          <p:nvGraphicFramePr>
            <p:cNvPr id="56340" name="对象 202777"/>
            <p:cNvGraphicFramePr>
              <a:graphicFrameLocks/>
            </p:cNvGraphicFramePr>
            <p:nvPr/>
          </p:nvGraphicFramePr>
          <p:xfrm>
            <a:off x="3027" y="5739"/>
            <a:ext cx="7302" cy="2835"/>
          </p:xfrm>
          <a:graphic>
            <a:graphicData uri="http://schemas.openxmlformats.org/presentationml/2006/ole">
              <mc:AlternateContent xmlns:mc="http://schemas.openxmlformats.org/markup-compatibility/2006">
                <mc:Choice xmlns:v="urn:schemas-microsoft-com:vml" Requires="v">
                  <p:oleObj spid="_x0000_s56349" name="Equation" r:id="rId11" imgW="1536700" imgH="596900" progId="Equation.3">
                    <p:embed/>
                  </p:oleObj>
                </mc:Choice>
                <mc:Fallback>
                  <p:oleObj name="Equation" r:id="rId11" imgW="1536700" imgH="596900" progId="Equation.3">
                    <p:embed/>
                    <p:pic>
                      <p:nvPicPr>
                        <p:cNvPr id="0" name="对象 202777"/>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27" y="5739"/>
                          <a:ext cx="7302" cy="2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6341" name="对象 202779"/>
            <p:cNvGraphicFramePr>
              <a:graphicFrameLocks/>
            </p:cNvGraphicFramePr>
            <p:nvPr/>
          </p:nvGraphicFramePr>
          <p:xfrm>
            <a:off x="2958" y="8439"/>
            <a:ext cx="740" cy="645"/>
          </p:xfrm>
          <a:graphic>
            <a:graphicData uri="http://schemas.openxmlformats.org/presentationml/2006/ole">
              <mc:AlternateContent xmlns:mc="http://schemas.openxmlformats.org/markup-compatibility/2006">
                <mc:Choice xmlns:v="urn:schemas-microsoft-com:vml" Requires="v">
                  <p:oleObj spid="_x0000_s56350" name="Equation" r:id="rId13" imgW="203200" imgH="177800" progId="Equation.3">
                    <p:embed/>
                  </p:oleObj>
                </mc:Choice>
                <mc:Fallback>
                  <p:oleObj name="Equation" r:id="rId13" imgW="203200" imgH="177800" progId="Equation.3">
                    <p:embed/>
                    <p:pic>
                      <p:nvPicPr>
                        <p:cNvPr id="0" name="对象 202779"/>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58" y="8439"/>
                          <a:ext cx="740" cy="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6342" name="对象 202780"/>
            <p:cNvGraphicFramePr>
              <a:graphicFrameLocks/>
            </p:cNvGraphicFramePr>
            <p:nvPr/>
          </p:nvGraphicFramePr>
          <p:xfrm>
            <a:off x="4047" y="8404"/>
            <a:ext cx="782" cy="737"/>
          </p:xfrm>
          <a:graphic>
            <a:graphicData uri="http://schemas.openxmlformats.org/presentationml/2006/ole">
              <mc:AlternateContent xmlns:mc="http://schemas.openxmlformats.org/markup-compatibility/2006">
                <mc:Choice xmlns:v="urn:schemas-microsoft-com:vml" Requires="v">
                  <p:oleObj spid="_x0000_s56351" name="Equation" r:id="rId15" imgW="215900" imgH="203200" progId="Equation.3">
                    <p:embed/>
                  </p:oleObj>
                </mc:Choice>
                <mc:Fallback>
                  <p:oleObj name="Equation" r:id="rId15" imgW="215900" imgH="203200" progId="Equation.3">
                    <p:embed/>
                    <p:pic>
                      <p:nvPicPr>
                        <p:cNvPr id="0" name="对象 202780"/>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47" y="8404"/>
                          <a:ext cx="782" cy="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6343" name="对象 202781"/>
            <p:cNvGraphicFramePr>
              <a:graphicFrameLocks/>
            </p:cNvGraphicFramePr>
            <p:nvPr/>
          </p:nvGraphicFramePr>
          <p:xfrm>
            <a:off x="7336" y="8574"/>
            <a:ext cx="507" cy="597"/>
          </p:xfrm>
          <a:graphic>
            <a:graphicData uri="http://schemas.openxmlformats.org/presentationml/2006/ole">
              <mc:AlternateContent xmlns:mc="http://schemas.openxmlformats.org/markup-compatibility/2006">
                <mc:Choice xmlns:v="urn:schemas-microsoft-com:vml" Requires="v">
                  <p:oleObj spid="_x0000_s56352" name="Equation" r:id="rId17" imgW="139700" imgH="165100" progId="Equation.3">
                    <p:embed/>
                  </p:oleObj>
                </mc:Choice>
                <mc:Fallback>
                  <p:oleObj name="Equation" r:id="rId17" imgW="139700" imgH="165100" progId="Equation.3">
                    <p:embed/>
                    <p:pic>
                      <p:nvPicPr>
                        <p:cNvPr id="0" name="对象 202781"/>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336" y="8574"/>
                          <a:ext cx="507" cy="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6344" name="对象 202782"/>
            <p:cNvGraphicFramePr>
              <a:graphicFrameLocks/>
            </p:cNvGraphicFramePr>
            <p:nvPr/>
          </p:nvGraphicFramePr>
          <p:xfrm>
            <a:off x="6196" y="8574"/>
            <a:ext cx="460" cy="507"/>
          </p:xfrm>
          <a:graphic>
            <a:graphicData uri="http://schemas.openxmlformats.org/presentationml/2006/ole">
              <mc:AlternateContent xmlns:mc="http://schemas.openxmlformats.org/markup-compatibility/2006">
                <mc:Choice xmlns:v="urn:schemas-microsoft-com:vml" Requires="v">
                  <p:oleObj spid="_x0000_s56353" r:id="rId19" imgW="126725" imgH="139397" progId="Equation.DSMT4">
                    <p:embed/>
                  </p:oleObj>
                </mc:Choice>
                <mc:Fallback>
                  <p:oleObj r:id="rId19" imgW="126725" imgH="139397" progId="Equation.DSMT4">
                    <p:embed/>
                    <p:pic>
                      <p:nvPicPr>
                        <p:cNvPr id="0" name="对象 202782"/>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196" y="8574"/>
                          <a:ext cx="460" cy="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Tree>
  </p:cSld>
  <p:clrMapOvr>
    <a:masterClrMapping/>
  </p:clrMapOvr>
  <p:transition xmlns:p14="http://schemas.microsoft.com/office/powerpoint/2010/main">
    <p:random/>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文本框 1"/>
          <p:cNvSpPr txBox="1">
            <a:spLocks noChangeArrowheads="1"/>
          </p:cNvSpPr>
          <p:nvPr/>
        </p:nvSpPr>
        <p:spPr bwMode="auto">
          <a:xfrm>
            <a:off x="1930400" y="3044825"/>
            <a:ext cx="49593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914400" indent="-914400"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eaLnBrk="1" hangingPunct="1"/>
            <a:r>
              <a:rPr lang="zh-CN" altLang="en-US" sz="4400" b="1">
                <a:solidFill>
                  <a:srgbClr val="C00000"/>
                </a:solidFill>
                <a:latin typeface="楷体" charset="0"/>
                <a:ea typeface="楷体" charset="0"/>
                <a:cs typeface="楷体" charset="0"/>
                <a:sym typeface="Franklin Gothic Medium" charset="0"/>
              </a:rPr>
              <a:t>4.2.2　图像的镜像</a:t>
            </a:r>
          </a:p>
        </p:txBody>
      </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标题 1"/>
          <p:cNvSpPr>
            <a:spLocks noGrp="1" noChangeArrowheads="1"/>
          </p:cNvSpPr>
          <p:nvPr>
            <p:ph type="title"/>
          </p:nvPr>
        </p:nvSpPr>
        <p:spPr/>
        <p:txBody>
          <a:bodyPr/>
          <a:lstStyle/>
          <a:p>
            <a:pPr eaLnBrk="1" hangingPunct="1"/>
            <a:r>
              <a:rPr lang="zh-CN" altLang="en-US">
                <a:latin typeface="Franklin Gothic Medium" charset="0"/>
                <a:ea typeface="微软雅黑" charset="0"/>
                <a:cs typeface="微软雅黑" charset="0"/>
              </a:rPr>
              <a:t>图像的镜像</a:t>
            </a:r>
          </a:p>
        </p:txBody>
      </p:sp>
      <p:sp>
        <p:nvSpPr>
          <p:cNvPr id="58370" name="内容占位符 2"/>
          <p:cNvSpPr>
            <a:spLocks noGrp="1" noChangeArrowheads="1"/>
          </p:cNvSpPr>
          <p:nvPr>
            <p:ph idx="1"/>
          </p:nvPr>
        </p:nvSpPr>
        <p:spPr/>
        <p:txBody>
          <a:bodyPr/>
          <a:lstStyle/>
          <a:p>
            <a:pPr eaLnBrk="1" hangingPunct="1"/>
            <a:r>
              <a:rPr lang="zh-CN" altLang="en-US">
                <a:latin typeface="微软雅黑" charset="0"/>
                <a:ea typeface="微软雅黑" charset="0"/>
                <a:cs typeface="微软雅黑" charset="0"/>
              </a:rPr>
              <a:t>镜像包括水平镜像、垂直镜像和对角镜像</a:t>
            </a:r>
            <a:r>
              <a:rPr lang="en-US" altLang="zh-CN">
                <a:latin typeface="微软雅黑" charset="0"/>
                <a:ea typeface="微软雅黑" charset="0"/>
                <a:cs typeface="微软雅黑" charset="0"/>
              </a:rPr>
              <a:t>3</a:t>
            </a:r>
            <a:r>
              <a:rPr lang="zh-CN" altLang="en-US">
                <a:latin typeface="微软雅黑" charset="0"/>
                <a:ea typeface="微软雅黑" charset="0"/>
                <a:cs typeface="微软雅黑" charset="0"/>
              </a:rPr>
              <a:t>种。</a:t>
            </a:r>
          </a:p>
        </p:txBody>
      </p:sp>
      <p:pic>
        <p:nvPicPr>
          <p:cNvPr id="58371" name="Picture 4" descr="我的插图-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975" y="2352675"/>
            <a:ext cx="4752975" cy="395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random/>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标题 1"/>
          <p:cNvSpPr>
            <a:spLocks noGrp="1" noChangeArrowheads="1"/>
          </p:cNvSpPr>
          <p:nvPr>
            <p:ph type="title"/>
          </p:nvPr>
        </p:nvSpPr>
        <p:spPr/>
        <p:txBody>
          <a:bodyPr/>
          <a:lstStyle/>
          <a:p>
            <a:pPr eaLnBrk="1" hangingPunct="1"/>
            <a:endParaRPr lang="zh-CN" altLang="en-US">
              <a:latin typeface="Franklin Gothic Medium" charset="0"/>
              <a:ea typeface="微软雅黑" charset="0"/>
              <a:cs typeface="微软雅黑" charset="0"/>
            </a:endParaRPr>
          </a:p>
        </p:txBody>
      </p:sp>
      <p:sp>
        <p:nvSpPr>
          <p:cNvPr id="59394" name="内容占位符 2"/>
          <p:cNvSpPr>
            <a:spLocks noGrp="1" noChangeArrowheads="1"/>
          </p:cNvSpPr>
          <p:nvPr>
            <p:ph idx="1"/>
          </p:nvPr>
        </p:nvSpPr>
        <p:spPr/>
        <p:txBody>
          <a:bodyPr/>
          <a:lstStyle/>
          <a:p>
            <a:pPr eaLnBrk="1" hangingPunct="1"/>
            <a:endParaRPr lang="zh-CN" altLang="en-US">
              <a:latin typeface="微软雅黑" charset="0"/>
              <a:ea typeface="微软雅黑" charset="0"/>
              <a:cs typeface="微软雅黑" charset="0"/>
            </a:endParaRPr>
          </a:p>
        </p:txBody>
      </p:sp>
      <p:pic>
        <p:nvPicPr>
          <p:cNvPr id="59395" name="Picture 2"/>
          <p:cNvPicPr>
            <a:picLocks noChangeAspect="1" noChangeArrowheads="1"/>
          </p:cNvPicPr>
          <p:nvPr/>
        </p:nvPicPr>
        <p:blipFill>
          <a:blip r:embed="rId2">
            <a:extLst>
              <a:ext uri="{28A0092B-C50C-407E-A947-70E740481C1C}">
                <a14:useLocalDpi xmlns:a14="http://schemas.microsoft.com/office/drawing/2010/main" val="0"/>
              </a:ext>
            </a:extLst>
          </a:blip>
          <a:srcRect r="48581"/>
          <a:stretch>
            <a:fillRect/>
          </a:stretch>
        </p:blipFill>
        <p:spPr bwMode="auto">
          <a:xfrm>
            <a:off x="0" y="1989138"/>
            <a:ext cx="3208338" cy="301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48567"/>
          <a:stretch>
            <a:fillRect/>
          </a:stretch>
        </p:blipFill>
        <p:spPr bwMode="auto">
          <a:xfrm>
            <a:off x="6372200" y="1570356"/>
            <a:ext cx="2452893" cy="2160000"/>
          </a:xfrm>
          <a:prstGeom prst="rect">
            <a:avLst/>
          </a:prstGeom>
          <a:solidFill>
            <a:srgbClr val="FFFFFF">
              <a:shade val="85000"/>
            </a:srgbClr>
          </a:solidFill>
          <a:ln w="88900" cap="sq">
            <a:solidFill>
              <a:srgbClr val="00B050"/>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7270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064" y="4005063"/>
            <a:ext cx="2146708" cy="2160000"/>
          </a:xfrm>
          <a:prstGeom prst="rect">
            <a:avLst/>
          </a:prstGeom>
          <a:solidFill>
            <a:srgbClr val="FFFFFF">
              <a:shade val="85000"/>
            </a:srgbClr>
          </a:solidFill>
          <a:ln w="88900" cap="sq">
            <a:solidFill>
              <a:srgbClr val="00B050"/>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1942"/>
          <a:stretch>
            <a:fillRect/>
          </a:stretch>
        </p:blipFill>
        <p:spPr bwMode="auto">
          <a:xfrm>
            <a:off x="3923928" y="1570356"/>
            <a:ext cx="2144884" cy="2160000"/>
          </a:xfrm>
          <a:prstGeom prst="rect">
            <a:avLst/>
          </a:prstGeom>
          <a:solidFill>
            <a:srgbClr val="FFFFFF">
              <a:shade val="85000"/>
            </a:srgbClr>
          </a:solidFill>
          <a:ln w="88900" cap="sq">
            <a:solidFill>
              <a:srgbClr val="00B050"/>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cSld>
  <p:clrMapOvr>
    <a:masterClrMapping/>
  </p:clrMapOvr>
  <p:transition xmlns:p14="http://schemas.microsoft.com/office/powerpoint/2010/main">
    <p:random/>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417" name="标题 1"/>
          <p:cNvSpPr>
            <a:spLocks noGrp="1" noChangeArrowheads="1"/>
          </p:cNvSpPr>
          <p:nvPr>
            <p:ph type="title"/>
          </p:nvPr>
        </p:nvSpPr>
        <p:spPr/>
        <p:txBody>
          <a:bodyPr/>
          <a:lstStyle/>
          <a:p>
            <a:pPr eaLnBrk="1" hangingPunct="1"/>
            <a:r>
              <a:rPr lang="zh-CN" altLang="en-US">
                <a:latin typeface="Franklin Gothic Medium" charset="0"/>
                <a:ea typeface="微软雅黑" charset="0"/>
                <a:cs typeface="微软雅黑" charset="0"/>
              </a:rPr>
              <a:t>对图像进行镜像变换。</a:t>
            </a:r>
            <a:br>
              <a:rPr lang="zh-CN" altLang="en-US">
                <a:latin typeface="Franklin Gothic Medium" charset="0"/>
                <a:ea typeface="微软雅黑" charset="0"/>
                <a:cs typeface="微软雅黑" charset="0"/>
              </a:rPr>
            </a:br>
            <a:endParaRPr lang="zh-CN" altLang="en-US">
              <a:latin typeface="Franklin Gothic Medium" charset="0"/>
              <a:ea typeface="微软雅黑" charset="0"/>
              <a:cs typeface="微软雅黑" charset="0"/>
            </a:endParaRPr>
          </a:p>
        </p:txBody>
      </p:sp>
      <p:sp>
        <p:nvSpPr>
          <p:cNvPr id="60418" name="内容占位符 2"/>
          <p:cNvSpPr>
            <a:spLocks noGrp="1" noChangeArrowheads="1"/>
          </p:cNvSpPr>
          <p:nvPr>
            <p:ph idx="1"/>
          </p:nvPr>
        </p:nvSpPr>
        <p:spPr>
          <a:xfrm>
            <a:off x="641350" y="1268413"/>
            <a:ext cx="8229600" cy="4525962"/>
          </a:xfrm>
        </p:spPr>
        <p:txBody>
          <a:bodyPr/>
          <a:lstStyle/>
          <a:p>
            <a:pPr eaLnBrk="1" hangingPunct="1"/>
            <a:endParaRPr lang="zh-CN" altLang="en-US">
              <a:latin typeface="微软雅黑" charset="0"/>
              <a:ea typeface="微软雅黑" charset="0"/>
              <a:cs typeface="微软雅黑" charset="0"/>
            </a:endParaRPr>
          </a:p>
        </p:txBody>
      </p:sp>
      <p:pic>
        <p:nvPicPr>
          <p:cNvPr id="6041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8125" y="1268413"/>
            <a:ext cx="5624513" cy="494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文本占位符 2"/>
          <p:cNvSpPr>
            <a:spLocks noGrp="1" noChangeArrowheads="1"/>
          </p:cNvSpPr>
          <p:nvPr>
            <p:ph type="body" idx="4294967295"/>
          </p:nvPr>
        </p:nvSpPr>
        <p:spPr>
          <a:xfrm>
            <a:off x="250825" y="1196975"/>
            <a:ext cx="8686800" cy="5114925"/>
          </a:xfrm>
        </p:spPr>
        <p:txBody>
          <a:bodyPr rtlCol="0">
            <a:noAutofit/>
          </a:bodyPr>
          <a:lstStyle/>
          <a:p>
            <a:pPr eaLnBrk="1" fontAlgn="auto" hangingPunct="1">
              <a:lnSpc>
                <a:spcPct val="120000"/>
              </a:lnSpc>
              <a:spcAft>
                <a:spcPts val="0"/>
              </a:spcAft>
              <a:buClr>
                <a:schemeClr val="accent1">
                  <a:lumMod val="60000"/>
                  <a:lumOff val="40000"/>
                </a:schemeClr>
              </a:buClr>
              <a:buFont typeface="Wingdings 2" pitchFamily="18" charset="2"/>
              <a:buChar char=""/>
              <a:defRPr/>
            </a:pPr>
            <a:r>
              <a:rPr lang="zh-CN" altLang="en-US" sz="2000" dirty="0">
                <a:solidFill>
                  <a:schemeClr val="tx1">
                    <a:lumMod val="65000"/>
                    <a:lumOff val="35000"/>
                  </a:schemeClr>
                </a:solidFill>
                <a:latin typeface="Arial"/>
                <a:ea typeface="楷体" charset="0"/>
                <a:cs typeface="Arial"/>
              </a:rPr>
              <a:t>图像的镜像分为两种垂直镜像和水平镜像，其中水平镜像是指图像的左半部分和右半部分以图像竖直中轴线为中心轴进行对换。如是原图像上的点坐标是，中心轴如图</a:t>
            </a:r>
            <a:r>
              <a:rPr lang="en-US" sz="2000" dirty="0">
                <a:solidFill>
                  <a:schemeClr val="tx1">
                    <a:lumMod val="65000"/>
                    <a:lumOff val="35000"/>
                  </a:schemeClr>
                </a:solidFill>
                <a:latin typeface="Arial"/>
                <a:ea typeface="楷体" charset="0"/>
                <a:cs typeface="Arial"/>
              </a:rPr>
              <a:t> </a:t>
            </a:r>
            <a:r>
              <a:rPr lang="en-US" altLang="zh-CN" sz="2000" dirty="0">
                <a:solidFill>
                  <a:schemeClr val="tx1">
                    <a:lumMod val="65000"/>
                    <a:lumOff val="35000"/>
                  </a:schemeClr>
                </a:solidFill>
                <a:latin typeface="Arial"/>
                <a:ea typeface="楷体" charset="0"/>
                <a:cs typeface="Arial"/>
              </a:rPr>
              <a:t>(a)</a:t>
            </a:r>
            <a:r>
              <a:rPr lang="zh-CN" altLang="en-US" sz="2000" dirty="0">
                <a:solidFill>
                  <a:schemeClr val="tx1">
                    <a:lumMod val="65000"/>
                    <a:lumOff val="35000"/>
                  </a:schemeClr>
                </a:solidFill>
                <a:latin typeface="Arial"/>
                <a:ea typeface="楷体" charset="0"/>
                <a:cs typeface="Arial"/>
              </a:rPr>
              <a:t>所示，经过水平镜像对应的新坐标点为，它们之间的数学关系式为</a:t>
            </a:r>
            <a:r>
              <a:rPr lang="en-US" altLang="zh-CN" sz="2000" dirty="0">
                <a:solidFill>
                  <a:schemeClr val="tx1">
                    <a:lumMod val="65000"/>
                    <a:lumOff val="35000"/>
                  </a:schemeClr>
                </a:solidFill>
                <a:latin typeface="Arial"/>
                <a:ea typeface="楷体" charset="0"/>
                <a:cs typeface="Arial"/>
              </a:rPr>
              <a:t>: </a:t>
            </a:r>
            <a:endParaRPr lang="en-US" altLang="zh-CN" sz="2000" dirty="0" smtClean="0">
              <a:solidFill>
                <a:schemeClr val="tx1">
                  <a:lumMod val="65000"/>
                  <a:lumOff val="35000"/>
                </a:schemeClr>
              </a:solidFill>
              <a:latin typeface="Arial"/>
              <a:ea typeface="楷体" charset="0"/>
              <a:cs typeface="Arial"/>
            </a:endParaRPr>
          </a:p>
          <a:p>
            <a:pPr eaLnBrk="1" fontAlgn="auto" hangingPunct="1">
              <a:lnSpc>
                <a:spcPct val="120000"/>
              </a:lnSpc>
              <a:spcAft>
                <a:spcPts val="0"/>
              </a:spcAft>
              <a:buClr>
                <a:schemeClr val="accent1">
                  <a:lumMod val="60000"/>
                  <a:lumOff val="40000"/>
                </a:schemeClr>
              </a:buClr>
              <a:buFont typeface="Wingdings 2" pitchFamily="18" charset="2"/>
              <a:buChar char=""/>
              <a:defRPr/>
            </a:pPr>
            <a:endParaRPr lang="en-US" sz="2000" dirty="0" smtClean="0">
              <a:solidFill>
                <a:schemeClr val="tx1">
                  <a:lumMod val="65000"/>
                  <a:lumOff val="35000"/>
                </a:schemeClr>
              </a:solidFill>
              <a:latin typeface="Arial"/>
              <a:ea typeface="楷体" charset="0"/>
              <a:cs typeface="Arial"/>
            </a:endParaRPr>
          </a:p>
          <a:p>
            <a:pPr marL="0" indent="0" eaLnBrk="1" fontAlgn="auto" hangingPunct="1">
              <a:lnSpc>
                <a:spcPct val="120000"/>
              </a:lnSpc>
              <a:spcAft>
                <a:spcPts val="0"/>
              </a:spcAft>
              <a:buClr>
                <a:schemeClr val="accent1">
                  <a:lumMod val="60000"/>
                  <a:lumOff val="40000"/>
                </a:schemeClr>
              </a:buClr>
              <a:buFont typeface="Wingdings 2" pitchFamily="18" charset="2"/>
              <a:buNone/>
              <a:defRPr/>
            </a:pPr>
            <a:r>
              <a:rPr lang="en-US" sz="2000" dirty="0" smtClean="0">
                <a:solidFill>
                  <a:schemeClr val="tx1">
                    <a:lumMod val="65000"/>
                    <a:lumOff val="35000"/>
                  </a:schemeClr>
                </a:solidFill>
                <a:latin typeface="Arial"/>
                <a:ea typeface="楷体" charset="0"/>
                <a:cs typeface="Arial"/>
              </a:rPr>
              <a:t>                                                                                               </a:t>
            </a:r>
            <a:r>
              <a:rPr lang="en-US" altLang="zh-CN" sz="2000" dirty="0">
                <a:solidFill>
                  <a:schemeClr val="tx1">
                    <a:lumMod val="65000"/>
                    <a:lumOff val="35000"/>
                  </a:schemeClr>
                </a:solidFill>
                <a:latin typeface="Arial"/>
                <a:ea typeface="楷体" charset="0"/>
                <a:cs typeface="Arial"/>
              </a:rPr>
              <a:t>(a</a:t>
            </a:r>
            <a:r>
              <a:rPr lang="en-US" altLang="zh-CN" sz="2000" dirty="0" smtClean="0">
                <a:solidFill>
                  <a:schemeClr val="tx1">
                    <a:lumMod val="65000"/>
                    <a:lumOff val="35000"/>
                  </a:schemeClr>
                </a:solidFill>
                <a:latin typeface="Arial"/>
                <a:ea typeface="楷体" charset="0"/>
                <a:cs typeface="Arial"/>
              </a:rPr>
              <a:t>)</a:t>
            </a:r>
            <a:endParaRPr lang="zh-CN" altLang="en-US" sz="2000" dirty="0" smtClean="0">
              <a:solidFill>
                <a:schemeClr val="tx1">
                  <a:lumMod val="65000"/>
                  <a:lumOff val="35000"/>
                </a:schemeClr>
              </a:solidFill>
              <a:latin typeface="Arial"/>
              <a:ea typeface="楷体" charset="0"/>
              <a:cs typeface="Arial"/>
            </a:endParaRPr>
          </a:p>
          <a:p>
            <a:pPr eaLnBrk="1" fontAlgn="auto" hangingPunct="1">
              <a:lnSpc>
                <a:spcPct val="120000"/>
              </a:lnSpc>
              <a:spcAft>
                <a:spcPts val="0"/>
              </a:spcAft>
              <a:buClr>
                <a:schemeClr val="accent1">
                  <a:lumMod val="60000"/>
                  <a:lumOff val="40000"/>
                </a:schemeClr>
              </a:buClr>
              <a:buFont typeface="Wingdings 2" pitchFamily="18" charset="2"/>
              <a:buChar char=""/>
              <a:defRPr/>
            </a:pPr>
            <a:r>
              <a:rPr lang="zh-CN" altLang="en-US" sz="2000" dirty="0">
                <a:solidFill>
                  <a:schemeClr val="tx1">
                    <a:lumMod val="65000"/>
                    <a:lumOff val="35000"/>
                  </a:schemeClr>
                </a:solidFill>
                <a:latin typeface="Arial"/>
                <a:ea typeface="楷体" charset="0"/>
                <a:cs typeface="Arial"/>
              </a:rPr>
              <a:t>垂直镜像是指图像的上半部分和下半部分以图像水平中轴线为中心轴进行对换，如原图像上的点坐标是，中心轴如图</a:t>
            </a:r>
            <a:r>
              <a:rPr lang="en-US" sz="2000" dirty="0">
                <a:solidFill>
                  <a:schemeClr val="tx1">
                    <a:lumMod val="65000"/>
                    <a:lumOff val="35000"/>
                  </a:schemeClr>
                </a:solidFill>
                <a:latin typeface="Arial"/>
                <a:ea typeface="楷体" charset="0"/>
                <a:cs typeface="Arial"/>
              </a:rPr>
              <a:t> </a:t>
            </a:r>
            <a:r>
              <a:rPr lang="en-US" altLang="zh-CN" sz="2000" dirty="0">
                <a:solidFill>
                  <a:schemeClr val="tx1">
                    <a:lumMod val="65000"/>
                    <a:lumOff val="35000"/>
                  </a:schemeClr>
                </a:solidFill>
                <a:latin typeface="Arial"/>
                <a:ea typeface="楷体" charset="0"/>
                <a:cs typeface="Arial"/>
              </a:rPr>
              <a:t>(b)</a:t>
            </a:r>
            <a:r>
              <a:rPr lang="zh-CN" altLang="en-US" sz="2000" dirty="0">
                <a:solidFill>
                  <a:schemeClr val="tx1">
                    <a:lumMod val="65000"/>
                    <a:lumOff val="35000"/>
                  </a:schemeClr>
                </a:solidFill>
                <a:latin typeface="Arial"/>
                <a:ea typeface="楷体" charset="0"/>
                <a:cs typeface="Arial"/>
              </a:rPr>
              <a:t>所示，垂直镜像对应的新坐标点为，它们之间的数学关系式为：</a:t>
            </a:r>
          </a:p>
          <a:p>
            <a:pPr marL="0" indent="0" eaLnBrk="1" fontAlgn="auto" hangingPunct="1">
              <a:spcAft>
                <a:spcPts val="0"/>
              </a:spcAft>
              <a:buClr>
                <a:schemeClr val="accent1">
                  <a:lumMod val="60000"/>
                  <a:lumOff val="40000"/>
                </a:schemeClr>
              </a:buClr>
              <a:buFont typeface="Wingdings 2" pitchFamily="18" charset="2"/>
              <a:buNone/>
              <a:defRPr/>
            </a:pPr>
            <a:r>
              <a:rPr lang="en-US" altLang="zh-CN" sz="2000" b="1" dirty="0" smtClean="0">
                <a:solidFill>
                  <a:schemeClr val="tx1">
                    <a:lumMod val="65000"/>
                    <a:lumOff val="35000"/>
                  </a:schemeClr>
                </a:solidFill>
                <a:latin typeface="Arial"/>
                <a:ea typeface="楷体" charset="0"/>
                <a:cs typeface="Arial"/>
              </a:rPr>
              <a:t>                                   </a:t>
            </a:r>
          </a:p>
          <a:p>
            <a:pPr marL="0" indent="0" eaLnBrk="1" fontAlgn="auto" hangingPunct="1">
              <a:spcAft>
                <a:spcPts val="0"/>
              </a:spcAft>
              <a:buClr>
                <a:schemeClr val="accent1">
                  <a:lumMod val="60000"/>
                  <a:lumOff val="40000"/>
                </a:schemeClr>
              </a:buClr>
              <a:buFont typeface="Wingdings 2" pitchFamily="18" charset="2"/>
              <a:buNone/>
              <a:defRPr/>
            </a:pPr>
            <a:r>
              <a:rPr lang="en-US" altLang="zh-CN" sz="2000" b="1" dirty="0">
                <a:solidFill>
                  <a:schemeClr val="tx1">
                    <a:lumMod val="65000"/>
                    <a:lumOff val="35000"/>
                  </a:schemeClr>
                </a:solidFill>
                <a:latin typeface="Arial"/>
                <a:ea typeface="楷体" charset="0"/>
                <a:cs typeface="Arial"/>
              </a:rPr>
              <a:t> </a:t>
            </a:r>
            <a:r>
              <a:rPr lang="en-US" altLang="zh-CN" sz="2000" b="1" dirty="0" smtClean="0">
                <a:solidFill>
                  <a:schemeClr val="tx1">
                    <a:lumMod val="65000"/>
                    <a:lumOff val="35000"/>
                  </a:schemeClr>
                </a:solidFill>
                <a:latin typeface="Arial"/>
                <a:ea typeface="楷体" charset="0"/>
                <a:cs typeface="Arial"/>
              </a:rPr>
              <a:t>                                                                                             </a:t>
            </a:r>
            <a:r>
              <a:rPr lang="en-US" altLang="zh-CN" sz="2000" dirty="0" smtClean="0">
                <a:solidFill>
                  <a:schemeClr val="tx1">
                    <a:lumMod val="65000"/>
                    <a:lumOff val="35000"/>
                  </a:schemeClr>
                </a:solidFill>
                <a:latin typeface="Arial"/>
                <a:ea typeface="楷体" charset="0"/>
                <a:cs typeface="Arial"/>
              </a:rPr>
              <a:t>(</a:t>
            </a:r>
            <a:r>
              <a:rPr lang="en-US" altLang="zh-CN" sz="2000" dirty="0">
                <a:solidFill>
                  <a:schemeClr val="tx1">
                    <a:lumMod val="65000"/>
                    <a:lumOff val="35000"/>
                  </a:schemeClr>
                </a:solidFill>
                <a:latin typeface="Arial"/>
                <a:ea typeface="楷体" charset="0"/>
                <a:cs typeface="Arial"/>
              </a:rPr>
              <a:t>b) </a:t>
            </a:r>
            <a:endParaRPr lang="zh-CN" altLang="en-US" sz="2000" dirty="0">
              <a:solidFill>
                <a:schemeClr val="tx1">
                  <a:lumMod val="65000"/>
                  <a:lumOff val="35000"/>
                </a:schemeClr>
              </a:solidFill>
              <a:latin typeface="Arial"/>
              <a:ea typeface="楷体" charset="0"/>
              <a:cs typeface="Arial"/>
            </a:endParaRPr>
          </a:p>
        </p:txBody>
      </p:sp>
      <p:pic>
        <p:nvPicPr>
          <p:cNvPr id="614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8175" y="3213100"/>
            <a:ext cx="1079500"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5516563"/>
            <a:ext cx="1079500"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638" y="2852738"/>
            <a:ext cx="23622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5314950"/>
            <a:ext cx="2400300"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6" name="标题 1"/>
          <p:cNvSpPr>
            <a:spLocks noGrp="1" noChangeArrowheads="1"/>
          </p:cNvSpPr>
          <p:nvPr/>
        </p:nvSpPr>
        <p:spPr bwMode="auto">
          <a:xfrm>
            <a:off x="250825" y="117475"/>
            <a:ext cx="8686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914400" indent="-914400"/>
            <a:r>
              <a:rPr lang="zh-CN" altLang="en-US" sz="3600" b="1">
                <a:solidFill>
                  <a:schemeClr val="accent2"/>
                </a:solidFill>
                <a:latin typeface="华文楷体" charset="0"/>
                <a:ea typeface="华文楷体" charset="0"/>
                <a:cs typeface="华文楷体" charset="0"/>
                <a:sym typeface="Franklin Gothic Medium" charset="0"/>
              </a:rPr>
              <a:t>4.2.2　图像的镜像</a:t>
            </a:r>
          </a:p>
        </p:txBody>
      </p:sp>
      <p:sp>
        <p:nvSpPr>
          <p:cNvPr id="61447" name="矩形 7"/>
          <p:cNvSpPr>
            <a:spLocks noChangeArrowheads="1"/>
          </p:cNvSpPr>
          <p:nvPr/>
        </p:nvSpPr>
        <p:spPr bwMode="auto">
          <a:xfrm>
            <a:off x="900113" y="6227763"/>
            <a:ext cx="22018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914400" indent="-914400"/>
            <a:r>
              <a:rPr lang="en-US" altLang="zh-CN" b="1">
                <a:solidFill>
                  <a:srgbClr val="FF0000"/>
                </a:solidFill>
                <a:latin typeface="华文楷体" charset="0"/>
                <a:ea typeface="华文楷体" charset="0"/>
                <a:cs typeface="华文楷体" charset="0"/>
                <a:sym typeface="Franklin Gothic Medium" charset="0"/>
              </a:rPr>
              <a:t>4-20  mirror</a:t>
            </a:r>
            <a:r>
              <a:rPr lang="zh-CN" altLang="en-US" b="1">
                <a:solidFill>
                  <a:srgbClr val="FF0000"/>
                </a:solidFill>
                <a:latin typeface="华文楷体" charset="0"/>
                <a:ea typeface="华文楷体" charset="0"/>
                <a:cs typeface="华文楷体" charset="0"/>
                <a:sym typeface="Franklin Gothic Medium" charset="0"/>
              </a:rPr>
              <a:t>函数使用</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内容占位符 2"/>
          <p:cNvSpPr>
            <a:spLocks noGrp="1" noChangeArrowheads="1"/>
          </p:cNvSpPr>
          <p:nvPr>
            <p:ph idx="4294967295"/>
          </p:nvPr>
        </p:nvSpPr>
        <p:spPr>
          <a:xfrm>
            <a:off x="457200" y="1554163"/>
            <a:ext cx="8686800" cy="4525962"/>
          </a:xfrm>
        </p:spPr>
        <p:txBody>
          <a:bodyPr rtlCol="0">
            <a:normAutofit fontScale="92500" lnSpcReduction="10000"/>
          </a:bodyPr>
          <a:lstStyle/>
          <a:p>
            <a:pPr eaLnBrk="1" fontAlgn="auto" latinLnBrk="1" hangingPunct="1">
              <a:spcAft>
                <a:spcPts val="0"/>
              </a:spcAft>
              <a:buClr>
                <a:schemeClr val="accent2"/>
              </a:buClr>
              <a:buFont typeface="Wingdings" charset="0"/>
              <a:buNone/>
              <a:defRPr/>
            </a:pPr>
            <a:r>
              <a:rPr lang="zh-CN" altLang="en-US">
                <a:solidFill>
                  <a:schemeClr val="tx1">
                    <a:lumMod val="65000"/>
                    <a:lumOff val="35000"/>
                  </a:schemeClr>
                </a:solidFill>
                <a:latin typeface="华文楷体" charset="0"/>
                <a:ea typeface="华文楷体" charset="0"/>
                <a:cs typeface="华文楷体" charset="0"/>
              </a:rPr>
              <a:t>    在图像处理中，点运算是一种简单而又很重要的技术。</a:t>
            </a:r>
            <a:endParaRPr lang="en-US">
              <a:solidFill>
                <a:schemeClr val="tx1">
                  <a:lumMod val="65000"/>
                  <a:lumOff val="35000"/>
                </a:schemeClr>
              </a:solidFill>
              <a:latin typeface="华文楷体" charset="0"/>
              <a:ea typeface="华文楷体" charset="0"/>
              <a:cs typeface="华文楷体" charset="0"/>
            </a:endParaRPr>
          </a:p>
          <a:p>
            <a:pPr eaLnBrk="1" fontAlgn="auto" latinLnBrk="1" hangingPunct="1">
              <a:spcAft>
                <a:spcPts val="0"/>
              </a:spcAft>
              <a:buClr>
                <a:schemeClr val="accent2"/>
              </a:buClr>
              <a:buFont typeface="Wingdings" charset="0"/>
              <a:buNone/>
              <a:defRPr/>
            </a:pPr>
            <a:r>
              <a:rPr lang="zh-CN" altLang="en-US">
                <a:solidFill>
                  <a:schemeClr val="tx1">
                    <a:lumMod val="65000"/>
                    <a:lumOff val="35000"/>
                  </a:schemeClr>
                </a:solidFill>
                <a:latin typeface="华文楷体" charset="0"/>
                <a:ea typeface="华文楷体" charset="0"/>
                <a:cs typeface="华文楷体" charset="0"/>
              </a:rPr>
              <a:t>     对于一幅输入图像，若输出图像的每个像素点的灰度值由输入像素来决定，则这样的图像变换称为图像的点运算。点运算的结果由灰度变换函数确定，即：</a:t>
            </a:r>
          </a:p>
          <a:p>
            <a:pPr eaLnBrk="1" fontAlgn="auto" latinLnBrk="1" hangingPunct="1">
              <a:spcAft>
                <a:spcPts val="0"/>
              </a:spcAft>
              <a:buClr>
                <a:schemeClr val="accent2"/>
              </a:buClr>
              <a:buFont typeface="Wingdings" charset="0"/>
              <a:buNone/>
              <a:defRPr/>
            </a:pPr>
            <a:r>
              <a:rPr lang="zh-CN" altLang="en-US">
                <a:solidFill>
                  <a:schemeClr val="tx1">
                    <a:lumMod val="65000"/>
                    <a:lumOff val="35000"/>
                  </a:schemeClr>
                </a:solidFill>
                <a:latin typeface="华文楷体" charset="0"/>
                <a:ea typeface="华文楷体" charset="0"/>
                <a:cs typeface="华文楷体" charset="0"/>
              </a:rPr>
              <a:t> </a:t>
            </a:r>
            <a:endParaRPr lang="en-US" sz="1600">
              <a:solidFill>
                <a:schemeClr val="tx1">
                  <a:lumMod val="65000"/>
                  <a:lumOff val="35000"/>
                </a:schemeClr>
              </a:solidFill>
              <a:latin typeface="华文楷体" charset="0"/>
              <a:ea typeface="华文楷体" charset="0"/>
              <a:cs typeface="华文楷体" charset="0"/>
            </a:endParaRPr>
          </a:p>
          <a:p>
            <a:pPr eaLnBrk="1" fontAlgn="auto" latinLnBrk="1" hangingPunct="1">
              <a:spcAft>
                <a:spcPts val="0"/>
              </a:spcAft>
              <a:buClr>
                <a:schemeClr val="accent2"/>
              </a:buClr>
              <a:buFont typeface="Wingdings" charset="0"/>
              <a:buChar char="ü"/>
              <a:defRPr/>
            </a:pPr>
            <a:endParaRPr lang="en-US" sz="1600">
              <a:solidFill>
                <a:schemeClr val="tx1">
                  <a:lumMod val="65000"/>
                  <a:lumOff val="35000"/>
                </a:schemeClr>
              </a:solidFill>
              <a:latin typeface="华文楷体" charset="0"/>
              <a:ea typeface="华文楷体" charset="0"/>
              <a:cs typeface="华文楷体" charset="0"/>
            </a:endParaRPr>
          </a:p>
          <a:p>
            <a:pPr eaLnBrk="1" fontAlgn="auto" latinLnBrk="1" hangingPunct="1">
              <a:spcAft>
                <a:spcPts val="0"/>
              </a:spcAft>
              <a:buClr>
                <a:schemeClr val="accent2"/>
              </a:buClr>
              <a:buFont typeface="Wingdings" charset="0"/>
              <a:buChar char="ü"/>
              <a:defRPr/>
            </a:pPr>
            <a:endParaRPr lang="zh-CN" altLang="en-US">
              <a:solidFill>
                <a:schemeClr val="tx1">
                  <a:lumMod val="65000"/>
                  <a:lumOff val="35000"/>
                </a:schemeClr>
              </a:solidFill>
              <a:latin typeface="华文楷体" charset="0"/>
              <a:ea typeface="华文楷体" charset="0"/>
              <a:cs typeface="华文楷体" charset="0"/>
            </a:endParaRPr>
          </a:p>
          <a:p>
            <a:pPr eaLnBrk="1" fontAlgn="auto" hangingPunct="1">
              <a:spcAft>
                <a:spcPts val="0"/>
              </a:spcAft>
              <a:buClr>
                <a:schemeClr val="accent1">
                  <a:lumMod val="60000"/>
                  <a:lumOff val="40000"/>
                </a:schemeClr>
              </a:buClr>
              <a:buFont typeface="Wingdings" charset="0"/>
              <a:buNone/>
              <a:defRPr/>
            </a:pPr>
            <a:r>
              <a:rPr lang="zh-CN" altLang="en-US">
                <a:solidFill>
                  <a:schemeClr val="tx1">
                    <a:lumMod val="65000"/>
                    <a:lumOff val="35000"/>
                  </a:schemeClr>
                </a:solidFill>
                <a:latin typeface="华文楷体" charset="0"/>
                <a:ea typeface="华文楷体" charset="0"/>
                <a:cs typeface="华文楷体" charset="0"/>
              </a:rPr>
              <a:t>    其中</a:t>
            </a:r>
            <a:r>
              <a:rPr lang="en-US" altLang="zh-CN">
                <a:solidFill>
                  <a:schemeClr val="tx1">
                    <a:lumMod val="65000"/>
                    <a:lumOff val="35000"/>
                  </a:schemeClr>
                </a:solidFill>
                <a:latin typeface="华文楷体" charset="0"/>
                <a:ea typeface="华文楷体" charset="0"/>
                <a:cs typeface="华文楷体" charset="0"/>
              </a:rPr>
              <a:t>A</a:t>
            </a:r>
            <a:r>
              <a:rPr lang="zh-CN" altLang="en-US">
                <a:solidFill>
                  <a:schemeClr val="tx1">
                    <a:lumMod val="65000"/>
                    <a:lumOff val="35000"/>
                  </a:schemeClr>
                </a:solidFill>
                <a:latin typeface="华文楷体" charset="0"/>
                <a:ea typeface="华文楷体" charset="0"/>
                <a:cs typeface="华文楷体" charset="0"/>
              </a:rPr>
              <a:t>表示原图像，</a:t>
            </a:r>
            <a:r>
              <a:rPr lang="en-US" altLang="zh-CN">
                <a:solidFill>
                  <a:schemeClr val="tx1">
                    <a:lumMod val="65000"/>
                    <a:lumOff val="35000"/>
                  </a:schemeClr>
                </a:solidFill>
                <a:latin typeface="华文楷体" charset="0"/>
                <a:ea typeface="华文楷体" charset="0"/>
                <a:cs typeface="华文楷体" charset="0"/>
              </a:rPr>
              <a:t>B</a:t>
            </a:r>
            <a:r>
              <a:rPr lang="zh-CN" altLang="en-US">
                <a:solidFill>
                  <a:schemeClr val="tx1">
                    <a:lumMod val="65000"/>
                    <a:lumOff val="35000"/>
                  </a:schemeClr>
                </a:solidFill>
                <a:latin typeface="华文楷体" charset="0"/>
                <a:ea typeface="华文楷体" charset="0"/>
                <a:cs typeface="华文楷体" charset="0"/>
              </a:rPr>
              <a:t>表示经过点运算处理后的图像，</a:t>
            </a:r>
            <a:r>
              <a:rPr lang="en-US" altLang="zh-CN">
                <a:solidFill>
                  <a:schemeClr val="tx1">
                    <a:lumMod val="65000"/>
                    <a:lumOff val="35000"/>
                  </a:schemeClr>
                </a:solidFill>
                <a:latin typeface="华文楷体" charset="0"/>
                <a:ea typeface="华文楷体" charset="0"/>
                <a:cs typeface="华文楷体" charset="0"/>
              </a:rPr>
              <a:t>f</a:t>
            </a:r>
            <a:r>
              <a:rPr lang="zh-CN" altLang="en-US">
                <a:solidFill>
                  <a:schemeClr val="tx1">
                    <a:lumMod val="65000"/>
                    <a:lumOff val="35000"/>
                  </a:schemeClr>
                </a:solidFill>
                <a:latin typeface="华文楷体" charset="0"/>
                <a:ea typeface="华文楷体" charset="0"/>
                <a:cs typeface="华文楷体" charset="0"/>
              </a:rPr>
              <a:t>表示点运算的关系函数。按照灰度变换的数学关系点运算可以分为</a:t>
            </a:r>
            <a:r>
              <a:rPr lang="zh-CN" altLang="en-US">
                <a:solidFill>
                  <a:srgbClr val="FF0000"/>
                </a:solidFill>
                <a:latin typeface="华文楷体" charset="0"/>
                <a:ea typeface="华文楷体" charset="0"/>
                <a:cs typeface="华文楷体" charset="0"/>
              </a:rPr>
              <a:t>线性灰度</a:t>
            </a:r>
            <a:r>
              <a:rPr lang="zh-CN" altLang="en-US">
                <a:solidFill>
                  <a:schemeClr val="tx1">
                    <a:lumMod val="65000"/>
                    <a:lumOff val="35000"/>
                  </a:schemeClr>
                </a:solidFill>
                <a:latin typeface="华文楷体" charset="0"/>
                <a:ea typeface="华文楷体" charset="0"/>
                <a:cs typeface="华文楷体" charset="0"/>
              </a:rPr>
              <a:t>变换、</a:t>
            </a:r>
            <a:r>
              <a:rPr lang="zh-CN" altLang="en-US">
                <a:solidFill>
                  <a:srgbClr val="FF0000"/>
                </a:solidFill>
                <a:latin typeface="华文楷体" charset="0"/>
                <a:ea typeface="华文楷体" charset="0"/>
                <a:cs typeface="华文楷体" charset="0"/>
              </a:rPr>
              <a:t>分段线性</a:t>
            </a:r>
            <a:r>
              <a:rPr lang="zh-CN" altLang="en-US">
                <a:solidFill>
                  <a:schemeClr val="tx1">
                    <a:lumMod val="65000"/>
                    <a:lumOff val="35000"/>
                  </a:schemeClr>
                </a:solidFill>
                <a:latin typeface="华文楷体" charset="0"/>
                <a:ea typeface="华文楷体" charset="0"/>
                <a:cs typeface="华文楷体" charset="0"/>
              </a:rPr>
              <a:t>灰度变换和</a:t>
            </a:r>
            <a:r>
              <a:rPr lang="zh-CN" altLang="en-US">
                <a:solidFill>
                  <a:srgbClr val="FF0000"/>
                </a:solidFill>
                <a:latin typeface="华文楷体" charset="0"/>
                <a:ea typeface="华文楷体" charset="0"/>
                <a:cs typeface="华文楷体" charset="0"/>
              </a:rPr>
              <a:t>非线性</a:t>
            </a:r>
            <a:r>
              <a:rPr lang="zh-CN" altLang="en-US">
                <a:solidFill>
                  <a:schemeClr val="tx1">
                    <a:lumMod val="65000"/>
                    <a:lumOff val="35000"/>
                  </a:schemeClr>
                </a:solidFill>
                <a:latin typeface="华文楷体" charset="0"/>
                <a:ea typeface="华文楷体" charset="0"/>
                <a:cs typeface="华文楷体" charset="0"/>
              </a:rPr>
              <a:t>灰度变换三种。</a:t>
            </a:r>
          </a:p>
          <a:p>
            <a:pPr eaLnBrk="1" fontAlgn="auto" latinLnBrk="1" hangingPunct="1">
              <a:spcAft>
                <a:spcPts val="0"/>
              </a:spcAft>
              <a:buClr>
                <a:schemeClr val="accent2"/>
              </a:buClr>
              <a:buSzPct val="75000"/>
              <a:buFont typeface="Wingdings" charset="0"/>
              <a:buChar char="l"/>
              <a:defRPr/>
            </a:pPr>
            <a:endParaRPr lang="zh-CN" altLang="en-US">
              <a:solidFill>
                <a:schemeClr val="tx1">
                  <a:lumMod val="65000"/>
                  <a:lumOff val="35000"/>
                </a:schemeClr>
              </a:solidFill>
              <a:latin typeface="华文楷体" charset="0"/>
              <a:ea typeface="华文楷体" charset="0"/>
              <a:cs typeface="华文楷体" charset="0"/>
            </a:endParaRPr>
          </a:p>
        </p:txBody>
      </p:sp>
      <p:sp>
        <p:nvSpPr>
          <p:cNvPr id="30722" name="Rectangle 5"/>
          <p:cNvSpPr>
            <a:spLocks noChangeArrowheads="1"/>
          </p:cNvSpPr>
          <p:nvPr/>
        </p:nvSpPr>
        <p:spPr bwMode="auto">
          <a:xfrm>
            <a:off x="0" y="-180975"/>
            <a:ext cx="309563"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latinLnBrk="1">
              <a:buSzPct val="100000"/>
              <a:buFont typeface="Wingdings" charset="0"/>
              <a:buChar char="ü"/>
            </a:pPr>
            <a:endParaRPr lang="zh-CN" altLang="en-US">
              <a:latin typeface="华文楷体" charset="0"/>
              <a:ea typeface="华文楷体" charset="0"/>
              <a:cs typeface="华文楷体" charset="0"/>
            </a:endParaRPr>
          </a:p>
        </p:txBody>
      </p:sp>
      <p:graphicFrame>
        <p:nvGraphicFramePr>
          <p:cNvPr id="30723" name="Object 4"/>
          <p:cNvGraphicFramePr>
            <a:graphicFrameLocks noChangeAspect="1"/>
          </p:cNvGraphicFramePr>
          <p:nvPr/>
        </p:nvGraphicFramePr>
        <p:xfrm>
          <a:off x="3563938" y="3429000"/>
          <a:ext cx="2303462" cy="471488"/>
        </p:xfrm>
        <a:graphic>
          <a:graphicData uri="http://schemas.openxmlformats.org/presentationml/2006/ole">
            <mc:AlternateContent xmlns:mc="http://schemas.openxmlformats.org/markup-compatibility/2006">
              <mc:Choice xmlns:v="urn:schemas-microsoft-com:vml" Requires="v">
                <p:oleObj spid="_x0000_s30726" r:id="rId3" imgW="927905" imgH="190666" progId="Equation.DSMT4">
                  <p:embed/>
                </p:oleObj>
              </mc:Choice>
              <mc:Fallback>
                <p:oleObj r:id="rId3" imgW="927905" imgH="190666"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938" y="3429000"/>
                        <a:ext cx="2303462"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0724" name="Rectangle 7"/>
          <p:cNvSpPr>
            <a:spLocks noChangeArrowheads="1"/>
          </p:cNvSpPr>
          <p:nvPr/>
        </p:nvSpPr>
        <p:spPr bwMode="auto">
          <a:xfrm>
            <a:off x="0" y="-180975"/>
            <a:ext cx="309563"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latinLnBrk="1">
              <a:buSzPct val="100000"/>
              <a:buFont typeface="Wingdings" charset="0"/>
              <a:buChar char="ü"/>
            </a:pPr>
            <a:endParaRPr lang="zh-CN" altLang="en-US">
              <a:latin typeface="华文楷体" charset="0"/>
              <a:ea typeface="华文楷体" charset="0"/>
              <a:cs typeface="华文楷体" charset="0"/>
            </a:endParaRPr>
          </a:p>
        </p:txBody>
      </p:sp>
      <p:sp>
        <p:nvSpPr>
          <p:cNvPr id="30725" name="Rectangle 9"/>
          <p:cNvSpPr>
            <a:spLocks noChangeArrowheads="1"/>
          </p:cNvSpPr>
          <p:nvPr/>
        </p:nvSpPr>
        <p:spPr bwMode="auto">
          <a:xfrm>
            <a:off x="0" y="-180975"/>
            <a:ext cx="309563"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latinLnBrk="1">
              <a:buSzPct val="100000"/>
              <a:buFont typeface="Wingdings" charset="0"/>
              <a:buChar char="ü"/>
            </a:pPr>
            <a:endParaRPr lang="zh-CN" altLang="en-US">
              <a:latin typeface="华文楷体" charset="0"/>
              <a:ea typeface="华文楷体" charset="0"/>
              <a:cs typeface="华文楷体" charset="0"/>
            </a:endParaRPr>
          </a:p>
        </p:txBody>
      </p:sp>
    </p:spTree>
  </p:cSld>
  <p:clrMapOvr>
    <a:masterClrMapping/>
  </p:clrMapOvr>
  <p:transition xmlns:p14="http://schemas.microsoft.com/office/powerpoint/2010/main">
    <p:random/>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5" name="标题 1"/>
          <p:cNvSpPr>
            <a:spLocks noGrp="1" noChangeArrowheads="1"/>
          </p:cNvSpPr>
          <p:nvPr>
            <p:ph type="title"/>
          </p:nvPr>
        </p:nvSpPr>
        <p:spPr/>
        <p:txBody>
          <a:bodyPr/>
          <a:lstStyle/>
          <a:p>
            <a:pPr eaLnBrk="1" hangingPunct="1"/>
            <a:endParaRPr lang="zh-CN" altLang="en-US">
              <a:latin typeface="Franklin Gothic Medium" charset="0"/>
              <a:ea typeface="微软雅黑" charset="0"/>
              <a:cs typeface="微软雅黑" charset="0"/>
            </a:endParaRPr>
          </a:p>
        </p:txBody>
      </p:sp>
      <p:sp>
        <p:nvSpPr>
          <p:cNvPr id="62466" name="内容占位符 2"/>
          <p:cNvSpPr>
            <a:spLocks noGrp="1" noChangeArrowheads="1"/>
          </p:cNvSpPr>
          <p:nvPr>
            <p:ph idx="1"/>
          </p:nvPr>
        </p:nvSpPr>
        <p:spPr>
          <a:xfrm>
            <a:off x="236538" y="1457325"/>
            <a:ext cx="8450262" cy="4525963"/>
          </a:xfrm>
        </p:spPr>
        <p:txBody>
          <a:bodyPr/>
          <a:lstStyle/>
          <a:p>
            <a:pPr marL="0" indent="0" eaLnBrk="1" hangingPunct="1">
              <a:lnSpc>
                <a:spcPct val="120000"/>
              </a:lnSpc>
              <a:spcBef>
                <a:spcPct val="0"/>
              </a:spcBef>
              <a:buFont typeface="Arial" charset="0"/>
              <a:buNone/>
            </a:pPr>
            <a:r>
              <a:rPr lang="zh-CN" altLang="en-US" sz="2000">
                <a:latin typeface="微软雅黑" charset="0"/>
                <a:ea typeface="微软雅黑" charset="0"/>
                <a:cs typeface="微软雅黑" charset="0"/>
              </a:rPr>
              <a:t>clear all;</a:t>
            </a:r>
          </a:p>
          <a:p>
            <a:pPr marL="0" indent="0" eaLnBrk="1" hangingPunct="1">
              <a:lnSpc>
                <a:spcPct val="120000"/>
              </a:lnSpc>
              <a:spcBef>
                <a:spcPct val="0"/>
              </a:spcBef>
              <a:buFont typeface="Arial" charset="0"/>
              <a:buNone/>
            </a:pPr>
            <a:r>
              <a:rPr lang="zh-CN" altLang="en-US" sz="2000">
                <a:latin typeface="微软雅黑" charset="0"/>
                <a:ea typeface="微软雅黑" charset="0"/>
                <a:cs typeface="微软雅黑" charset="0"/>
              </a:rPr>
              <a:t>I=imread('fj4.jpg');</a:t>
            </a:r>
          </a:p>
          <a:p>
            <a:pPr marL="0" indent="0" eaLnBrk="1" hangingPunct="1">
              <a:lnSpc>
                <a:spcPct val="120000"/>
              </a:lnSpc>
              <a:spcBef>
                <a:spcPct val="0"/>
              </a:spcBef>
              <a:buFont typeface="Arial" charset="0"/>
              <a:buNone/>
            </a:pPr>
            <a:r>
              <a:rPr lang="zh-CN" altLang="en-US" sz="2000">
                <a:latin typeface="微软雅黑" charset="0"/>
                <a:ea typeface="微软雅黑" charset="0"/>
                <a:cs typeface="微软雅黑" charset="0"/>
              </a:rPr>
              <a:t>subplot(221);imshow(I);</a:t>
            </a:r>
          </a:p>
          <a:p>
            <a:pPr marL="0" indent="0" eaLnBrk="1" hangingPunct="1">
              <a:lnSpc>
                <a:spcPct val="120000"/>
              </a:lnSpc>
              <a:spcBef>
                <a:spcPct val="0"/>
              </a:spcBef>
              <a:buFont typeface="Arial" charset="0"/>
              <a:buNone/>
            </a:pPr>
            <a:r>
              <a:rPr lang="zh-CN" altLang="en-US" sz="2000">
                <a:latin typeface="微软雅黑" charset="0"/>
                <a:ea typeface="微软雅黑" charset="0"/>
                <a:cs typeface="微软雅黑" charset="0"/>
              </a:rPr>
              <a:t>xlabel('(a)原始图像')</a:t>
            </a:r>
          </a:p>
          <a:p>
            <a:pPr marL="0" indent="0" eaLnBrk="1" hangingPunct="1">
              <a:lnSpc>
                <a:spcPct val="120000"/>
              </a:lnSpc>
              <a:spcBef>
                <a:spcPct val="0"/>
              </a:spcBef>
              <a:buFont typeface="Arial" charset="0"/>
              <a:buNone/>
            </a:pPr>
            <a:r>
              <a:rPr lang="zh-CN" altLang="en-US" sz="2000">
                <a:latin typeface="微软雅黑" charset="0"/>
                <a:ea typeface="微软雅黑" charset="0"/>
                <a:cs typeface="微软雅黑" charset="0"/>
              </a:rPr>
              <a:t>I=double(I);h=size(I);</a:t>
            </a:r>
          </a:p>
          <a:p>
            <a:pPr marL="0" indent="0" eaLnBrk="1" hangingPunct="1">
              <a:lnSpc>
                <a:spcPct val="120000"/>
              </a:lnSpc>
              <a:spcBef>
                <a:spcPct val="0"/>
              </a:spcBef>
              <a:buFont typeface="Arial" charset="0"/>
              <a:buNone/>
            </a:pPr>
            <a:r>
              <a:rPr lang="zh-CN" altLang="en-US" sz="2000">
                <a:solidFill>
                  <a:srgbClr val="C00000"/>
                </a:solidFill>
                <a:latin typeface="微软雅黑" charset="0"/>
                <a:ea typeface="微软雅黑" charset="0"/>
                <a:cs typeface="微软雅黑" charset="0"/>
              </a:rPr>
              <a:t>I_fliplr(1:h(1),1:h(2),1:h(3))=I(1:h(1),h(2):-1:1,1:h(3)); %水平镜像变换</a:t>
            </a:r>
          </a:p>
          <a:p>
            <a:pPr marL="0" indent="0" eaLnBrk="1" hangingPunct="1">
              <a:lnSpc>
                <a:spcPct val="120000"/>
              </a:lnSpc>
              <a:spcBef>
                <a:spcPct val="0"/>
              </a:spcBef>
              <a:buFont typeface="Arial" charset="0"/>
              <a:buNone/>
            </a:pPr>
            <a:r>
              <a:rPr lang="zh-CN" altLang="en-US" sz="2000">
                <a:latin typeface="微软雅黑" charset="0"/>
                <a:ea typeface="微软雅黑" charset="0"/>
                <a:cs typeface="微软雅黑" charset="0"/>
              </a:rPr>
              <a:t>I1=uint8(I_fliplr);subplot(222);imshow(I1);</a:t>
            </a:r>
          </a:p>
          <a:p>
            <a:pPr marL="0" indent="0" eaLnBrk="1" hangingPunct="1">
              <a:lnSpc>
                <a:spcPct val="120000"/>
              </a:lnSpc>
              <a:spcBef>
                <a:spcPct val="0"/>
              </a:spcBef>
              <a:buFont typeface="Arial" charset="0"/>
              <a:buNone/>
            </a:pPr>
            <a:r>
              <a:rPr lang="zh-CN" altLang="en-US" sz="2000">
                <a:latin typeface="微软雅黑" charset="0"/>
                <a:ea typeface="微软雅黑" charset="0"/>
                <a:cs typeface="微软雅黑" charset="0"/>
              </a:rPr>
              <a:t>xlabel('(b)水平镜像变换')</a:t>
            </a:r>
          </a:p>
          <a:p>
            <a:pPr marL="0" indent="0" eaLnBrk="1" hangingPunct="1">
              <a:lnSpc>
                <a:spcPct val="120000"/>
              </a:lnSpc>
              <a:spcBef>
                <a:spcPct val="0"/>
              </a:spcBef>
              <a:buFont typeface="Arial" charset="0"/>
              <a:buNone/>
            </a:pPr>
            <a:r>
              <a:rPr lang="zh-CN" altLang="en-US" sz="2000">
                <a:solidFill>
                  <a:srgbClr val="C00000"/>
                </a:solidFill>
                <a:latin typeface="微软雅黑" charset="0"/>
                <a:ea typeface="微软雅黑" charset="0"/>
                <a:cs typeface="微软雅黑" charset="0"/>
              </a:rPr>
              <a:t>I_flipud(1:h(1),1:h(2),1:h(3))=I(h(1):-1:1,1:h(2),1:h(3)); %垂直镜像变换</a:t>
            </a:r>
            <a:endParaRPr lang="zh-CN" altLang="en-US" sz="2000">
              <a:latin typeface="微软雅黑" charset="0"/>
              <a:ea typeface="微软雅黑" charset="0"/>
              <a:cs typeface="微软雅黑" charset="0"/>
            </a:endParaRPr>
          </a:p>
          <a:p>
            <a:pPr marL="0" indent="0" eaLnBrk="1" hangingPunct="1">
              <a:lnSpc>
                <a:spcPct val="120000"/>
              </a:lnSpc>
              <a:spcBef>
                <a:spcPct val="0"/>
              </a:spcBef>
              <a:buFont typeface="Arial" charset="0"/>
              <a:buNone/>
            </a:pPr>
            <a:r>
              <a:rPr lang="zh-CN" altLang="en-US" sz="2000">
                <a:latin typeface="微软雅黑" charset="0"/>
                <a:ea typeface="微软雅黑" charset="0"/>
                <a:cs typeface="微软雅黑" charset="0"/>
              </a:rPr>
              <a:t>I2=uint8(I_flipud);subplot(223);imshow(I2);xlabel('(b)垂直镜像变换')</a:t>
            </a:r>
          </a:p>
          <a:p>
            <a:pPr marL="0" indent="0" eaLnBrk="1" hangingPunct="1">
              <a:lnSpc>
                <a:spcPct val="120000"/>
              </a:lnSpc>
              <a:spcBef>
                <a:spcPct val="0"/>
              </a:spcBef>
              <a:buFont typeface="Arial" charset="0"/>
              <a:buNone/>
            </a:pPr>
            <a:r>
              <a:rPr lang="zh-CN" altLang="en-US" sz="2000">
                <a:solidFill>
                  <a:srgbClr val="C00000"/>
                </a:solidFill>
                <a:latin typeface="微软雅黑" charset="0"/>
                <a:ea typeface="微软雅黑" charset="0"/>
                <a:cs typeface="微软雅黑" charset="0"/>
              </a:rPr>
              <a:t>I_fliplr_flipud(1:h(1),1:h(2),1:h(3))=I(h(1):-1:1,h(2):-1:1,1:h(3)); </a:t>
            </a:r>
            <a:endParaRPr lang="zh-CN" altLang="en-US" sz="2000">
              <a:latin typeface="微软雅黑" charset="0"/>
              <a:ea typeface="微软雅黑" charset="0"/>
              <a:cs typeface="微软雅黑" charset="0"/>
            </a:endParaRPr>
          </a:p>
          <a:p>
            <a:pPr marL="0" indent="0" eaLnBrk="1" hangingPunct="1">
              <a:lnSpc>
                <a:spcPct val="120000"/>
              </a:lnSpc>
              <a:spcBef>
                <a:spcPct val="0"/>
              </a:spcBef>
              <a:buFont typeface="Arial" charset="0"/>
              <a:buNone/>
            </a:pPr>
            <a:r>
              <a:rPr lang="zh-CN" altLang="en-US" sz="2000">
                <a:latin typeface="微软雅黑" charset="0"/>
                <a:ea typeface="微软雅黑" charset="0"/>
                <a:cs typeface="微软雅黑" charset="0"/>
              </a:rPr>
              <a:t>%对角镜像变换</a:t>
            </a:r>
          </a:p>
          <a:p>
            <a:pPr marL="0" indent="0" eaLnBrk="1" hangingPunct="1">
              <a:lnSpc>
                <a:spcPct val="120000"/>
              </a:lnSpc>
              <a:spcBef>
                <a:spcPct val="0"/>
              </a:spcBef>
              <a:buFont typeface="Arial" charset="0"/>
              <a:buNone/>
            </a:pPr>
            <a:r>
              <a:rPr lang="zh-CN" altLang="en-US" sz="2000">
                <a:latin typeface="微软雅黑" charset="0"/>
                <a:ea typeface="微软雅黑" charset="0"/>
                <a:cs typeface="微软雅黑" charset="0"/>
              </a:rPr>
              <a:t>I3=uint8(I_fliplr_flipud);subplot(224);imshow(I3);</a:t>
            </a:r>
          </a:p>
          <a:p>
            <a:pPr marL="0" indent="0" eaLnBrk="1" hangingPunct="1">
              <a:lnSpc>
                <a:spcPct val="120000"/>
              </a:lnSpc>
              <a:spcBef>
                <a:spcPct val="0"/>
              </a:spcBef>
              <a:buFont typeface="Arial" charset="0"/>
              <a:buNone/>
            </a:pPr>
            <a:r>
              <a:rPr lang="zh-CN" altLang="en-US" sz="2000">
                <a:latin typeface="微软雅黑" charset="0"/>
                <a:ea typeface="微软雅黑" charset="0"/>
                <a:cs typeface="微软雅黑" charset="0"/>
              </a:rPr>
              <a:t>xlabel('(b)对角镜像变换')</a:t>
            </a:r>
          </a:p>
        </p:txBody>
      </p:sp>
    </p:spTree>
  </p:cSld>
  <p:clrMapOvr>
    <a:masterClrMapping/>
  </p:clrMapOvr>
  <p:transition xmlns:p14="http://schemas.microsoft.com/office/powerpoint/2010/main">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文本占位符 2"/>
          <p:cNvSpPr>
            <a:spLocks noGrp="1" noChangeArrowheads="1"/>
          </p:cNvSpPr>
          <p:nvPr>
            <p:ph type="body" idx="4294967295"/>
          </p:nvPr>
        </p:nvSpPr>
        <p:spPr>
          <a:xfrm>
            <a:off x="457200" y="1554163"/>
            <a:ext cx="7715250" cy="3387725"/>
          </a:xfrm>
        </p:spPr>
        <p:txBody>
          <a:bodyPr/>
          <a:lstStyle/>
          <a:p>
            <a:pPr eaLnBrk="1" hangingPunct="1">
              <a:lnSpc>
                <a:spcPct val="120000"/>
              </a:lnSpc>
            </a:pPr>
            <a:r>
              <a:rPr lang="zh-CN" altLang="en-US" sz="2500">
                <a:latin typeface="Times New Roman" charset="0"/>
                <a:ea typeface="楷体" charset="0"/>
                <a:cs typeface="楷体" charset="0"/>
              </a:rPr>
              <a:t>图像缩放是指将给定的图像在轴方向按比例缩放倍，从而获得一幅新的图像。</a:t>
            </a:r>
          </a:p>
          <a:p>
            <a:pPr eaLnBrk="1" hangingPunct="1">
              <a:lnSpc>
                <a:spcPct val="120000"/>
              </a:lnSpc>
            </a:pPr>
            <a:r>
              <a:rPr lang="zh-CN" altLang="en-US" sz="2500">
                <a:latin typeface="Times New Roman" charset="0"/>
                <a:ea typeface="楷体" charset="0"/>
                <a:cs typeface="楷体" charset="0"/>
              </a:rPr>
              <a:t>如果，即在</a:t>
            </a:r>
            <a:r>
              <a:rPr lang="en-US" altLang="zh-CN" sz="2500">
                <a:latin typeface="Times New Roman" charset="0"/>
                <a:ea typeface="楷体" charset="0"/>
                <a:cs typeface="楷体" charset="0"/>
              </a:rPr>
              <a:t>x</a:t>
            </a:r>
            <a:r>
              <a:rPr lang="zh-CN" altLang="en-US" sz="2500">
                <a:latin typeface="Times New Roman" charset="0"/>
                <a:ea typeface="楷体" charset="0"/>
                <a:cs typeface="楷体" charset="0"/>
              </a:rPr>
              <a:t>轴方向和</a:t>
            </a:r>
            <a:r>
              <a:rPr lang="en-US" altLang="zh-CN" sz="2500">
                <a:latin typeface="Times New Roman" charset="0"/>
                <a:ea typeface="楷体" charset="0"/>
                <a:cs typeface="楷体" charset="0"/>
              </a:rPr>
              <a:t>y</a:t>
            </a:r>
            <a:r>
              <a:rPr lang="zh-CN" altLang="en-US" sz="2500">
                <a:latin typeface="Times New Roman" charset="0"/>
                <a:ea typeface="楷体" charset="0"/>
                <a:cs typeface="楷体" charset="0"/>
              </a:rPr>
              <a:t>轴方向缩放的比率相同，称这样的比例缩放为图像的全比例缩放。</a:t>
            </a:r>
          </a:p>
          <a:p>
            <a:pPr eaLnBrk="1" hangingPunct="1">
              <a:lnSpc>
                <a:spcPct val="120000"/>
              </a:lnSpc>
            </a:pPr>
            <a:r>
              <a:rPr lang="zh-CN" altLang="en-US" sz="2500">
                <a:latin typeface="Times New Roman" charset="0"/>
                <a:ea typeface="楷体" charset="0"/>
                <a:cs typeface="楷体" charset="0"/>
              </a:rPr>
              <a:t>图像的比例缩放会改变原始图像的像素间的相对位置，产生几何畸变</a:t>
            </a:r>
            <a:r>
              <a:rPr lang="zh-CN" altLang="en-US" sz="2200">
                <a:latin typeface="Times New Roman" charset="0"/>
                <a:ea typeface="楷体" charset="0"/>
                <a:cs typeface="楷体" charset="0"/>
              </a:rPr>
              <a:t>。</a:t>
            </a:r>
          </a:p>
        </p:txBody>
      </p:sp>
      <p:sp>
        <p:nvSpPr>
          <p:cNvPr id="63490" name="标题 1"/>
          <p:cNvSpPr>
            <a:spLocks noGrp="1" noChangeArrowheads="1"/>
          </p:cNvSpPr>
          <p:nvPr/>
        </p:nvSpPr>
        <p:spPr bwMode="auto">
          <a:xfrm>
            <a:off x="250825" y="117475"/>
            <a:ext cx="8686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914400" indent="-914400"/>
            <a:r>
              <a:rPr lang="zh-CN" altLang="en-US" sz="3600" b="1">
                <a:solidFill>
                  <a:srgbClr val="244A58"/>
                </a:solidFill>
                <a:latin typeface="华文楷体" charset="0"/>
                <a:ea typeface="华文楷体" charset="0"/>
                <a:cs typeface="华文楷体" charset="0"/>
                <a:sym typeface="Franklin Gothic Medium" charset="0"/>
              </a:rPr>
              <a:t>4.2.3　图像的缩放</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ext Box 2"/>
          <p:cNvSpPr txBox="1">
            <a:spLocks noChangeArrowheads="1"/>
          </p:cNvSpPr>
          <p:nvPr/>
        </p:nvSpPr>
        <p:spPr bwMode="auto">
          <a:xfrm>
            <a:off x="250825" y="1196975"/>
            <a:ext cx="2952750"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algn="just">
              <a:lnSpc>
                <a:spcPct val="158000"/>
              </a:lnSpc>
              <a:spcBef>
                <a:spcPct val="50000"/>
              </a:spcBef>
            </a:pPr>
            <a:r>
              <a:rPr lang="zh-CN" altLang="en-US" b="1">
                <a:latin typeface="幼圆" charset="0"/>
                <a:ea typeface="幼圆" charset="0"/>
                <a:cs typeface="幼圆" charset="0"/>
              </a:rPr>
              <a:t>图像全比例缩放变      </a:t>
            </a:r>
          </a:p>
        </p:txBody>
      </p:sp>
      <p:graphicFrame>
        <p:nvGraphicFramePr>
          <p:cNvPr id="64514" name="Object 4"/>
          <p:cNvGraphicFramePr>
            <a:graphicFrameLocks noChangeAspect="1"/>
          </p:cNvGraphicFramePr>
          <p:nvPr/>
        </p:nvGraphicFramePr>
        <p:xfrm>
          <a:off x="6732588" y="2060575"/>
          <a:ext cx="333375" cy="360363"/>
        </p:xfrm>
        <a:graphic>
          <a:graphicData uri="http://schemas.openxmlformats.org/presentationml/2006/ole">
            <mc:AlternateContent xmlns:mc="http://schemas.openxmlformats.org/markup-compatibility/2006">
              <mc:Choice xmlns:v="urn:schemas-microsoft-com:vml" Requires="v">
                <p:oleObj spid="_x0000_s64524" r:id="rId3" imgW="114399" imgH="127110" progId="Equation.DSMT4">
                  <p:embed/>
                </p:oleObj>
              </mc:Choice>
              <mc:Fallback>
                <p:oleObj r:id="rId3" imgW="114399" imgH="12711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2588" y="2060575"/>
                        <a:ext cx="3333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4515" name="Object 5"/>
          <p:cNvGraphicFramePr>
            <a:graphicFrameLocks noChangeAspect="1"/>
          </p:cNvGraphicFramePr>
          <p:nvPr/>
        </p:nvGraphicFramePr>
        <p:xfrm>
          <a:off x="7980363" y="2060575"/>
          <a:ext cx="350837" cy="431800"/>
        </p:xfrm>
        <a:graphic>
          <a:graphicData uri="http://schemas.openxmlformats.org/presentationml/2006/ole">
            <mc:AlternateContent xmlns:mc="http://schemas.openxmlformats.org/markup-compatibility/2006">
              <mc:Choice xmlns:v="urn:schemas-microsoft-com:vml" Requires="v">
                <p:oleObj spid="_x0000_s64525" r:id="rId5" imgW="127110" imgH="152532" progId="Equation.DSMT4">
                  <p:embed/>
                </p:oleObj>
              </mc:Choice>
              <mc:Fallback>
                <p:oleObj r:id="rId5" imgW="127110" imgH="152532"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80363" y="2060575"/>
                        <a:ext cx="3508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4516" name="Rectangle 6"/>
          <p:cNvSpPr>
            <a:spLocks noChangeArrowheads="1"/>
          </p:cNvSpPr>
          <p:nvPr/>
        </p:nvSpPr>
        <p:spPr bwMode="auto">
          <a:xfrm>
            <a:off x="755650" y="1989138"/>
            <a:ext cx="60055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r>
              <a:rPr lang="zh-CN" altLang="en-US" sz="2400" b="1">
                <a:latin typeface="幼圆" charset="0"/>
                <a:ea typeface="幼圆" charset="0"/>
                <a:cs typeface="幼圆" charset="0"/>
              </a:rPr>
              <a:t>数字图像的全比例缩放是指将给定的图像在</a:t>
            </a:r>
          </a:p>
        </p:txBody>
      </p:sp>
      <p:sp>
        <p:nvSpPr>
          <p:cNvPr id="64517" name="Rectangle 7"/>
          <p:cNvSpPr>
            <a:spLocks noChangeArrowheads="1"/>
          </p:cNvSpPr>
          <p:nvPr/>
        </p:nvSpPr>
        <p:spPr bwMode="auto">
          <a:xfrm>
            <a:off x="6924675" y="1989138"/>
            <a:ext cx="1103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zh-CN" altLang="en-US" sz="2400" b="1">
                <a:latin typeface="幼圆" charset="0"/>
                <a:ea typeface="幼圆" charset="0"/>
                <a:cs typeface="幼圆" charset="0"/>
              </a:rPr>
              <a:t>方向和</a:t>
            </a:r>
          </a:p>
        </p:txBody>
      </p:sp>
      <p:sp>
        <p:nvSpPr>
          <p:cNvPr id="64518" name="Rectangle 8"/>
          <p:cNvSpPr>
            <a:spLocks noChangeArrowheads="1"/>
          </p:cNvSpPr>
          <p:nvPr/>
        </p:nvSpPr>
        <p:spPr bwMode="auto">
          <a:xfrm>
            <a:off x="395288" y="2636838"/>
            <a:ext cx="73866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r>
              <a:rPr lang="zh-CN" altLang="en-US" sz="2400" b="1">
                <a:latin typeface="幼圆" charset="0"/>
                <a:ea typeface="幼圆" charset="0"/>
                <a:cs typeface="幼圆" charset="0"/>
              </a:rPr>
              <a:t>方向按相同的比例</a:t>
            </a:r>
            <a:r>
              <a:rPr lang="en-US" altLang="zh-CN" sz="2400" b="1" i="1">
                <a:latin typeface="幼圆" charset="0"/>
                <a:ea typeface="幼圆" charset="0"/>
                <a:cs typeface="幼圆" charset="0"/>
              </a:rPr>
              <a:t>a </a:t>
            </a:r>
            <a:r>
              <a:rPr lang="zh-CN" altLang="en-US" sz="2400" b="1">
                <a:latin typeface="幼圆" charset="0"/>
                <a:ea typeface="幼圆" charset="0"/>
                <a:cs typeface="幼圆" charset="0"/>
              </a:rPr>
              <a:t>缩放，从而获得一幅新的图像， </a:t>
            </a:r>
          </a:p>
        </p:txBody>
      </p:sp>
      <p:sp>
        <p:nvSpPr>
          <p:cNvPr id="40969" name="Rectangle 9"/>
          <p:cNvSpPr>
            <a:spLocks noChangeArrowheads="1"/>
          </p:cNvSpPr>
          <p:nvPr/>
        </p:nvSpPr>
        <p:spPr bwMode="auto">
          <a:xfrm>
            <a:off x="250825" y="3357563"/>
            <a:ext cx="8078788"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138000"/>
              </a:lnSpc>
              <a:spcBef>
                <a:spcPct val="50000"/>
              </a:spcBef>
            </a:pPr>
            <a:r>
              <a:rPr lang="zh-CN" altLang="en-US" sz="2400" b="1">
                <a:latin typeface="幼圆" charset="0"/>
                <a:ea typeface="幼圆" charset="0"/>
                <a:cs typeface="幼圆" charset="0"/>
              </a:rPr>
              <a:t>    比例缩放前后两点</a:t>
            </a:r>
            <a:r>
              <a:rPr lang="en-US" altLang="zh-CN" sz="2400" b="1" i="1">
                <a:latin typeface="幼圆" charset="0"/>
                <a:ea typeface="幼圆" charset="0"/>
                <a:cs typeface="幼圆" charset="0"/>
              </a:rPr>
              <a:t>A</a:t>
            </a:r>
            <a:r>
              <a:rPr lang="en-US" altLang="zh-CN" sz="2400" b="1" baseline="-25000">
                <a:latin typeface="幼圆" charset="0"/>
                <a:ea typeface="幼圆" charset="0"/>
                <a:cs typeface="幼圆" charset="0"/>
              </a:rPr>
              <a:t>0</a:t>
            </a:r>
            <a:r>
              <a:rPr lang="en-US" altLang="zh-CN" sz="2400" b="1">
                <a:latin typeface="幼圆" charset="0"/>
                <a:ea typeface="幼圆" charset="0"/>
                <a:cs typeface="幼圆" charset="0"/>
              </a:rPr>
              <a:t>(</a:t>
            </a:r>
            <a:r>
              <a:rPr lang="en-US" altLang="zh-CN" sz="2400" b="1" i="1">
                <a:latin typeface="幼圆" charset="0"/>
                <a:ea typeface="幼圆" charset="0"/>
                <a:cs typeface="幼圆" charset="0"/>
              </a:rPr>
              <a:t>x</a:t>
            </a:r>
            <a:r>
              <a:rPr lang="en-US" altLang="zh-CN" sz="2400" b="1" baseline="-25000">
                <a:latin typeface="幼圆" charset="0"/>
                <a:ea typeface="幼圆" charset="0"/>
                <a:cs typeface="幼圆" charset="0"/>
              </a:rPr>
              <a:t>0</a:t>
            </a:r>
            <a:r>
              <a:rPr lang="en-US" altLang="zh-CN" sz="2400" b="1">
                <a:latin typeface="幼圆" charset="0"/>
                <a:ea typeface="幼圆" charset="0"/>
                <a:cs typeface="幼圆" charset="0"/>
              </a:rPr>
              <a:t>, </a:t>
            </a:r>
            <a:r>
              <a:rPr lang="en-US" altLang="zh-CN" sz="2400" b="1" i="1">
                <a:latin typeface="幼圆" charset="0"/>
                <a:ea typeface="幼圆" charset="0"/>
                <a:cs typeface="幼圆" charset="0"/>
              </a:rPr>
              <a:t>y</a:t>
            </a:r>
            <a:r>
              <a:rPr lang="en-US" altLang="zh-CN" sz="2400" b="1" baseline="-25000">
                <a:latin typeface="幼圆" charset="0"/>
                <a:ea typeface="幼圆" charset="0"/>
                <a:cs typeface="幼圆" charset="0"/>
              </a:rPr>
              <a:t>0</a:t>
            </a:r>
            <a:r>
              <a:rPr lang="en-US" altLang="zh-CN" sz="2400" b="1">
                <a:latin typeface="幼圆" charset="0"/>
                <a:ea typeface="幼圆" charset="0"/>
                <a:cs typeface="幼圆" charset="0"/>
              </a:rPr>
              <a:t>)</a:t>
            </a:r>
            <a:r>
              <a:rPr lang="zh-CN" altLang="en-US" sz="2400" b="1">
                <a:latin typeface="幼圆" charset="0"/>
                <a:ea typeface="幼圆" charset="0"/>
                <a:cs typeface="幼圆" charset="0"/>
              </a:rPr>
              <a:t>、</a:t>
            </a:r>
            <a:r>
              <a:rPr lang="en-US" altLang="zh-CN" sz="2400" b="1" i="1">
                <a:latin typeface="幼圆" charset="0"/>
                <a:ea typeface="幼圆" charset="0"/>
                <a:cs typeface="幼圆" charset="0"/>
              </a:rPr>
              <a:t>A</a:t>
            </a:r>
            <a:r>
              <a:rPr lang="en-US" altLang="zh-CN" sz="2400" b="1" i="1" baseline="-25000">
                <a:latin typeface="幼圆" charset="0"/>
                <a:ea typeface="幼圆" charset="0"/>
                <a:cs typeface="幼圆" charset="0"/>
              </a:rPr>
              <a:t>1</a:t>
            </a:r>
            <a:r>
              <a:rPr lang="en-US" altLang="zh-CN" sz="2400" b="1">
                <a:latin typeface="幼圆" charset="0"/>
                <a:ea typeface="幼圆" charset="0"/>
                <a:cs typeface="幼圆" charset="0"/>
              </a:rPr>
              <a:t>(</a:t>
            </a:r>
            <a:r>
              <a:rPr lang="en-US" altLang="zh-CN" sz="2400" b="1" i="1">
                <a:latin typeface="幼圆" charset="0"/>
                <a:ea typeface="幼圆" charset="0"/>
                <a:cs typeface="幼圆" charset="0"/>
              </a:rPr>
              <a:t>x</a:t>
            </a:r>
            <a:r>
              <a:rPr lang="en-US" altLang="zh-CN" sz="2400" b="1" i="1" baseline="-25000">
                <a:latin typeface="幼圆" charset="0"/>
                <a:ea typeface="幼圆" charset="0"/>
                <a:cs typeface="幼圆" charset="0"/>
              </a:rPr>
              <a:t>1</a:t>
            </a:r>
            <a:r>
              <a:rPr lang="en-US" altLang="zh-CN" sz="2400" b="1" i="1">
                <a:latin typeface="幼圆" charset="0"/>
                <a:ea typeface="幼圆" charset="0"/>
                <a:cs typeface="幼圆" charset="0"/>
              </a:rPr>
              <a:t>, y</a:t>
            </a:r>
            <a:r>
              <a:rPr lang="en-US" altLang="zh-CN" sz="2400" b="1" i="1" baseline="-25000">
                <a:latin typeface="幼圆" charset="0"/>
                <a:ea typeface="幼圆" charset="0"/>
                <a:cs typeface="幼圆" charset="0"/>
              </a:rPr>
              <a:t>1</a:t>
            </a:r>
            <a:r>
              <a:rPr lang="en-US" altLang="zh-CN" sz="2400" b="1">
                <a:latin typeface="幼圆" charset="0"/>
                <a:ea typeface="幼圆" charset="0"/>
                <a:cs typeface="幼圆" charset="0"/>
              </a:rPr>
              <a:t>)</a:t>
            </a:r>
            <a:r>
              <a:rPr lang="zh-CN" altLang="en-US" sz="2400" b="1">
                <a:latin typeface="幼圆" charset="0"/>
                <a:ea typeface="幼圆" charset="0"/>
                <a:cs typeface="幼圆" charset="0"/>
              </a:rPr>
              <a:t>之间的关系用矩阵形式可以表示为：                </a:t>
            </a:r>
          </a:p>
        </p:txBody>
      </p:sp>
      <p:graphicFrame>
        <p:nvGraphicFramePr>
          <p:cNvPr id="40970" name="Object 10"/>
          <p:cNvGraphicFramePr>
            <a:graphicFrameLocks noChangeAspect="1"/>
          </p:cNvGraphicFramePr>
          <p:nvPr/>
        </p:nvGraphicFramePr>
        <p:xfrm>
          <a:off x="1763713" y="4652963"/>
          <a:ext cx="3240087" cy="1631950"/>
        </p:xfrm>
        <a:graphic>
          <a:graphicData uri="http://schemas.openxmlformats.org/presentationml/2006/ole">
            <mc:AlternateContent xmlns:mc="http://schemas.openxmlformats.org/markup-compatibility/2006">
              <mc:Choice xmlns:v="urn:schemas-microsoft-com:vml" Requires="v">
                <p:oleObj spid="_x0000_s64526" r:id="rId7" imgW="1423018" imgH="711509" progId="Equation.DSMT4">
                  <p:embed/>
                </p:oleObj>
              </mc:Choice>
              <mc:Fallback>
                <p:oleObj r:id="rId7" imgW="1423018" imgH="711509" progId="Equation.DSMT4">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3713" y="4652963"/>
                        <a:ext cx="3240087"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0971" name="Object 11"/>
          <p:cNvGraphicFramePr>
            <a:graphicFrameLocks noChangeAspect="1"/>
          </p:cNvGraphicFramePr>
          <p:nvPr/>
        </p:nvGraphicFramePr>
        <p:xfrm>
          <a:off x="6659563" y="5013325"/>
          <a:ext cx="1223962" cy="974725"/>
        </p:xfrm>
        <a:graphic>
          <a:graphicData uri="http://schemas.openxmlformats.org/presentationml/2006/ole">
            <mc:AlternateContent xmlns:mc="http://schemas.openxmlformats.org/markup-compatibility/2006">
              <mc:Choice xmlns:v="urn:schemas-microsoft-com:vml" Requires="v">
                <p:oleObj spid="_x0000_s64527" r:id="rId9" imgW="609600" imgH="482600" progId="Equation.DSMT4">
                  <p:embed/>
                </p:oleObj>
              </mc:Choice>
              <mc:Fallback>
                <p:oleObj r:id="rId9" imgW="609600" imgH="482600" progId="Equation.DSMT4">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59563" y="5013325"/>
                        <a:ext cx="1223962"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0972" name="Text Box 12"/>
          <p:cNvSpPr txBox="1">
            <a:spLocks noChangeArrowheads="1"/>
          </p:cNvSpPr>
          <p:nvPr/>
        </p:nvSpPr>
        <p:spPr bwMode="auto">
          <a:xfrm>
            <a:off x="5580063" y="5157788"/>
            <a:ext cx="7905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a:spcBef>
                <a:spcPct val="50000"/>
              </a:spcBef>
            </a:pPr>
            <a:r>
              <a:rPr lang="zh-CN" altLang="en-US" sz="2800" b="1">
                <a:latin typeface="Times New Roman" charset="0"/>
              </a:rPr>
              <a:t>即</a:t>
            </a:r>
          </a:p>
        </p:txBody>
      </p:sp>
      <p:sp>
        <p:nvSpPr>
          <p:cNvPr id="64523" name="标题 1"/>
          <p:cNvSpPr>
            <a:spLocks noGrp="1" noChangeArrowheads="1"/>
          </p:cNvSpPr>
          <p:nvPr/>
        </p:nvSpPr>
        <p:spPr bwMode="auto">
          <a:xfrm>
            <a:off x="250825" y="117475"/>
            <a:ext cx="8686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914400" indent="-914400"/>
            <a:r>
              <a:rPr lang="zh-CN" altLang="en-US" sz="3600" b="1">
                <a:solidFill>
                  <a:srgbClr val="244A58"/>
                </a:solidFill>
                <a:latin typeface="华文楷体" charset="0"/>
                <a:ea typeface="华文楷体" charset="0"/>
                <a:cs typeface="华文楷体" charset="0"/>
                <a:sym typeface="Franklin Gothic Medium" charset="0"/>
              </a:rPr>
              <a:t>4.2.3　图像的缩放</a:t>
            </a: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969"/>
                                        </p:tgtEl>
                                        <p:attrNameLst>
                                          <p:attrName>style.visibility</p:attrName>
                                        </p:attrNameLst>
                                      </p:cBhvr>
                                      <p:to>
                                        <p:strVal val="visible"/>
                                      </p:to>
                                    </p:set>
                                    <p:animEffect transition="in" filter="blinds(horizontal)">
                                      <p:cBhvr>
                                        <p:cTn id="7" dur="500"/>
                                        <p:tgtEl>
                                          <p:spTgt spid="409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0970"/>
                                        </p:tgtEl>
                                        <p:attrNameLst>
                                          <p:attrName>style.visibility</p:attrName>
                                        </p:attrNameLst>
                                      </p:cBhvr>
                                      <p:to>
                                        <p:strVal val="visible"/>
                                      </p:to>
                                    </p:set>
                                    <p:animEffect transition="in" filter="blinds(horizontal)">
                                      <p:cBhvr>
                                        <p:cTn id="12" dur="500"/>
                                        <p:tgtEl>
                                          <p:spTgt spid="4097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0971"/>
                                        </p:tgtEl>
                                        <p:attrNameLst>
                                          <p:attrName>style.visibility</p:attrName>
                                        </p:attrNameLst>
                                      </p:cBhvr>
                                      <p:to>
                                        <p:strVal val="visible"/>
                                      </p:to>
                                    </p:set>
                                    <p:animEffect transition="in" filter="blinds(horizontal)">
                                      <p:cBhvr>
                                        <p:cTn id="17" dur="500"/>
                                        <p:tgtEl>
                                          <p:spTgt spid="40971"/>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40972"/>
                                        </p:tgtEl>
                                        <p:attrNameLst>
                                          <p:attrName>style.visibility</p:attrName>
                                        </p:attrNameLst>
                                      </p:cBhvr>
                                      <p:to>
                                        <p:strVal val="visible"/>
                                      </p:to>
                                    </p:set>
                                    <p:animEffect transition="in" filter="blinds(horizontal)">
                                      <p:cBhvr>
                                        <p:cTn id="20" dur="500"/>
                                        <p:tgtEl>
                                          <p:spTgt spid="409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9" grpId="0"/>
      <p:bldP spid="4097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a:xfrm>
            <a:off x="468313" y="188913"/>
            <a:ext cx="7632700" cy="720725"/>
          </a:xfrm>
        </p:spPr>
        <p:txBody>
          <a:bodyPr/>
          <a:lstStyle/>
          <a:p>
            <a:pPr eaLnBrk="1" hangingPunct="1"/>
            <a:r>
              <a:rPr lang="zh-CN" altLang="en-US">
                <a:latin typeface="Franklin Gothic Medium" charset="0"/>
              </a:rPr>
              <a:t>图像的缩放</a:t>
            </a:r>
            <a:r>
              <a:rPr lang="en-US" altLang="zh-CN">
                <a:latin typeface="Franklin Gothic Medium" charset="0"/>
              </a:rPr>
              <a:t>(Image Zoom)</a:t>
            </a:r>
            <a:endParaRPr lang="zh-CN" altLang="en-US">
              <a:latin typeface="Franklin Gothic Medium" charset="0"/>
            </a:endParaRPr>
          </a:p>
        </p:txBody>
      </p:sp>
      <p:sp>
        <p:nvSpPr>
          <p:cNvPr id="65538" name="Rectangle 3"/>
          <p:cNvSpPr>
            <a:spLocks noGrp="1" noChangeArrowheads="1"/>
          </p:cNvSpPr>
          <p:nvPr>
            <p:ph idx="1"/>
          </p:nvPr>
        </p:nvSpPr>
        <p:spPr>
          <a:xfrm>
            <a:off x="395288" y="1412875"/>
            <a:ext cx="8137525" cy="1871663"/>
          </a:xfrm>
        </p:spPr>
        <p:txBody>
          <a:bodyPr/>
          <a:lstStyle/>
          <a:p>
            <a:pPr eaLnBrk="1" hangingPunct="1">
              <a:buFont typeface="Arial" charset="0"/>
              <a:buNone/>
            </a:pPr>
            <a:r>
              <a:rPr lang="zh-CN" altLang="en-US" sz="2800" b="1">
                <a:latin typeface="楷体" charset="0"/>
                <a:ea typeface="楷体" charset="0"/>
                <a:cs typeface="楷体" charset="0"/>
              </a:rPr>
              <a:t>     以   </a:t>
            </a:r>
            <a:r>
              <a:rPr lang="en-US" altLang="zh-CN" sz="2800" b="1">
                <a:latin typeface="楷体" charset="0"/>
                <a:ea typeface="楷体" charset="0"/>
                <a:cs typeface="楷体" charset="0"/>
              </a:rPr>
              <a:t>=1/2</a:t>
            </a:r>
            <a:r>
              <a:rPr lang="zh-CN" altLang="en-US" sz="2800" b="1">
                <a:latin typeface="楷体" charset="0"/>
                <a:ea typeface="楷体" charset="0"/>
                <a:cs typeface="楷体" charset="0"/>
              </a:rPr>
              <a:t>为例，即图像被缩小为原始图像的一半。图像被缩小一半以后根据目标图像和原始图像像素之间的关系，有如下两种缩小方法。</a:t>
            </a:r>
          </a:p>
        </p:txBody>
      </p:sp>
      <p:sp>
        <p:nvSpPr>
          <p:cNvPr id="65539" name="Rectangle 4"/>
          <p:cNvSpPr>
            <a:spLocks noChangeArrowheads="1"/>
          </p:cNvSpPr>
          <p:nvPr/>
        </p:nvSpPr>
        <p:spPr bwMode="auto">
          <a:xfrm>
            <a:off x="0" y="33575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graphicFrame>
        <p:nvGraphicFramePr>
          <p:cNvPr id="65540" name="Object 5"/>
          <p:cNvGraphicFramePr>
            <a:graphicFrameLocks noChangeAspect="1"/>
          </p:cNvGraphicFramePr>
          <p:nvPr/>
        </p:nvGraphicFramePr>
        <p:xfrm>
          <a:off x="1258888" y="1484313"/>
          <a:ext cx="373062" cy="430212"/>
        </p:xfrm>
        <a:graphic>
          <a:graphicData uri="http://schemas.openxmlformats.org/presentationml/2006/ole">
            <mc:AlternateContent xmlns:mc="http://schemas.openxmlformats.org/markup-compatibility/2006">
              <mc:Choice xmlns:v="urn:schemas-microsoft-com:vml" Requires="v">
                <p:oleObj spid="_x0000_s65543" r:id="rId3" imgW="127110" imgH="139821" progId="Equation.DSMT4">
                  <p:embed/>
                </p:oleObj>
              </mc:Choice>
              <mc:Fallback>
                <p:oleObj r:id="rId3" imgW="127110" imgH="139821"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1484313"/>
                        <a:ext cx="373062"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1990" name="Rectangle 6"/>
          <p:cNvSpPr>
            <a:spLocks noChangeArrowheads="1"/>
          </p:cNvSpPr>
          <p:nvPr/>
        </p:nvSpPr>
        <p:spPr bwMode="auto">
          <a:xfrm>
            <a:off x="755650" y="3357563"/>
            <a:ext cx="7848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20000"/>
              </a:spcBef>
              <a:buClr>
                <a:schemeClr val="tx1"/>
              </a:buClr>
              <a:buSzPct val="120000"/>
              <a:buFont typeface="Wingdings" charset="0"/>
              <a:buNone/>
            </a:pPr>
            <a:r>
              <a:rPr lang="zh-CN" altLang="en-US" sz="2800" b="1">
                <a:latin typeface="楷体" charset="0"/>
                <a:ea typeface="楷体" charset="0"/>
                <a:cs typeface="楷体" charset="0"/>
                <a:sym typeface="Franklin Gothic Book" charset="0"/>
              </a:rPr>
              <a:t>第一种方法是取原图像的偶数行列组成新图像；</a:t>
            </a:r>
          </a:p>
        </p:txBody>
      </p:sp>
      <p:sp>
        <p:nvSpPr>
          <p:cNvPr id="41991" name="Rectangle 7"/>
          <p:cNvSpPr>
            <a:spLocks noChangeArrowheads="1"/>
          </p:cNvSpPr>
          <p:nvPr/>
        </p:nvSpPr>
        <p:spPr bwMode="auto">
          <a:xfrm>
            <a:off x="755650" y="4149725"/>
            <a:ext cx="7707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2800" b="1">
                <a:latin typeface="楷体" charset="0"/>
                <a:ea typeface="楷体" charset="0"/>
                <a:cs typeface="楷体" charset="0"/>
                <a:sym typeface="Franklin Gothic Book" charset="0"/>
              </a:rPr>
              <a:t>另一种方法是取原图像的奇数行列组成新图像</a:t>
            </a:r>
            <a:r>
              <a:rPr lang="zh-CN" altLang="en-US" sz="2400" b="1">
                <a:latin typeface="Times New Roman" charset="0"/>
                <a:ea typeface="幼圆" charset="0"/>
                <a:cs typeface="幼圆" charset="0"/>
              </a:rPr>
              <a:t>。</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1990"/>
                                        </p:tgtEl>
                                        <p:attrNameLst>
                                          <p:attrName>style.visibility</p:attrName>
                                        </p:attrNameLst>
                                      </p:cBhvr>
                                      <p:to>
                                        <p:strVal val="visible"/>
                                      </p:to>
                                    </p:set>
                                    <p:animEffect transition="in" filter="blinds(horizontal)">
                                      <p:cBhvr>
                                        <p:cTn id="7" dur="500"/>
                                        <p:tgtEl>
                                          <p:spTgt spid="419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1991"/>
                                        </p:tgtEl>
                                        <p:attrNameLst>
                                          <p:attrName>style.visibility</p:attrName>
                                        </p:attrNameLst>
                                      </p:cBhvr>
                                      <p:to>
                                        <p:strVal val="visible"/>
                                      </p:to>
                                    </p:set>
                                    <p:animEffect transition="in" filter="blinds(horizontal)">
                                      <p:cBhvr>
                                        <p:cTn id="12" dur="500"/>
                                        <p:tgtEl>
                                          <p:spTgt spid="419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90" grpId="0"/>
      <p:bldP spid="4199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561" name="Group 2"/>
          <p:cNvGrpSpPr>
            <a:grpSpLocks/>
          </p:cNvGrpSpPr>
          <p:nvPr/>
        </p:nvGrpSpPr>
        <p:grpSpPr bwMode="auto">
          <a:xfrm>
            <a:off x="1128713" y="3602038"/>
            <a:ext cx="2147887" cy="2058987"/>
            <a:chOff x="0" y="0"/>
            <a:chExt cx="1780" cy="1806"/>
          </a:xfrm>
        </p:grpSpPr>
        <p:grpSp>
          <p:nvGrpSpPr>
            <p:cNvPr id="66582" name="Group 3"/>
            <p:cNvGrpSpPr>
              <a:grpSpLocks/>
            </p:cNvGrpSpPr>
            <p:nvPr/>
          </p:nvGrpSpPr>
          <p:grpSpPr bwMode="auto">
            <a:xfrm>
              <a:off x="0" y="0"/>
              <a:ext cx="1777" cy="293"/>
              <a:chOff x="0" y="0"/>
              <a:chExt cx="1777" cy="293"/>
            </a:xfrm>
          </p:grpSpPr>
          <p:sp>
            <p:nvSpPr>
              <p:cNvPr id="66621" name="Rectangle 4"/>
              <p:cNvSpPr>
                <a:spLocks noChangeArrowheads="1"/>
              </p:cNvSpPr>
              <p:nvPr/>
            </p:nvSpPr>
            <p:spPr bwMode="auto">
              <a:xfrm>
                <a:off x="888" y="0"/>
                <a:ext cx="303" cy="293"/>
              </a:xfrm>
              <a:prstGeom prst="rect">
                <a:avLst/>
              </a:prstGeom>
              <a:solidFill>
                <a:srgbClr val="C0C0C0"/>
              </a:solidFill>
              <a:ln w="15875">
                <a:solidFill>
                  <a:srgbClr val="000000"/>
                </a:solidFill>
                <a:miter lim="800000"/>
                <a:headEnd/>
                <a:tailEnd/>
              </a:ln>
            </p:spPr>
            <p:txBody>
              <a:bodyPr/>
              <a:lstStyle/>
              <a:p>
                <a:endParaRPr lang="zh-CN" altLang="en-US"/>
              </a:p>
            </p:txBody>
          </p:sp>
          <p:sp>
            <p:nvSpPr>
              <p:cNvPr id="66622" name="Rectangle 5"/>
              <p:cNvSpPr>
                <a:spLocks noChangeArrowheads="1"/>
              </p:cNvSpPr>
              <p:nvPr/>
            </p:nvSpPr>
            <p:spPr bwMode="auto">
              <a:xfrm>
                <a:off x="1191" y="0"/>
                <a:ext cx="293" cy="293"/>
              </a:xfrm>
              <a:prstGeom prst="rect">
                <a:avLst/>
              </a:prstGeom>
              <a:solidFill>
                <a:srgbClr val="C0C0C0"/>
              </a:solidFill>
              <a:ln w="15875">
                <a:solidFill>
                  <a:srgbClr val="000000"/>
                </a:solidFill>
                <a:miter lim="800000"/>
                <a:headEnd/>
                <a:tailEnd/>
              </a:ln>
            </p:spPr>
            <p:txBody>
              <a:bodyPr/>
              <a:lstStyle/>
              <a:p>
                <a:endParaRPr lang="zh-CN" altLang="en-US"/>
              </a:p>
            </p:txBody>
          </p:sp>
          <p:sp>
            <p:nvSpPr>
              <p:cNvPr id="66623" name="Rectangle 6"/>
              <p:cNvSpPr>
                <a:spLocks noChangeArrowheads="1"/>
              </p:cNvSpPr>
              <p:nvPr/>
            </p:nvSpPr>
            <p:spPr bwMode="auto">
              <a:xfrm>
                <a:off x="1484" y="0"/>
                <a:ext cx="293" cy="293"/>
              </a:xfrm>
              <a:prstGeom prst="rect">
                <a:avLst/>
              </a:prstGeom>
              <a:solidFill>
                <a:srgbClr val="C0C0C0"/>
              </a:solidFill>
              <a:ln w="15875">
                <a:solidFill>
                  <a:srgbClr val="000000"/>
                </a:solidFill>
                <a:miter lim="800000"/>
                <a:headEnd/>
                <a:tailEnd/>
              </a:ln>
            </p:spPr>
            <p:txBody>
              <a:bodyPr/>
              <a:lstStyle/>
              <a:p>
                <a:endParaRPr lang="zh-CN" altLang="en-US"/>
              </a:p>
            </p:txBody>
          </p:sp>
          <p:sp>
            <p:nvSpPr>
              <p:cNvPr id="66624" name="Rectangle 7"/>
              <p:cNvSpPr>
                <a:spLocks noChangeArrowheads="1"/>
              </p:cNvSpPr>
              <p:nvPr/>
            </p:nvSpPr>
            <p:spPr bwMode="auto">
              <a:xfrm>
                <a:off x="0" y="0"/>
                <a:ext cx="303" cy="293"/>
              </a:xfrm>
              <a:prstGeom prst="rect">
                <a:avLst/>
              </a:prstGeom>
              <a:solidFill>
                <a:srgbClr val="C0C0C0"/>
              </a:solidFill>
              <a:ln w="15875">
                <a:solidFill>
                  <a:srgbClr val="000000"/>
                </a:solidFill>
                <a:miter lim="800000"/>
                <a:headEnd/>
                <a:tailEnd/>
              </a:ln>
            </p:spPr>
            <p:txBody>
              <a:bodyPr/>
              <a:lstStyle/>
              <a:p>
                <a:endParaRPr lang="zh-CN" altLang="en-US"/>
              </a:p>
            </p:txBody>
          </p:sp>
          <p:sp>
            <p:nvSpPr>
              <p:cNvPr id="66625" name="Rectangle 8"/>
              <p:cNvSpPr>
                <a:spLocks noChangeArrowheads="1"/>
              </p:cNvSpPr>
              <p:nvPr/>
            </p:nvSpPr>
            <p:spPr bwMode="auto">
              <a:xfrm>
                <a:off x="303" y="0"/>
                <a:ext cx="293" cy="293"/>
              </a:xfrm>
              <a:prstGeom prst="rect">
                <a:avLst/>
              </a:prstGeom>
              <a:solidFill>
                <a:srgbClr val="C0C0C0"/>
              </a:solidFill>
              <a:ln w="15875">
                <a:solidFill>
                  <a:srgbClr val="000000"/>
                </a:solidFill>
                <a:miter lim="800000"/>
                <a:headEnd/>
                <a:tailEnd/>
              </a:ln>
            </p:spPr>
            <p:txBody>
              <a:bodyPr/>
              <a:lstStyle/>
              <a:p>
                <a:endParaRPr lang="zh-CN" altLang="en-US"/>
              </a:p>
            </p:txBody>
          </p:sp>
          <p:sp>
            <p:nvSpPr>
              <p:cNvPr id="66626" name="Rectangle 9"/>
              <p:cNvSpPr>
                <a:spLocks noChangeArrowheads="1"/>
              </p:cNvSpPr>
              <p:nvPr/>
            </p:nvSpPr>
            <p:spPr bwMode="auto">
              <a:xfrm>
                <a:off x="596" y="0"/>
                <a:ext cx="292" cy="293"/>
              </a:xfrm>
              <a:prstGeom prst="rect">
                <a:avLst/>
              </a:prstGeom>
              <a:solidFill>
                <a:srgbClr val="C0C0C0"/>
              </a:solidFill>
              <a:ln w="15875">
                <a:solidFill>
                  <a:srgbClr val="000000"/>
                </a:solidFill>
                <a:miter lim="800000"/>
                <a:headEnd/>
                <a:tailEnd/>
              </a:ln>
            </p:spPr>
            <p:txBody>
              <a:bodyPr/>
              <a:lstStyle/>
              <a:p>
                <a:endParaRPr lang="zh-CN" altLang="en-US"/>
              </a:p>
            </p:txBody>
          </p:sp>
          <p:sp>
            <p:nvSpPr>
              <p:cNvPr id="66627" name="Line 10"/>
              <p:cNvSpPr>
                <a:spLocks noChangeShapeType="1"/>
              </p:cNvSpPr>
              <p:nvPr/>
            </p:nvSpPr>
            <p:spPr bwMode="auto">
              <a:xfrm flipH="1">
                <a:off x="0" y="0"/>
                <a:ext cx="1777"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6583" name="Group 11"/>
            <p:cNvGrpSpPr>
              <a:grpSpLocks/>
            </p:cNvGrpSpPr>
            <p:nvPr/>
          </p:nvGrpSpPr>
          <p:grpSpPr bwMode="auto">
            <a:xfrm>
              <a:off x="2" y="302"/>
              <a:ext cx="1484" cy="293"/>
              <a:chOff x="0" y="0"/>
              <a:chExt cx="1484" cy="293"/>
            </a:xfrm>
          </p:grpSpPr>
          <p:sp>
            <p:nvSpPr>
              <p:cNvPr id="66618" name="Rectangle 12"/>
              <p:cNvSpPr>
                <a:spLocks noChangeArrowheads="1"/>
              </p:cNvSpPr>
              <p:nvPr/>
            </p:nvSpPr>
            <p:spPr bwMode="auto">
              <a:xfrm>
                <a:off x="1191" y="0"/>
                <a:ext cx="293" cy="293"/>
              </a:xfrm>
              <a:prstGeom prst="rect">
                <a:avLst/>
              </a:prstGeom>
              <a:solidFill>
                <a:srgbClr val="C0C0C0"/>
              </a:solidFill>
              <a:ln w="15875">
                <a:solidFill>
                  <a:srgbClr val="000000"/>
                </a:solidFill>
                <a:miter lim="800000"/>
                <a:headEnd/>
                <a:tailEnd/>
              </a:ln>
            </p:spPr>
            <p:txBody>
              <a:bodyPr/>
              <a:lstStyle/>
              <a:p>
                <a:endParaRPr lang="zh-CN" altLang="en-US"/>
              </a:p>
            </p:txBody>
          </p:sp>
          <p:sp>
            <p:nvSpPr>
              <p:cNvPr id="66619" name="Rectangle 13"/>
              <p:cNvSpPr>
                <a:spLocks noChangeArrowheads="1"/>
              </p:cNvSpPr>
              <p:nvPr/>
            </p:nvSpPr>
            <p:spPr bwMode="auto">
              <a:xfrm>
                <a:off x="0" y="0"/>
                <a:ext cx="303" cy="293"/>
              </a:xfrm>
              <a:prstGeom prst="rect">
                <a:avLst/>
              </a:prstGeom>
              <a:solidFill>
                <a:srgbClr val="C0C0C0"/>
              </a:solidFill>
              <a:ln w="15875">
                <a:solidFill>
                  <a:srgbClr val="000000"/>
                </a:solidFill>
                <a:miter lim="800000"/>
                <a:headEnd/>
                <a:tailEnd/>
              </a:ln>
            </p:spPr>
            <p:txBody>
              <a:bodyPr/>
              <a:lstStyle/>
              <a:p>
                <a:endParaRPr lang="zh-CN" altLang="en-US"/>
              </a:p>
            </p:txBody>
          </p:sp>
          <p:sp>
            <p:nvSpPr>
              <p:cNvPr id="66620" name="Rectangle 14"/>
              <p:cNvSpPr>
                <a:spLocks noChangeArrowheads="1"/>
              </p:cNvSpPr>
              <p:nvPr/>
            </p:nvSpPr>
            <p:spPr bwMode="auto">
              <a:xfrm>
                <a:off x="596" y="0"/>
                <a:ext cx="292" cy="293"/>
              </a:xfrm>
              <a:prstGeom prst="rect">
                <a:avLst/>
              </a:prstGeom>
              <a:solidFill>
                <a:srgbClr val="C0C0C0"/>
              </a:solidFill>
              <a:ln w="15875">
                <a:solidFill>
                  <a:srgbClr val="000000"/>
                </a:solidFill>
                <a:miter lim="800000"/>
                <a:headEnd/>
                <a:tailEnd/>
              </a:ln>
            </p:spPr>
            <p:txBody>
              <a:bodyPr/>
              <a:lstStyle/>
              <a:p>
                <a:endParaRPr lang="zh-CN" altLang="en-US"/>
              </a:p>
            </p:txBody>
          </p:sp>
        </p:grpSp>
        <p:grpSp>
          <p:nvGrpSpPr>
            <p:cNvPr id="66584" name="Group 15"/>
            <p:cNvGrpSpPr>
              <a:grpSpLocks/>
            </p:cNvGrpSpPr>
            <p:nvPr/>
          </p:nvGrpSpPr>
          <p:grpSpPr bwMode="auto">
            <a:xfrm>
              <a:off x="3" y="590"/>
              <a:ext cx="1777" cy="304"/>
              <a:chOff x="0" y="0"/>
              <a:chExt cx="1777" cy="304"/>
            </a:xfrm>
          </p:grpSpPr>
          <p:sp>
            <p:nvSpPr>
              <p:cNvPr id="66612" name="Rectangle 16"/>
              <p:cNvSpPr>
                <a:spLocks noChangeArrowheads="1"/>
              </p:cNvSpPr>
              <p:nvPr/>
            </p:nvSpPr>
            <p:spPr bwMode="auto">
              <a:xfrm>
                <a:off x="888" y="0"/>
                <a:ext cx="303" cy="304"/>
              </a:xfrm>
              <a:prstGeom prst="rect">
                <a:avLst/>
              </a:prstGeom>
              <a:solidFill>
                <a:srgbClr val="C0C0C0"/>
              </a:solidFill>
              <a:ln w="15875">
                <a:solidFill>
                  <a:srgbClr val="000000"/>
                </a:solidFill>
                <a:miter lim="800000"/>
                <a:headEnd/>
                <a:tailEnd/>
              </a:ln>
            </p:spPr>
            <p:txBody>
              <a:bodyPr/>
              <a:lstStyle/>
              <a:p>
                <a:endParaRPr lang="zh-CN" altLang="en-US"/>
              </a:p>
            </p:txBody>
          </p:sp>
          <p:sp>
            <p:nvSpPr>
              <p:cNvPr id="66613" name="Rectangle 17"/>
              <p:cNvSpPr>
                <a:spLocks noChangeArrowheads="1"/>
              </p:cNvSpPr>
              <p:nvPr/>
            </p:nvSpPr>
            <p:spPr bwMode="auto">
              <a:xfrm>
                <a:off x="1191" y="0"/>
                <a:ext cx="293" cy="304"/>
              </a:xfrm>
              <a:prstGeom prst="rect">
                <a:avLst/>
              </a:prstGeom>
              <a:solidFill>
                <a:srgbClr val="C0C0C0"/>
              </a:solidFill>
              <a:ln w="15875">
                <a:solidFill>
                  <a:srgbClr val="000000"/>
                </a:solidFill>
                <a:miter lim="800000"/>
                <a:headEnd/>
                <a:tailEnd/>
              </a:ln>
            </p:spPr>
            <p:txBody>
              <a:bodyPr/>
              <a:lstStyle/>
              <a:p>
                <a:endParaRPr lang="zh-CN" altLang="en-US"/>
              </a:p>
            </p:txBody>
          </p:sp>
          <p:sp>
            <p:nvSpPr>
              <p:cNvPr id="66614" name="Rectangle 18"/>
              <p:cNvSpPr>
                <a:spLocks noChangeArrowheads="1"/>
              </p:cNvSpPr>
              <p:nvPr/>
            </p:nvSpPr>
            <p:spPr bwMode="auto">
              <a:xfrm>
                <a:off x="1484" y="0"/>
                <a:ext cx="293" cy="304"/>
              </a:xfrm>
              <a:prstGeom prst="rect">
                <a:avLst/>
              </a:prstGeom>
              <a:solidFill>
                <a:srgbClr val="C0C0C0"/>
              </a:solidFill>
              <a:ln w="15875">
                <a:solidFill>
                  <a:srgbClr val="000000"/>
                </a:solidFill>
                <a:miter lim="800000"/>
                <a:headEnd/>
                <a:tailEnd/>
              </a:ln>
            </p:spPr>
            <p:txBody>
              <a:bodyPr/>
              <a:lstStyle/>
              <a:p>
                <a:endParaRPr lang="zh-CN" altLang="en-US"/>
              </a:p>
            </p:txBody>
          </p:sp>
          <p:sp>
            <p:nvSpPr>
              <p:cNvPr id="66615" name="Rectangle 19"/>
              <p:cNvSpPr>
                <a:spLocks noChangeArrowheads="1"/>
              </p:cNvSpPr>
              <p:nvPr/>
            </p:nvSpPr>
            <p:spPr bwMode="auto">
              <a:xfrm>
                <a:off x="0" y="0"/>
                <a:ext cx="303" cy="304"/>
              </a:xfrm>
              <a:prstGeom prst="rect">
                <a:avLst/>
              </a:prstGeom>
              <a:solidFill>
                <a:srgbClr val="C0C0C0"/>
              </a:solidFill>
              <a:ln w="15875">
                <a:solidFill>
                  <a:srgbClr val="000000"/>
                </a:solidFill>
                <a:miter lim="800000"/>
                <a:headEnd/>
                <a:tailEnd/>
              </a:ln>
            </p:spPr>
            <p:txBody>
              <a:bodyPr/>
              <a:lstStyle/>
              <a:p>
                <a:endParaRPr lang="zh-CN" altLang="en-US"/>
              </a:p>
            </p:txBody>
          </p:sp>
          <p:sp>
            <p:nvSpPr>
              <p:cNvPr id="66616" name="Rectangle 20"/>
              <p:cNvSpPr>
                <a:spLocks noChangeArrowheads="1"/>
              </p:cNvSpPr>
              <p:nvPr/>
            </p:nvSpPr>
            <p:spPr bwMode="auto">
              <a:xfrm>
                <a:off x="303" y="0"/>
                <a:ext cx="293" cy="304"/>
              </a:xfrm>
              <a:prstGeom prst="rect">
                <a:avLst/>
              </a:prstGeom>
              <a:solidFill>
                <a:srgbClr val="C0C0C0"/>
              </a:solidFill>
              <a:ln w="15875">
                <a:solidFill>
                  <a:srgbClr val="000000"/>
                </a:solidFill>
                <a:miter lim="800000"/>
                <a:headEnd/>
                <a:tailEnd/>
              </a:ln>
            </p:spPr>
            <p:txBody>
              <a:bodyPr/>
              <a:lstStyle/>
              <a:p>
                <a:endParaRPr lang="zh-CN" altLang="en-US"/>
              </a:p>
            </p:txBody>
          </p:sp>
          <p:sp>
            <p:nvSpPr>
              <p:cNvPr id="66617" name="Rectangle 21"/>
              <p:cNvSpPr>
                <a:spLocks noChangeArrowheads="1"/>
              </p:cNvSpPr>
              <p:nvPr/>
            </p:nvSpPr>
            <p:spPr bwMode="auto">
              <a:xfrm>
                <a:off x="596" y="0"/>
                <a:ext cx="292" cy="304"/>
              </a:xfrm>
              <a:prstGeom prst="rect">
                <a:avLst/>
              </a:prstGeom>
              <a:solidFill>
                <a:srgbClr val="C0C0C0"/>
              </a:solidFill>
              <a:ln w="15875">
                <a:solidFill>
                  <a:srgbClr val="000000"/>
                </a:solidFill>
                <a:miter lim="800000"/>
                <a:headEnd/>
                <a:tailEnd/>
              </a:ln>
            </p:spPr>
            <p:txBody>
              <a:bodyPr/>
              <a:lstStyle/>
              <a:p>
                <a:endParaRPr lang="zh-CN" altLang="en-US"/>
              </a:p>
            </p:txBody>
          </p:sp>
        </p:grpSp>
        <p:grpSp>
          <p:nvGrpSpPr>
            <p:cNvPr id="66585" name="Group 22"/>
            <p:cNvGrpSpPr>
              <a:grpSpLocks/>
            </p:cNvGrpSpPr>
            <p:nvPr/>
          </p:nvGrpSpPr>
          <p:grpSpPr bwMode="auto">
            <a:xfrm>
              <a:off x="2" y="1198"/>
              <a:ext cx="1777" cy="304"/>
              <a:chOff x="0" y="0"/>
              <a:chExt cx="1777" cy="304"/>
            </a:xfrm>
          </p:grpSpPr>
          <p:sp>
            <p:nvSpPr>
              <p:cNvPr id="66606" name="Rectangle 23"/>
              <p:cNvSpPr>
                <a:spLocks noChangeArrowheads="1"/>
              </p:cNvSpPr>
              <p:nvPr/>
            </p:nvSpPr>
            <p:spPr bwMode="auto">
              <a:xfrm>
                <a:off x="888" y="0"/>
                <a:ext cx="303" cy="304"/>
              </a:xfrm>
              <a:prstGeom prst="rect">
                <a:avLst/>
              </a:prstGeom>
              <a:solidFill>
                <a:srgbClr val="C0C0C0"/>
              </a:solidFill>
              <a:ln w="15875">
                <a:solidFill>
                  <a:srgbClr val="000000"/>
                </a:solidFill>
                <a:miter lim="800000"/>
                <a:headEnd/>
                <a:tailEnd/>
              </a:ln>
            </p:spPr>
            <p:txBody>
              <a:bodyPr/>
              <a:lstStyle/>
              <a:p>
                <a:endParaRPr lang="zh-CN" altLang="en-US"/>
              </a:p>
            </p:txBody>
          </p:sp>
          <p:sp>
            <p:nvSpPr>
              <p:cNvPr id="66607" name="Rectangle 24"/>
              <p:cNvSpPr>
                <a:spLocks noChangeArrowheads="1"/>
              </p:cNvSpPr>
              <p:nvPr/>
            </p:nvSpPr>
            <p:spPr bwMode="auto">
              <a:xfrm>
                <a:off x="1191" y="0"/>
                <a:ext cx="293" cy="304"/>
              </a:xfrm>
              <a:prstGeom prst="rect">
                <a:avLst/>
              </a:prstGeom>
              <a:solidFill>
                <a:srgbClr val="C0C0C0"/>
              </a:solidFill>
              <a:ln w="15875">
                <a:solidFill>
                  <a:srgbClr val="000000"/>
                </a:solidFill>
                <a:miter lim="800000"/>
                <a:headEnd/>
                <a:tailEnd/>
              </a:ln>
            </p:spPr>
            <p:txBody>
              <a:bodyPr/>
              <a:lstStyle/>
              <a:p>
                <a:endParaRPr lang="zh-CN" altLang="en-US"/>
              </a:p>
            </p:txBody>
          </p:sp>
          <p:sp>
            <p:nvSpPr>
              <p:cNvPr id="66608" name="Rectangle 25"/>
              <p:cNvSpPr>
                <a:spLocks noChangeArrowheads="1"/>
              </p:cNvSpPr>
              <p:nvPr/>
            </p:nvSpPr>
            <p:spPr bwMode="auto">
              <a:xfrm>
                <a:off x="1484" y="0"/>
                <a:ext cx="293" cy="304"/>
              </a:xfrm>
              <a:prstGeom prst="rect">
                <a:avLst/>
              </a:prstGeom>
              <a:solidFill>
                <a:srgbClr val="C0C0C0"/>
              </a:solidFill>
              <a:ln w="15875">
                <a:solidFill>
                  <a:srgbClr val="000000"/>
                </a:solidFill>
                <a:miter lim="800000"/>
                <a:headEnd/>
                <a:tailEnd/>
              </a:ln>
            </p:spPr>
            <p:txBody>
              <a:bodyPr/>
              <a:lstStyle/>
              <a:p>
                <a:endParaRPr lang="zh-CN" altLang="en-US"/>
              </a:p>
            </p:txBody>
          </p:sp>
          <p:sp>
            <p:nvSpPr>
              <p:cNvPr id="66609" name="Rectangle 26"/>
              <p:cNvSpPr>
                <a:spLocks noChangeArrowheads="1"/>
              </p:cNvSpPr>
              <p:nvPr/>
            </p:nvSpPr>
            <p:spPr bwMode="auto">
              <a:xfrm>
                <a:off x="0" y="0"/>
                <a:ext cx="303" cy="304"/>
              </a:xfrm>
              <a:prstGeom prst="rect">
                <a:avLst/>
              </a:prstGeom>
              <a:solidFill>
                <a:srgbClr val="C0C0C0"/>
              </a:solidFill>
              <a:ln w="15875">
                <a:solidFill>
                  <a:srgbClr val="000000"/>
                </a:solidFill>
                <a:miter lim="800000"/>
                <a:headEnd/>
                <a:tailEnd/>
              </a:ln>
            </p:spPr>
            <p:txBody>
              <a:bodyPr/>
              <a:lstStyle/>
              <a:p>
                <a:endParaRPr lang="zh-CN" altLang="en-US"/>
              </a:p>
            </p:txBody>
          </p:sp>
          <p:sp>
            <p:nvSpPr>
              <p:cNvPr id="66610" name="Rectangle 27"/>
              <p:cNvSpPr>
                <a:spLocks noChangeArrowheads="1"/>
              </p:cNvSpPr>
              <p:nvPr/>
            </p:nvSpPr>
            <p:spPr bwMode="auto">
              <a:xfrm>
                <a:off x="303" y="0"/>
                <a:ext cx="293" cy="304"/>
              </a:xfrm>
              <a:prstGeom prst="rect">
                <a:avLst/>
              </a:prstGeom>
              <a:solidFill>
                <a:srgbClr val="C0C0C0"/>
              </a:solidFill>
              <a:ln w="15875">
                <a:solidFill>
                  <a:srgbClr val="000000"/>
                </a:solidFill>
                <a:miter lim="800000"/>
                <a:headEnd/>
                <a:tailEnd/>
              </a:ln>
            </p:spPr>
            <p:txBody>
              <a:bodyPr/>
              <a:lstStyle/>
              <a:p>
                <a:endParaRPr lang="zh-CN" altLang="en-US"/>
              </a:p>
            </p:txBody>
          </p:sp>
          <p:sp>
            <p:nvSpPr>
              <p:cNvPr id="66611" name="Rectangle 28"/>
              <p:cNvSpPr>
                <a:spLocks noChangeArrowheads="1"/>
              </p:cNvSpPr>
              <p:nvPr/>
            </p:nvSpPr>
            <p:spPr bwMode="auto">
              <a:xfrm>
                <a:off x="596" y="0"/>
                <a:ext cx="292" cy="304"/>
              </a:xfrm>
              <a:prstGeom prst="rect">
                <a:avLst/>
              </a:prstGeom>
              <a:solidFill>
                <a:srgbClr val="C0C0C0"/>
              </a:solidFill>
              <a:ln w="15875">
                <a:solidFill>
                  <a:srgbClr val="000000"/>
                </a:solidFill>
                <a:miter lim="800000"/>
                <a:headEnd/>
                <a:tailEnd/>
              </a:ln>
            </p:spPr>
            <p:txBody>
              <a:bodyPr/>
              <a:lstStyle/>
              <a:p>
                <a:endParaRPr lang="zh-CN" altLang="en-US"/>
              </a:p>
            </p:txBody>
          </p:sp>
        </p:grpSp>
        <p:grpSp>
          <p:nvGrpSpPr>
            <p:cNvPr id="66586" name="Group 29"/>
            <p:cNvGrpSpPr>
              <a:grpSpLocks/>
            </p:cNvGrpSpPr>
            <p:nvPr/>
          </p:nvGrpSpPr>
          <p:grpSpPr bwMode="auto">
            <a:xfrm>
              <a:off x="2" y="902"/>
              <a:ext cx="1484" cy="293"/>
              <a:chOff x="0" y="0"/>
              <a:chExt cx="1484" cy="293"/>
            </a:xfrm>
          </p:grpSpPr>
          <p:sp>
            <p:nvSpPr>
              <p:cNvPr id="66603" name="Rectangle 30"/>
              <p:cNvSpPr>
                <a:spLocks noChangeArrowheads="1"/>
              </p:cNvSpPr>
              <p:nvPr/>
            </p:nvSpPr>
            <p:spPr bwMode="auto">
              <a:xfrm>
                <a:off x="1191" y="0"/>
                <a:ext cx="293" cy="293"/>
              </a:xfrm>
              <a:prstGeom prst="rect">
                <a:avLst/>
              </a:prstGeom>
              <a:solidFill>
                <a:srgbClr val="C0C0C0"/>
              </a:solidFill>
              <a:ln w="15875">
                <a:solidFill>
                  <a:srgbClr val="000000"/>
                </a:solidFill>
                <a:miter lim="800000"/>
                <a:headEnd/>
                <a:tailEnd/>
              </a:ln>
            </p:spPr>
            <p:txBody>
              <a:bodyPr/>
              <a:lstStyle/>
              <a:p>
                <a:endParaRPr lang="zh-CN" altLang="en-US"/>
              </a:p>
            </p:txBody>
          </p:sp>
          <p:sp>
            <p:nvSpPr>
              <p:cNvPr id="66604" name="Rectangle 31"/>
              <p:cNvSpPr>
                <a:spLocks noChangeArrowheads="1"/>
              </p:cNvSpPr>
              <p:nvPr/>
            </p:nvSpPr>
            <p:spPr bwMode="auto">
              <a:xfrm>
                <a:off x="0" y="0"/>
                <a:ext cx="303" cy="293"/>
              </a:xfrm>
              <a:prstGeom prst="rect">
                <a:avLst/>
              </a:prstGeom>
              <a:solidFill>
                <a:srgbClr val="C0C0C0"/>
              </a:solidFill>
              <a:ln w="15875">
                <a:solidFill>
                  <a:srgbClr val="000000"/>
                </a:solidFill>
                <a:miter lim="800000"/>
                <a:headEnd/>
                <a:tailEnd/>
              </a:ln>
            </p:spPr>
            <p:txBody>
              <a:bodyPr/>
              <a:lstStyle/>
              <a:p>
                <a:endParaRPr lang="zh-CN" altLang="en-US"/>
              </a:p>
            </p:txBody>
          </p:sp>
          <p:sp>
            <p:nvSpPr>
              <p:cNvPr id="66605" name="Rectangle 32"/>
              <p:cNvSpPr>
                <a:spLocks noChangeArrowheads="1"/>
              </p:cNvSpPr>
              <p:nvPr/>
            </p:nvSpPr>
            <p:spPr bwMode="auto">
              <a:xfrm>
                <a:off x="596" y="0"/>
                <a:ext cx="292" cy="293"/>
              </a:xfrm>
              <a:prstGeom prst="rect">
                <a:avLst/>
              </a:prstGeom>
              <a:solidFill>
                <a:srgbClr val="C0C0C0"/>
              </a:solidFill>
              <a:ln w="15875">
                <a:solidFill>
                  <a:srgbClr val="000000"/>
                </a:solidFill>
                <a:miter lim="800000"/>
                <a:headEnd/>
                <a:tailEnd/>
              </a:ln>
            </p:spPr>
            <p:txBody>
              <a:bodyPr/>
              <a:lstStyle/>
              <a:p>
                <a:endParaRPr lang="zh-CN" altLang="en-US"/>
              </a:p>
            </p:txBody>
          </p:sp>
        </p:grpSp>
        <p:grpSp>
          <p:nvGrpSpPr>
            <p:cNvPr id="66587" name="Group 33"/>
            <p:cNvGrpSpPr>
              <a:grpSpLocks/>
            </p:cNvGrpSpPr>
            <p:nvPr/>
          </p:nvGrpSpPr>
          <p:grpSpPr bwMode="auto">
            <a:xfrm>
              <a:off x="6" y="1513"/>
              <a:ext cx="1484" cy="293"/>
              <a:chOff x="0" y="0"/>
              <a:chExt cx="1484" cy="293"/>
            </a:xfrm>
          </p:grpSpPr>
          <p:sp>
            <p:nvSpPr>
              <p:cNvPr id="66600" name="Rectangle 34"/>
              <p:cNvSpPr>
                <a:spLocks noChangeArrowheads="1"/>
              </p:cNvSpPr>
              <p:nvPr/>
            </p:nvSpPr>
            <p:spPr bwMode="auto">
              <a:xfrm>
                <a:off x="1191" y="0"/>
                <a:ext cx="293" cy="293"/>
              </a:xfrm>
              <a:prstGeom prst="rect">
                <a:avLst/>
              </a:prstGeom>
              <a:solidFill>
                <a:srgbClr val="C0C0C0"/>
              </a:solidFill>
              <a:ln w="15875">
                <a:solidFill>
                  <a:srgbClr val="000000"/>
                </a:solidFill>
                <a:miter lim="800000"/>
                <a:headEnd/>
                <a:tailEnd/>
              </a:ln>
            </p:spPr>
            <p:txBody>
              <a:bodyPr/>
              <a:lstStyle/>
              <a:p>
                <a:endParaRPr lang="zh-CN" altLang="en-US"/>
              </a:p>
            </p:txBody>
          </p:sp>
          <p:sp>
            <p:nvSpPr>
              <p:cNvPr id="66601" name="Rectangle 35"/>
              <p:cNvSpPr>
                <a:spLocks noChangeArrowheads="1"/>
              </p:cNvSpPr>
              <p:nvPr/>
            </p:nvSpPr>
            <p:spPr bwMode="auto">
              <a:xfrm>
                <a:off x="0" y="0"/>
                <a:ext cx="303" cy="293"/>
              </a:xfrm>
              <a:prstGeom prst="rect">
                <a:avLst/>
              </a:prstGeom>
              <a:solidFill>
                <a:srgbClr val="C0C0C0"/>
              </a:solidFill>
              <a:ln w="15875">
                <a:solidFill>
                  <a:srgbClr val="000000"/>
                </a:solidFill>
                <a:miter lim="800000"/>
                <a:headEnd/>
                <a:tailEnd/>
              </a:ln>
            </p:spPr>
            <p:txBody>
              <a:bodyPr/>
              <a:lstStyle/>
              <a:p>
                <a:endParaRPr lang="zh-CN" altLang="en-US"/>
              </a:p>
            </p:txBody>
          </p:sp>
          <p:sp>
            <p:nvSpPr>
              <p:cNvPr id="66602" name="Rectangle 36"/>
              <p:cNvSpPr>
                <a:spLocks noChangeArrowheads="1"/>
              </p:cNvSpPr>
              <p:nvPr/>
            </p:nvSpPr>
            <p:spPr bwMode="auto">
              <a:xfrm>
                <a:off x="596" y="0"/>
                <a:ext cx="292" cy="293"/>
              </a:xfrm>
              <a:prstGeom prst="rect">
                <a:avLst/>
              </a:prstGeom>
              <a:solidFill>
                <a:srgbClr val="C0C0C0"/>
              </a:solidFill>
              <a:ln w="15875">
                <a:solidFill>
                  <a:srgbClr val="000000"/>
                </a:solidFill>
                <a:miter lim="800000"/>
                <a:headEnd/>
                <a:tailEnd/>
              </a:ln>
            </p:spPr>
            <p:txBody>
              <a:bodyPr/>
              <a:lstStyle/>
              <a:p>
                <a:endParaRPr lang="zh-CN" altLang="en-US"/>
              </a:p>
            </p:txBody>
          </p:sp>
        </p:grpSp>
        <p:grpSp>
          <p:nvGrpSpPr>
            <p:cNvPr id="66588" name="Group 37"/>
            <p:cNvGrpSpPr>
              <a:grpSpLocks/>
            </p:cNvGrpSpPr>
            <p:nvPr/>
          </p:nvGrpSpPr>
          <p:grpSpPr bwMode="auto">
            <a:xfrm>
              <a:off x="306" y="302"/>
              <a:ext cx="1474" cy="293"/>
              <a:chOff x="0" y="0"/>
              <a:chExt cx="1474" cy="293"/>
            </a:xfrm>
          </p:grpSpPr>
          <p:sp>
            <p:nvSpPr>
              <p:cNvPr id="66597" name="Rectangle 38"/>
              <p:cNvSpPr>
                <a:spLocks noChangeArrowheads="1"/>
              </p:cNvSpPr>
              <p:nvPr/>
            </p:nvSpPr>
            <p:spPr bwMode="auto">
              <a:xfrm>
                <a:off x="0" y="0"/>
                <a:ext cx="293" cy="293"/>
              </a:xfrm>
              <a:prstGeom prst="rect">
                <a:avLst/>
              </a:prstGeom>
              <a:solidFill>
                <a:srgbClr val="808080"/>
              </a:solidFill>
              <a:ln w="15875">
                <a:solidFill>
                  <a:srgbClr val="000000"/>
                </a:solidFill>
                <a:miter lim="800000"/>
                <a:headEnd/>
                <a:tailEnd/>
              </a:ln>
            </p:spPr>
            <p:txBody>
              <a:bodyPr/>
              <a:lstStyle/>
              <a:p>
                <a:endParaRPr lang="zh-CN" altLang="en-US"/>
              </a:p>
            </p:txBody>
          </p:sp>
          <p:sp>
            <p:nvSpPr>
              <p:cNvPr id="66598" name="Rectangle 39"/>
              <p:cNvSpPr>
                <a:spLocks noChangeArrowheads="1"/>
              </p:cNvSpPr>
              <p:nvPr/>
            </p:nvSpPr>
            <p:spPr bwMode="auto">
              <a:xfrm>
                <a:off x="585" y="0"/>
                <a:ext cx="303" cy="293"/>
              </a:xfrm>
              <a:prstGeom prst="rect">
                <a:avLst/>
              </a:prstGeom>
              <a:solidFill>
                <a:srgbClr val="808080"/>
              </a:solidFill>
              <a:ln w="15875">
                <a:solidFill>
                  <a:srgbClr val="000000"/>
                </a:solidFill>
                <a:miter lim="800000"/>
                <a:headEnd/>
                <a:tailEnd/>
              </a:ln>
            </p:spPr>
            <p:txBody>
              <a:bodyPr/>
              <a:lstStyle/>
              <a:p>
                <a:endParaRPr lang="zh-CN" altLang="en-US"/>
              </a:p>
            </p:txBody>
          </p:sp>
          <p:sp>
            <p:nvSpPr>
              <p:cNvPr id="66599" name="Rectangle 40"/>
              <p:cNvSpPr>
                <a:spLocks noChangeArrowheads="1"/>
              </p:cNvSpPr>
              <p:nvPr/>
            </p:nvSpPr>
            <p:spPr bwMode="auto">
              <a:xfrm>
                <a:off x="1181" y="0"/>
                <a:ext cx="293" cy="293"/>
              </a:xfrm>
              <a:prstGeom prst="rect">
                <a:avLst/>
              </a:prstGeom>
              <a:solidFill>
                <a:srgbClr val="808080"/>
              </a:solidFill>
              <a:ln w="15875">
                <a:solidFill>
                  <a:srgbClr val="000000"/>
                </a:solidFill>
                <a:miter lim="800000"/>
                <a:headEnd/>
                <a:tailEnd/>
              </a:ln>
            </p:spPr>
            <p:txBody>
              <a:bodyPr/>
              <a:lstStyle/>
              <a:p>
                <a:endParaRPr lang="zh-CN" altLang="en-US"/>
              </a:p>
            </p:txBody>
          </p:sp>
        </p:grpSp>
        <p:grpSp>
          <p:nvGrpSpPr>
            <p:cNvPr id="66589" name="Group 41"/>
            <p:cNvGrpSpPr>
              <a:grpSpLocks/>
            </p:cNvGrpSpPr>
            <p:nvPr/>
          </p:nvGrpSpPr>
          <p:grpSpPr bwMode="auto">
            <a:xfrm>
              <a:off x="306" y="902"/>
              <a:ext cx="1474" cy="293"/>
              <a:chOff x="0" y="0"/>
              <a:chExt cx="1474" cy="293"/>
            </a:xfrm>
          </p:grpSpPr>
          <p:sp>
            <p:nvSpPr>
              <p:cNvPr id="66594" name="Rectangle 42"/>
              <p:cNvSpPr>
                <a:spLocks noChangeArrowheads="1"/>
              </p:cNvSpPr>
              <p:nvPr/>
            </p:nvSpPr>
            <p:spPr bwMode="auto">
              <a:xfrm>
                <a:off x="0" y="0"/>
                <a:ext cx="293" cy="293"/>
              </a:xfrm>
              <a:prstGeom prst="rect">
                <a:avLst/>
              </a:prstGeom>
              <a:solidFill>
                <a:srgbClr val="808080"/>
              </a:solidFill>
              <a:ln w="15875">
                <a:solidFill>
                  <a:srgbClr val="000000"/>
                </a:solidFill>
                <a:miter lim="800000"/>
                <a:headEnd/>
                <a:tailEnd/>
              </a:ln>
            </p:spPr>
            <p:txBody>
              <a:bodyPr/>
              <a:lstStyle/>
              <a:p>
                <a:endParaRPr lang="zh-CN" altLang="en-US"/>
              </a:p>
            </p:txBody>
          </p:sp>
          <p:sp>
            <p:nvSpPr>
              <p:cNvPr id="66595" name="Rectangle 43"/>
              <p:cNvSpPr>
                <a:spLocks noChangeArrowheads="1"/>
              </p:cNvSpPr>
              <p:nvPr/>
            </p:nvSpPr>
            <p:spPr bwMode="auto">
              <a:xfrm>
                <a:off x="585" y="0"/>
                <a:ext cx="303" cy="293"/>
              </a:xfrm>
              <a:prstGeom prst="rect">
                <a:avLst/>
              </a:prstGeom>
              <a:solidFill>
                <a:srgbClr val="808080"/>
              </a:solidFill>
              <a:ln w="15875">
                <a:solidFill>
                  <a:srgbClr val="000000"/>
                </a:solidFill>
                <a:miter lim="800000"/>
                <a:headEnd/>
                <a:tailEnd/>
              </a:ln>
            </p:spPr>
            <p:txBody>
              <a:bodyPr/>
              <a:lstStyle/>
              <a:p>
                <a:endParaRPr lang="zh-CN" altLang="en-US"/>
              </a:p>
            </p:txBody>
          </p:sp>
          <p:sp>
            <p:nvSpPr>
              <p:cNvPr id="66596" name="Rectangle 44"/>
              <p:cNvSpPr>
                <a:spLocks noChangeArrowheads="1"/>
              </p:cNvSpPr>
              <p:nvPr/>
            </p:nvSpPr>
            <p:spPr bwMode="auto">
              <a:xfrm>
                <a:off x="1181" y="0"/>
                <a:ext cx="293" cy="293"/>
              </a:xfrm>
              <a:prstGeom prst="rect">
                <a:avLst/>
              </a:prstGeom>
              <a:solidFill>
                <a:srgbClr val="808080"/>
              </a:solidFill>
              <a:ln w="15875">
                <a:solidFill>
                  <a:srgbClr val="000000"/>
                </a:solidFill>
                <a:miter lim="800000"/>
                <a:headEnd/>
                <a:tailEnd/>
              </a:ln>
            </p:spPr>
            <p:txBody>
              <a:bodyPr/>
              <a:lstStyle/>
              <a:p>
                <a:endParaRPr lang="zh-CN" altLang="en-US"/>
              </a:p>
            </p:txBody>
          </p:sp>
        </p:grpSp>
        <p:grpSp>
          <p:nvGrpSpPr>
            <p:cNvPr id="66590" name="Group 45"/>
            <p:cNvGrpSpPr>
              <a:grpSpLocks/>
            </p:cNvGrpSpPr>
            <p:nvPr/>
          </p:nvGrpSpPr>
          <p:grpSpPr bwMode="auto">
            <a:xfrm>
              <a:off x="306" y="1510"/>
              <a:ext cx="1474" cy="293"/>
              <a:chOff x="0" y="0"/>
              <a:chExt cx="1474" cy="293"/>
            </a:xfrm>
          </p:grpSpPr>
          <p:sp>
            <p:nvSpPr>
              <p:cNvPr id="66591" name="Rectangle 46"/>
              <p:cNvSpPr>
                <a:spLocks noChangeArrowheads="1"/>
              </p:cNvSpPr>
              <p:nvPr/>
            </p:nvSpPr>
            <p:spPr bwMode="auto">
              <a:xfrm>
                <a:off x="0" y="0"/>
                <a:ext cx="293" cy="293"/>
              </a:xfrm>
              <a:prstGeom prst="rect">
                <a:avLst/>
              </a:prstGeom>
              <a:solidFill>
                <a:srgbClr val="808080"/>
              </a:solidFill>
              <a:ln w="15875">
                <a:solidFill>
                  <a:srgbClr val="000000"/>
                </a:solidFill>
                <a:miter lim="800000"/>
                <a:headEnd/>
                <a:tailEnd/>
              </a:ln>
            </p:spPr>
            <p:txBody>
              <a:bodyPr/>
              <a:lstStyle/>
              <a:p>
                <a:endParaRPr lang="zh-CN" altLang="en-US"/>
              </a:p>
            </p:txBody>
          </p:sp>
          <p:sp>
            <p:nvSpPr>
              <p:cNvPr id="66592" name="Rectangle 47"/>
              <p:cNvSpPr>
                <a:spLocks noChangeArrowheads="1"/>
              </p:cNvSpPr>
              <p:nvPr/>
            </p:nvSpPr>
            <p:spPr bwMode="auto">
              <a:xfrm>
                <a:off x="585" y="0"/>
                <a:ext cx="303" cy="293"/>
              </a:xfrm>
              <a:prstGeom prst="rect">
                <a:avLst/>
              </a:prstGeom>
              <a:solidFill>
                <a:srgbClr val="808080"/>
              </a:solidFill>
              <a:ln w="15875">
                <a:solidFill>
                  <a:srgbClr val="000000"/>
                </a:solidFill>
                <a:miter lim="800000"/>
                <a:headEnd/>
                <a:tailEnd/>
              </a:ln>
            </p:spPr>
            <p:txBody>
              <a:bodyPr/>
              <a:lstStyle/>
              <a:p>
                <a:endParaRPr lang="zh-CN" altLang="en-US"/>
              </a:p>
            </p:txBody>
          </p:sp>
          <p:sp>
            <p:nvSpPr>
              <p:cNvPr id="66593" name="Rectangle 48"/>
              <p:cNvSpPr>
                <a:spLocks noChangeArrowheads="1"/>
              </p:cNvSpPr>
              <p:nvPr/>
            </p:nvSpPr>
            <p:spPr bwMode="auto">
              <a:xfrm>
                <a:off x="1181" y="0"/>
                <a:ext cx="293" cy="293"/>
              </a:xfrm>
              <a:prstGeom prst="rect">
                <a:avLst/>
              </a:prstGeom>
              <a:solidFill>
                <a:srgbClr val="808080"/>
              </a:solidFill>
              <a:ln w="15875">
                <a:solidFill>
                  <a:srgbClr val="000000"/>
                </a:solidFill>
                <a:miter lim="800000"/>
                <a:headEnd/>
                <a:tailEnd/>
              </a:ln>
            </p:spPr>
            <p:txBody>
              <a:bodyPr/>
              <a:lstStyle/>
              <a:p>
                <a:endParaRPr lang="zh-CN" altLang="en-US"/>
              </a:p>
            </p:txBody>
          </p:sp>
        </p:grpSp>
      </p:grpSp>
      <p:sp>
        <p:nvSpPr>
          <p:cNvPr id="43057" name="Text Box 49"/>
          <p:cNvSpPr txBox="1">
            <a:spLocks noChangeArrowheads="1"/>
          </p:cNvSpPr>
          <p:nvPr/>
        </p:nvSpPr>
        <p:spPr bwMode="auto">
          <a:xfrm>
            <a:off x="2051050" y="1628775"/>
            <a:ext cx="153511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algn="ctr"/>
            <a:r>
              <a:rPr lang="en-US" altLang="zh-CN" i="1">
                <a:latin typeface="Times New Roman" charset="0"/>
              </a:rPr>
              <a:t>x=x</a:t>
            </a:r>
            <a:r>
              <a:rPr lang="en-US" altLang="zh-CN" i="1" baseline="-25000">
                <a:latin typeface="Times New Roman" charset="0"/>
              </a:rPr>
              <a:t>0</a:t>
            </a:r>
            <a:r>
              <a:rPr lang="en-US" altLang="zh-CN" i="1">
                <a:latin typeface="Times New Roman" charset="0"/>
              </a:rPr>
              <a:t>/2</a:t>
            </a:r>
            <a:endParaRPr lang="en-US" altLang="zh-CN" i="1" baseline="-25000">
              <a:latin typeface="Times New Roman" charset="0"/>
            </a:endParaRPr>
          </a:p>
          <a:p>
            <a:pPr algn="ctr"/>
            <a:r>
              <a:rPr lang="en-US" altLang="zh-CN" i="1">
                <a:latin typeface="Times New Roman" charset="0"/>
              </a:rPr>
              <a:t>y=y</a:t>
            </a:r>
            <a:r>
              <a:rPr lang="en-US" altLang="zh-CN" i="1" baseline="-25000">
                <a:latin typeface="Times New Roman" charset="0"/>
              </a:rPr>
              <a:t>0</a:t>
            </a:r>
            <a:r>
              <a:rPr lang="en-US" altLang="zh-CN" i="1">
                <a:latin typeface="Times New Roman" charset="0"/>
              </a:rPr>
              <a:t>/2</a:t>
            </a:r>
          </a:p>
        </p:txBody>
      </p:sp>
      <p:grpSp>
        <p:nvGrpSpPr>
          <p:cNvPr id="43058" name="Group 50"/>
          <p:cNvGrpSpPr>
            <a:grpSpLocks/>
          </p:cNvGrpSpPr>
          <p:nvPr/>
        </p:nvGrpSpPr>
        <p:grpSpPr bwMode="auto">
          <a:xfrm>
            <a:off x="5219700" y="3933825"/>
            <a:ext cx="1152525" cy="1008063"/>
            <a:chOff x="0" y="0"/>
            <a:chExt cx="869" cy="869"/>
          </a:xfrm>
        </p:grpSpPr>
        <p:sp>
          <p:nvSpPr>
            <p:cNvPr id="66573" name="Rectangle 51"/>
            <p:cNvSpPr>
              <a:spLocks noChangeArrowheads="1"/>
            </p:cNvSpPr>
            <p:nvPr/>
          </p:nvSpPr>
          <p:spPr bwMode="auto">
            <a:xfrm>
              <a:off x="576" y="576"/>
              <a:ext cx="293" cy="293"/>
            </a:xfrm>
            <a:prstGeom prst="rect">
              <a:avLst/>
            </a:prstGeom>
            <a:solidFill>
              <a:srgbClr val="808080"/>
            </a:solidFill>
            <a:ln w="15875">
              <a:solidFill>
                <a:srgbClr val="000000"/>
              </a:solidFill>
              <a:miter lim="800000"/>
              <a:headEnd/>
              <a:tailEnd/>
            </a:ln>
          </p:spPr>
          <p:txBody>
            <a:bodyPr/>
            <a:lstStyle/>
            <a:p>
              <a:endParaRPr lang="zh-CN" altLang="en-US"/>
            </a:p>
          </p:txBody>
        </p:sp>
        <p:sp>
          <p:nvSpPr>
            <p:cNvPr id="66574" name="Rectangle 52"/>
            <p:cNvSpPr>
              <a:spLocks noChangeArrowheads="1"/>
            </p:cNvSpPr>
            <p:nvPr/>
          </p:nvSpPr>
          <p:spPr bwMode="auto">
            <a:xfrm>
              <a:off x="288" y="576"/>
              <a:ext cx="293" cy="293"/>
            </a:xfrm>
            <a:prstGeom prst="rect">
              <a:avLst/>
            </a:prstGeom>
            <a:solidFill>
              <a:srgbClr val="808080"/>
            </a:solidFill>
            <a:ln w="15875">
              <a:solidFill>
                <a:srgbClr val="000000"/>
              </a:solidFill>
              <a:miter lim="800000"/>
              <a:headEnd/>
              <a:tailEnd/>
            </a:ln>
          </p:spPr>
          <p:txBody>
            <a:bodyPr/>
            <a:lstStyle/>
            <a:p>
              <a:endParaRPr lang="zh-CN" altLang="en-US"/>
            </a:p>
          </p:txBody>
        </p:sp>
        <p:sp>
          <p:nvSpPr>
            <p:cNvPr id="66575" name="Rectangle 53"/>
            <p:cNvSpPr>
              <a:spLocks noChangeArrowheads="1"/>
            </p:cNvSpPr>
            <p:nvPr/>
          </p:nvSpPr>
          <p:spPr bwMode="auto">
            <a:xfrm>
              <a:off x="0" y="576"/>
              <a:ext cx="293" cy="293"/>
            </a:xfrm>
            <a:prstGeom prst="rect">
              <a:avLst/>
            </a:prstGeom>
            <a:solidFill>
              <a:srgbClr val="808080"/>
            </a:solidFill>
            <a:ln w="15875">
              <a:solidFill>
                <a:srgbClr val="000000"/>
              </a:solidFill>
              <a:miter lim="800000"/>
              <a:headEnd/>
              <a:tailEnd/>
            </a:ln>
          </p:spPr>
          <p:txBody>
            <a:bodyPr/>
            <a:lstStyle/>
            <a:p>
              <a:endParaRPr lang="zh-CN" altLang="en-US"/>
            </a:p>
          </p:txBody>
        </p:sp>
        <p:sp>
          <p:nvSpPr>
            <p:cNvPr id="66576" name="Rectangle 54"/>
            <p:cNvSpPr>
              <a:spLocks noChangeArrowheads="1"/>
            </p:cNvSpPr>
            <p:nvPr/>
          </p:nvSpPr>
          <p:spPr bwMode="auto">
            <a:xfrm>
              <a:off x="576" y="288"/>
              <a:ext cx="293" cy="293"/>
            </a:xfrm>
            <a:prstGeom prst="rect">
              <a:avLst/>
            </a:prstGeom>
            <a:solidFill>
              <a:srgbClr val="808080"/>
            </a:solidFill>
            <a:ln w="15875">
              <a:solidFill>
                <a:srgbClr val="000000"/>
              </a:solidFill>
              <a:miter lim="800000"/>
              <a:headEnd/>
              <a:tailEnd/>
            </a:ln>
          </p:spPr>
          <p:txBody>
            <a:bodyPr/>
            <a:lstStyle/>
            <a:p>
              <a:endParaRPr lang="zh-CN" altLang="en-US"/>
            </a:p>
          </p:txBody>
        </p:sp>
        <p:sp>
          <p:nvSpPr>
            <p:cNvPr id="66577" name="Rectangle 55"/>
            <p:cNvSpPr>
              <a:spLocks noChangeArrowheads="1"/>
            </p:cNvSpPr>
            <p:nvPr/>
          </p:nvSpPr>
          <p:spPr bwMode="auto">
            <a:xfrm>
              <a:off x="288" y="288"/>
              <a:ext cx="293" cy="293"/>
            </a:xfrm>
            <a:prstGeom prst="rect">
              <a:avLst/>
            </a:prstGeom>
            <a:solidFill>
              <a:srgbClr val="808080"/>
            </a:solidFill>
            <a:ln w="15875">
              <a:solidFill>
                <a:srgbClr val="000000"/>
              </a:solidFill>
              <a:miter lim="800000"/>
              <a:headEnd/>
              <a:tailEnd/>
            </a:ln>
          </p:spPr>
          <p:txBody>
            <a:bodyPr/>
            <a:lstStyle/>
            <a:p>
              <a:endParaRPr lang="zh-CN" altLang="en-US"/>
            </a:p>
          </p:txBody>
        </p:sp>
        <p:sp>
          <p:nvSpPr>
            <p:cNvPr id="66578" name="Rectangle 56"/>
            <p:cNvSpPr>
              <a:spLocks noChangeArrowheads="1"/>
            </p:cNvSpPr>
            <p:nvPr/>
          </p:nvSpPr>
          <p:spPr bwMode="auto">
            <a:xfrm>
              <a:off x="0" y="288"/>
              <a:ext cx="293" cy="293"/>
            </a:xfrm>
            <a:prstGeom prst="rect">
              <a:avLst/>
            </a:prstGeom>
            <a:solidFill>
              <a:srgbClr val="808080"/>
            </a:solidFill>
            <a:ln w="15875">
              <a:solidFill>
                <a:srgbClr val="000000"/>
              </a:solidFill>
              <a:miter lim="800000"/>
              <a:headEnd/>
              <a:tailEnd/>
            </a:ln>
          </p:spPr>
          <p:txBody>
            <a:bodyPr/>
            <a:lstStyle/>
            <a:p>
              <a:endParaRPr lang="zh-CN" altLang="en-US"/>
            </a:p>
          </p:txBody>
        </p:sp>
        <p:sp>
          <p:nvSpPr>
            <p:cNvPr id="66579" name="Rectangle 57"/>
            <p:cNvSpPr>
              <a:spLocks noChangeArrowheads="1"/>
            </p:cNvSpPr>
            <p:nvPr/>
          </p:nvSpPr>
          <p:spPr bwMode="auto">
            <a:xfrm>
              <a:off x="576" y="0"/>
              <a:ext cx="293" cy="293"/>
            </a:xfrm>
            <a:prstGeom prst="rect">
              <a:avLst/>
            </a:prstGeom>
            <a:solidFill>
              <a:srgbClr val="808080"/>
            </a:solidFill>
            <a:ln w="15875">
              <a:solidFill>
                <a:srgbClr val="000000"/>
              </a:solidFill>
              <a:miter lim="800000"/>
              <a:headEnd/>
              <a:tailEnd/>
            </a:ln>
          </p:spPr>
          <p:txBody>
            <a:bodyPr/>
            <a:lstStyle/>
            <a:p>
              <a:endParaRPr lang="zh-CN" altLang="en-US"/>
            </a:p>
          </p:txBody>
        </p:sp>
        <p:sp>
          <p:nvSpPr>
            <p:cNvPr id="66580" name="Rectangle 58"/>
            <p:cNvSpPr>
              <a:spLocks noChangeArrowheads="1"/>
            </p:cNvSpPr>
            <p:nvPr/>
          </p:nvSpPr>
          <p:spPr bwMode="auto">
            <a:xfrm>
              <a:off x="288" y="0"/>
              <a:ext cx="293" cy="293"/>
            </a:xfrm>
            <a:prstGeom prst="rect">
              <a:avLst/>
            </a:prstGeom>
            <a:solidFill>
              <a:srgbClr val="808080"/>
            </a:solidFill>
            <a:ln w="15875">
              <a:solidFill>
                <a:srgbClr val="000000"/>
              </a:solidFill>
              <a:miter lim="800000"/>
              <a:headEnd/>
              <a:tailEnd/>
            </a:ln>
          </p:spPr>
          <p:txBody>
            <a:bodyPr/>
            <a:lstStyle/>
            <a:p>
              <a:endParaRPr lang="zh-CN" altLang="en-US"/>
            </a:p>
          </p:txBody>
        </p:sp>
        <p:sp>
          <p:nvSpPr>
            <p:cNvPr id="66581" name="Rectangle 59"/>
            <p:cNvSpPr>
              <a:spLocks noChangeArrowheads="1"/>
            </p:cNvSpPr>
            <p:nvPr/>
          </p:nvSpPr>
          <p:spPr bwMode="auto">
            <a:xfrm>
              <a:off x="0" y="0"/>
              <a:ext cx="293" cy="293"/>
            </a:xfrm>
            <a:prstGeom prst="rect">
              <a:avLst/>
            </a:prstGeom>
            <a:solidFill>
              <a:srgbClr val="808080"/>
            </a:solidFill>
            <a:ln w="15875">
              <a:solidFill>
                <a:srgbClr val="000000"/>
              </a:solidFill>
              <a:miter lim="800000"/>
              <a:headEnd/>
              <a:tailEnd/>
            </a:ln>
          </p:spPr>
          <p:txBody>
            <a:bodyPr/>
            <a:lstStyle/>
            <a:p>
              <a:endParaRPr lang="zh-CN" altLang="en-US"/>
            </a:p>
          </p:txBody>
        </p:sp>
      </p:grpSp>
      <p:sp>
        <p:nvSpPr>
          <p:cNvPr id="43068" name="Text Box 60"/>
          <p:cNvSpPr txBox="1">
            <a:spLocks noChangeArrowheads="1"/>
          </p:cNvSpPr>
          <p:nvPr/>
        </p:nvSpPr>
        <p:spPr bwMode="auto">
          <a:xfrm>
            <a:off x="1692275" y="2852738"/>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algn="ctr"/>
            <a:r>
              <a:rPr lang="en-US" altLang="zh-CN" i="1">
                <a:latin typeface="Times New Roman" charset="0"/>
              </a:rPr>
              <a:t>x</a:t>
            </a:r>
            <a:r>
              <a:rPr lang="en-US" altLang="zh-CN" i="1" baseline="-25000">
                <a:latin typeface="Times New Roman" charset="0"/>
              </a:rPr>
              <a:t>0, </a:t>
            </a:r>
            <a:r>
              <a:rPr lang="en-US" altLang="zh-CN" i="1">
                <a:latin typeface="Times New Roman" charset="0"/>
              </a:rPr>
              <a:t>y</a:t>
            </a:r>
            <a:r>
              <a:rPr lang="en-US" altLang="zh-CN" i="1" baseline="-25000">
                <a:latin typeface="Times New Roman" charset="0"/>
              </a:rPr>
              <a:t>0</a:t>
            </a:r>
            <a:endParaRPr lang="en-US" altLang="zh-CN" i="1">
              <a:latin typeface="Times New Roman" charset="0"/>
            </a:endParaRPr>
          </a:p>
        </p:txBody>
      </p:sp>
      <p:sp>
        <p:nvSpPr>
          <p:cNvPr id="43069" name="Text Box 61"/>
          <p:cNvSpPr txBox="1">
            <a:spLocks noChangeArrowheads="1"/>
          </p:cNvSpPr>
          <p:nvPr/>
        </p:nvSpPr>
        <p:spPr bwMode="auto">
          <a:xfrm>
            <a:off x="5219700" y="3141663"/>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algn="ctr"/>
            <a:r>
              <a:rPr lang="en-US" altLang="zh-CN" i="1">
                <a:latin typeface="Times New Roman" charset="0"/>
              </a:rPr>
              <a:t>x,y</a:t>
            </a:r>
          </a:p>
        </p:txBody>
      </p:sp>
      <p:sp>
        <p:nvSpPr>
          <p:cNvPr id="43070" name="Rectangle 62"/>
          <p:cNvSpPr>
            <a:spLocks noChangeArrowheads="1"/>
          </p:cNvSpPr>
          <p:nvPr/>
        </p:nvSpPr>
        <p:spPr bwMode="auto">
          <a:xfrm>
            <a:off x="1141413" y="3576638"/>
            <a:ext cx="693737" cy="715962"/>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p>
            <a:endParaRPr lang="zh-CN" altLang="en-US"/>
          </a:p>
        </p:txBody>
      </p:sp>
      <p:sp>
        <p:nvSpPr>
          <p:cNvPr id="43071" name="AutoShape 63"/>
          <p:cNvSpPr>
            <a:spLocks noChangeArrowheads="1"/>
          </p:cNvSpPr>
          <p:nvPr/>
        </p:nvSpPr>
        <p:spPr bwMode="auto">
          <a:xfrm>
            <a:off x="3635375" y="4221163"/>
            <a:ext cx="1219200" cy="381000"/>
          </a:xfrm>
          <a:prstGeom prst="rightArrow">
            <a:avLst>
              <a:gd name="adj1" fmla="val 50000"/>
              <a:gd name="adj2" fmla="val 80000"/>
            </a:avLst>
          </a:prstGeom>
          <a:solidFill>
            <a:schemeClr val="accent1"/>
          </a:solidFill>
          <a:ln w="12700">
            <a:solidFill>
              <a:schemeClr val="hlink"/>
            </a:solidFill>
            <a:miter lim="800000"/>
            <a:headEnd/>
            <a:tailEnd/>
          </a:ln>
        </p:spPr>
        <p:txBody>
          <a:bodyPr wrap="none" lIns="92075" tIns="46038" rIns="92075" bIns="46038" anchor="ctr"/>
          <a:lstStyle/>
          <a:p>
            <a:endParaRPr lang="zh-CN" altLang="en-US"/>
          </a:p>
        </p:txBody>
      </p:sp>
      <p:sp>
        <p:nvSpPr>
          <p:cNvPr id="43072" name="Rectangle 64"/>
          <p:cNvSpPr>
            <a:spLocks noChangeArrowheads="1"/>
          </p:cNvSpPr>
          <p:nvPr/>
        </p:nvSpPr>
        <p:spPr bwMode="auto">
          <a:xfrm>
            <a:off x="5219700" y="3933825"/>
            <a:ext cx="360363" cy="358775"/>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p>
            <a:endParaRPr lang="zh-CN" altLang="en-US"/>
          </a:p>
        </p:txBody>
      </p:sp>
      <p:sp>
        <p:nvSpPr>
          <p:cNvPr id="66569" name="Text Box 65"/>
          <p:cNvSpPr txBox="1">
            <a:spLocks noChangeArrowheads="1"/>
          </p:cNvSpPr>
          <p:nvPr/>
        </p:nvSpPr>
        <p:spPr bwMode="auto">
          <a:xfrm>
            <a:off x="900113" y="1697038"/>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algn="ctr"/>
            <a:r>
              <a:rPr lang="zh-CN" altLang="en-US" b="1">
                <a:latin typeface="Times New Roman" charset="0"/>
                <a:cs typeface="楷体_GB2312" charset="0"/>
              </a:rPr>
              <a:t>缩小</a:t>
            </a:r>
          </a:p>
        </p:txBody>
      </p:sp>
      <p:sp>
        <p:nvSpPr>
          <p:cNvPr id="43074" name="Text Box 66"/>
          <p:cNvSpPr txBox="1">
            <a:spLocks noChangeArrowheads="1"/>
          </p:cNvSpPr>
          <p:nvPr/>
        </p:nvSpPr>
        <p:spPr bwMode="auto">
          <a:xfrm>
            <a:off x="3779838" y="3573463"/>
            <a:ext cx="9366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a:spcBef>
                <a:spcPct val="50000"/>
              </a:spcBef>
            </a:pPr>
            <a:r>
              <a:rPr lang="zh-CN" altLang="en-US" sz="1800" b="1"/>
              <a:t>正变换</a:t>
            </a:r>
          </a:p>
        </p:txBody>
      </p:sp>
      <p:sp>
        <p:nvSpPr>
          <p:cNvPr id="66571" name="Rectangle 2"/>
          <p:cNvSpPr txBox="1">
            <a:spLocks noChangeArrowheads="1"/>
          </p:cNvSpPr>
          <p:nvPr/>
        </p:nvSpPr>
        <p:spPr bwMode="auto">
          <a:xfrm>
            <a:off x="468313" y="188913"/>
            <a:ext cx="76327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14400" indent="-914400"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eaLnBrk="1" hangingPunct="1"/>
            <a:r>
              <a:rPr lang="zh-CN" altLang="en-US" sz="2800" b="1">
                <a:solidFill>
                  <a:srgbClr val="244A58"/>
                </a:solidFill>
                <a:latin typeface="Franklin Gothic Medium" charset="0"/>
                <a:sym typeface="Franklin Gothic Medium" charset="0"/>
              </a:rPr>
              <a:t>图像的缩放</a:t>
            </a:r>
            <a:r>
              <a:rPr lang="en-US" altLang="zh-CN" sz="2800" b="1">
                <a:solidFill>
                  <a:srgbClr val="244A58"/>
                </a:solidFill>
                <a:latin typeface="Franklin Gothic Medium" charset="0"/>
                <a:sym typeface="Franklin Gothic Medium" charset="0"/>
              </a:rPr>
              <a:t>(Image Zoom)</a:t>
            </a:r>
            <a:endParaRPr lang="zh-CN" altLang="en-US" sz="2800" b="1">
              <a:solidFill>
                <a:srgbClr val="244A58"/>
              </a:solidFill>
              <a:latin typeface="Franklin Gothic Medium" charset="0"/>
              <a:sym typeface="Franklin Gothic Medium" charset="0"/>
            </a:endParaRPr>
          </a:p>
        </p:txBody>
      </p:sp>
      <p:sp>
        <p:nvSpPr>
          <p:cNvPr id="66572" name="TextBox 1"/>
          <p:cNvSpPr txBox="1">
            <a:spLocks noChangeArrowheads="1"/>
          </p:cNvSpPr>
          <p:nvPr/>
        </p:nvSpPr>
        <p:spPr bwMode="auto">
          <a:xfrm>
            <a:off x="1403350" y="5876925"/>
            <a:ext cx="37750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eaLnBrk="1" hangingPunct="1"/>
            <a:r>
              <a:rPr lang="en-US" sz="1800"/>
              <a:t>J(1,1)=I(2,2)  J(1,2)=I(2,4)   J(1,3)=I(2,6)</a:t>
            </a:r>
          </a:p>
          <a:p>
            <a:pPr eaLnBrk="1" hangingPunct="1"/>
            <a:r>
              <a:rPr lang="mr-IN" sz="1800"/>
              <a:t>…</a:t>
            </a:r>
            <a:endParaRPr lang="en-US" sz="180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057">
                                            <p:txEl>
                                              <p:pRg st="0" end="0"/>
                                            </p:txEl>
                                          </p:spTgt>
                                        </p:tgtEl>
                                        <p:attrNameLst>
                                          <p:attrName>style.visibility</p:attrName>
                                        </p:attrNameLst>
                                      </p:cBhvr>
                                      <p:to>
                                        <p:strVal val="visible"/>
                                      </p:to>
                                    </p:set>
                                    <p:animEffect transition="in" filter="wipe(left)">
                                      <p:cBhvr>
                                        <p:cTn id="7" dur="500"/>
                                        <p:tgtEl>
                                          <p:spTgt spid="4305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3057">
                                            <p:txEl>
                                              <p:pRg st="1" end="1"/>
                                            </p:txEl>
                                          </p:spTgt>
                                        </p:tgtEl>
                                        <p:attrNameLst>
                                          <p:attrName>style.visibility</p:attrName>
                                        </p:attrNameLst>
                                      </p:cBhvr>
                                      <p:to>
                                        <p:strVal val="visible"/>
                                      </p:to>
                                    </p:set>
                                    <p:animEffect transition="in" filter="wipe(left)">
                                      <p:cBhvr>
                                        <p:cTn id="12" dur="500"/>
                                        <p:tgtEl>
                                          <p:spTgt spid="4305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3068">
                                            <p:txEl>
                                              <p:pRg st="0" end="0"/>
                                            </p:txEl>
                                          </p:spTgt>
                                        </p:tgtEl>
                                        <p:attrNameLst>
                                          <p:attrName>style.visibility</p:attrName>
                                        </p:attrNameLst>
                                      </p:cBhvr>
                                      <p:to>
                                        <p:strVal val="visible"/>
                                      </p:to>
                                    </p:set>
                                    <p:animEffect transition="in" filter="wipe(left)">
                                      <p:cBhvr>
                                        <p:cTn id="17" dur="500"/>
                                        <p:tgtEl>
                                          <p:spTgt spid="43068">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3069">
                                            <p:txEl>
                                              <p:pRg st="0" end="0"/>
                                            </p:txEl>
                                          </p:spTgt>
                                        </p:tgtEl>
                                        <p:attrNameLst>
                                          <p:attrName>style.visibility</p:attrName>
                                        </p:attrNameLst>
                                      </p:cBhvr>
                                      <p:to>
                                        <p:strVal val="visible"/>
                                      </p:to>
                                    </p:set>
                                    <p:animEffect transition="in" filter="wipe(left)">
                                      <p:cBhvr>
                                        <p:cTn id="22" dur="500"/>
                                        <p:tgtEl>
                                          <p:spTgt spid="43069">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307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43074"/>
                                        </p:tgtEl>
                                        <p:attrNameLst>
                                          <p:attrName>style.visibility</p:attrName>
                                        </p:attrNameLst>
                                      </p:cBhvr>
                                      <p:to>
                                        <p:strVal val="visible"/>
                                      </p:to>
                                    </p:set>
                                    <p:animEffect transition="in" filter="blinds(horizontal)">
                                      <p:cBhvr>
                                        <p:cTn id="31" dur="500"/>
                                        <p:tgtEl>
                                          <p:spTgt spid="43074"/>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43071"/>
                                        </p:tgtEl>
                                        <p:attrNameLst>
                                          <p:attrName>style.visibility</p:attrName>
                                        </p:attrNameLst>
                                      </p:cBhvr>
                                      <p:to>
                                        <p:strVal val="visible"/>
                                      </p:to>
                                    </p:set>
                                    <p:animEffect transition="in" filter="blinds(horizontal)">
                                      <p:cBhvr>
                                        <p:cTn id="36" dur="500"/>
                                        <p:tgtEl>
                                          <p:spTgt spid="4307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nodeType="clickEffect">
                                  <p:stCondLst>
                                    <p:cond delay="0"/>
                                  </p:stCondLst>
                                  <p:childTnLst>
                                    <p:set>
                                      <p:cBhvr>
                                        <p:cTn id="40" dur="1" fill="hold">
                                          <p:stCondLst>
                                            <p:cond delay="0"/>
                                          </p:stCondLst>
                                        </p:cTn>
                                        <p:tgtEl>
                                          <p:spTgt spid="43058"/>
                                        </p:tgtEl>
                                        <p:attrNameLst>
                                          <p:attrName>style.visibility</p:attrName>
                                        </p:attrNameLst>
                                      </p:cBhvr>
                                      <p:to>
                                        <p:strVal val="visible"/>
                                      </p:to>
                                    </p:set>
                                    <p:animEffect transition="in" filter="blinds(horizontal)">
                                      <p:cBhvr>
                                        <p:cTn id="41" dur="500"/>
                                        <p:tgtEl>
                                          <p:spTgt spid="43058"/>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childTnLst>
                                    <p:set>
                                      <p:cBhvr>
                                        <p:cTn id="45" dur="1" fill="hold">
                                          <p:stCondLst>
                                            <p:cond delay="499"/>
                                          </p:stCondLst>
                                        </p:cTn>
                                        <p:tgtEl>
                                          <p:spTgt spid="430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57" grpId="0" build="p"/>
      <p:bldP spid="43068" grpId="0" build="p"/>
      <p:bldP spid="43069" grpId="0" build="p"/>
      <p:bldP spid="43070" grpId="0" animBg="1"/>
      <p:bldP spid="43071" grpId="0" animBg="1"/>
      <p:bldP spid="43072" grpId="0" animBg="1"/>
      <p:bldP spid="4307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2"/>
          <p:cNvSpPr txBox="1">
            <a:spLocks noChangeArrowheads="1"/>
          </p:cNvSpPr>
          <p:nvPr/>
        </p:nvSpPr>
        <p:spPr bwMode="auto">
          <a:xfrm>
            <a:off x="1619250" y="1341438"/>
            <a:ext cx="153511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algn="ctr"/>
            <a:r>
              <a:rPr lang="en-US" altLang="zh-CN" i="1">
                <a:latin typeface="Times New Roman" charset="0"/>
              </a:rPr>
              <a:t>x=2x</a:t>
            </a:r>
            <a:r>
              <a:rPr lang="en-US" altLang="zh-CN" i="1" baseline="-25000">
                <a:latin typeface="Times New Roman" charset="0"/>
              </a:rPr>
              <a:t>0</a:t>
            </a:r>
          </a:p>
          <a:p>
            <a:pPr algn="ctr"/>
            <a:r>
              <a:rPr lang="en-US" altLang="zh-CN" i="1">
                <a:latin typeface="Times New Roman" charset="0"/>
              </a:rPr>
              <a:t>y=2y</a:t>
            </a:r>
            <a:r>
              <a:rPr lang="en-US" altLang="zh-CN" i="1" baseline="-25000">
                <a:latin typeface="Times New Roman" charset="0"/>
              </a:rPr>
              <a:t>0</a:t>
            </a:r>
            <a:endParaRPr lang="en-US" altLang="zh-CN" i="1">
              <a:latin typeface="Times New Roman" charset="0"/>
            </a:endParaRPr>
          </a:p>
        </p:txBody>
      </p:sp>
      <p:grpSp>
        <p:nvGrpSpPr>
          <p:cNvPr id="44035" name="Group 3"/>
          <p:cNvGrpSpPr>
            <a:grpSpLocks/>
          </p:cNvGrpSpPr>
          <p:nvPr/>
        </p:nvGrpSpPr>
        <p:grpSpPr bwMode="auto">
          <a:xfrm>
            <a:off x="250825" y="3284538"/>
            <a:ext cx="1187450" cy="1223962"/>
            <a:chOff x="0" y="0"/>
            <a:chExt cx="869" cy="869"/>
          </a:xfrm>
        </p:grpSpPr>
        <p:sp>
          <p:nvSpPr>
            <p:cNvPr id="67665" name="Rectangle 4"/>
            <p:cNvSpPr>
              <a:spLocks noChangeArrowheads="1"/>
            </p:cNvSpPr>
            <p:nvPr/>
          </p:nvSpPr>
          <p:spPr bwMode="auto">
            <a:xfrm>
              <a:off x="576" y="576"/>
              <a:ext cx="293" cy="293"/>
            </a:xfrm>
            <a:prstGeom prst="rect">
              <a:avLst/>
            </a:prstGeom>
            <a:solidFill>
              <a:srgbClr val="CC6600"/>
            </a:solidFill>
            <a:ln w="15875">
              <a:solidFill>
                <a:srgbClr val="000000"/>
              </a:solidFill>
              <a:miter lim="800000"/>
              <a:headEnd/>
              <a:tailEnd/>
            </a:ln>
          </p:spPr>
          <p:txBody>
            <a:bodyPr/>
            <a:lstStyle/>
            <a:p>
              <a:endParaRPr lang="zh-CN" altLang="en-US"/>
            </a:p>
          </p:txBody>
        </p:sp>
        <p:sp>
          <p:nvSpPr>
            <p:cNvPr id="67666" name="Rectangle 5"/>
            <p:cNvSpPr>
              <a:spLocks noChangeArrowheads="1"/>
            </p:cNvSpPr>
            <p:nvPr/>
          </p:nvSpPr>
          <p:spPr bwMode="auto">
            <a:xfrm>
              <a:off x="288" y="576"/>
              <a:ext cx="293" cy="293"/>
            </a:xfrm>
            <a:prstGeom prst="rect">
              <a:avLst/>
            </a:prstGeom>
            <a:solidFill>
              <a:srgbClr val="FFFF00"/>
            </a:solidFill>
            <a:ln w="15875">
              <a:solidFill>
                <a:srgbClr val="000000"/>
              </a:solidFill>
              <a:miter lim="800000"/>
              <a:headEnd/>
              <a:tailEnd/>
            </a:ln>
          </p:spPr>
          <p:txBody>
            <a:bodyPr/>
            <a:lstStyle/>
            <a:p>
              <a:endParaRPr lang="zh-CN" altLang="en-US"/>
            </a:p>
          </p:txBody>
        </p:sp>
        <p:sp>
          <p:nvSpPr>
            <p:cNvPr id="67667" name="Rectangle 6"/>
            <p:cNvSpPr>
              <a:spLocks noChangeArrowheads="1"/>
            </p:cNvSpPr>
            <p:nvPr/>
          </p:nvSpPr>
          <p:spPr bwMode="auto">
            <a:xfrm>
              <a:off x="0" y="576"/>
              <a:ext cx="293" cy="293"/>
            </a:xfrm>
            <a:prstGeom prst="rect">
              <a:avLst/>
            </a:prstGeom>
            <a:solidFill>
              <a:srgbClr val="FF33CC"/>
            </a:solidFill>
            <a:ln w="15875">
              <a:solidFill>
                <a:srgbClr val="000000"/>
              </a:solidFill>
              <a:miter lim="800000"/>
              <a:headEnd/>
              <a:tailEnd/>
            </a:ln>
          </p:spPr>
          <p:txBody>
            <a:bodyPr/>
            <a:lstStyle/>
            <a:p>
              <a:endParaRPr lang="zh-CN" altLang="en-US"/>
            </a:p>
          </p:txBody>
        </p:sp>
        <p:sp>
          <p:nvSpPr>
            <p:cNvPr id="67668" name="Rectangle 7"/>
            <p:cNvSpPr>
              <a:spLocks noChangeArrowheads="1"/>
            </p:cNvSpPr>
            <p:nvPr/>
          </p:nvSpPr>
          <p:spPr bwMode="auto">
            <a:xfrm>
              <a:off x="576" y="288"/>
              <a:ext cx="293" cy="293"/>
            </a:xfrm>
            <a:prstGeom prst="rect">
              <a:avLst/>
            </a:prstGeom>
            <a:solidFill>
              <a:srgbClr val="006600"/>
            </a:solidFill>
            <a:ln w="15875">
              <a:solidFill>
                <a:srgbClr val="000000"/>
              </a:solidFill>
              <a:miter lim="800000"/>
              <a:headEnd/>
              <a:tailEnd/>
            </a:ln>
          </p:spPr>
          <p:txBody>
            <a:bodyPr/>
            <a:lstStyle/>
            <a:p>
              <a:endParaRPr lang="zh-CN" altLang="en-US"/>
            </a:p>
          </p:txBody>
        </p:sp>
        <p:sp>
          <p:nvSpPr>
            <p:cNvPr id="67669" name="Rectangle 8"/>
            <p:cNvSpPr>
              <a:spLocks noChangeArrowheads="1"/>
            </p:cNvSpPr>
            <p:nvPr/>
          </p:nvSpPr>
          <p:spPr bwMode="auto">
            <a:xfrm>
              <a:off x="288" y="288"/>
              <a:ext cx="293" cy="293"/>
            </a:xfrm>
            <a:prstGeom prst="rect">
              <a:avLst/>
            </a:prstGeom>
            <a:solidFill>
              <a:srgbClr val="00CC00"/>
            </a:solidFill>
            <a:ln w="15875">
              <a:solidFill>
                <a:srgbClr val="000000"/>
              </a:solidFill>
              <a:miter lim="800000"/>
              <a:headEnd/>
              <a:tailEnd/>
            </a:ln>
          </p:spPr>
          <p:txBody>
            <a:bodyPr/>
            <a:lstStyle/>
            <a:p>
              <a:endParaRPr lang="zh-CN" altLang="en-US"/>
            </a:p>
          </p:txBody>
        </p:sp>
        <p:sp>
          <p:nvSpPr>
            <p:cNvPr id="67670" name="Rectangle 9"/>
            <p:cNvSpPr>
              <a:spLocks noChangeArrowheads="1"/>
            </p:cNvSpPr>
            <p:nvPr/>
          </p:nvSpPr>
          <p:spPr bwMode="auto">
            <a:xfrm>
              <a:off x="0" y="288"/>
              <a:ext cx="293" cy="293"/>
            </a:xfrm>
            <a:prstGeom prst="rect">
              <a:avLst/>
            </a:prstGeom>
            <a:solidFill>
              <a:srgbClr val="6600FF"/>
            </a:solidFill>
            <a:ln w="15875">
              <a:solidFill>
                <a:srgbClr val="000000"/>
              </a:solidFill>
              <a:miter lim="800000"/>
              <a:headEnd/>
              <a:tailEnd/>
            </a:ln>
          </p:spPr>
          <p:txBody>
            <a:bodyPr/>
            <a:lstStyle/>
            <a:p>
              <a:endParaRPr lang="zh-CN" altLang="en-US"/>
            </a:p>
          </p:txBody>
        </p:sp>
        <p:sp>
          <p:nvSpPr>
            <p:cNvPr id="67671" name="Rectangle 10"/>
            <p:cNvSpPr>
              <a:spLocks noChangeArrowheads="1"/>
            </p:cNvSpPr>
            <p:nvPr/>
          </p:nvSpPr>
          <p:spPr bwMode="auto">
            <a:xfrm>
              <a:off x="576" y="0"/>
              <a:ext cx="293" cy="293"/>
            </a:xfrm>
            <a:prstGeom prst="rect">
              <a:avLst/>
            </a:prstGeom>
            <a:solidFill>
              <a:schemeClr val="folHlink"/>
            </a:solidFill>
            <a:ln w="15875">
              <a:solidFill>
                <a:srgbClr val="000000"/>
              </a:solidFill>
              <a:miter lim="800000"/>
              <a:headEnd/>
              <a:tailEnd/>
            </a:ln>
          </p:spPr>
          <p:txBody>
            <a:bodyPr/>
            <a:lstStyle/>
            <a:p>
              <a:endParaRPr lang="zh-CN" altLang="en-US"/>
            </a:p>
          </p:txBody>
        </p:sp>
        <p:sp>
          <p:nvSpPr>
            <p:cNvPr id="67672" name="Rectangle 11"/>
            <p:cNvSpPr>
              <a:spLocks noChangeArrowheads="1"/>
            </p:cNvSpPr>
            <p:nvPr/>
          </p:nvSpPr>
          <p:spPr bwMode="auto">
            <a:xfrm>
              <a:off x="288" y="0"/>
              <a:ext cx="293" cy="293"/>
            </a:xfrm>
            <a:prstGeom prst="rect">
              <a:avLst/>
            </a:prstGeom>
            <a:solidFill>
              <a:schemeClr val="accent2"/>
            </a:solidFill>
            <a:ln w="15875">
              <a:solidFill>
                <a:srgbClr val="000000"/>
              </a:solidFill>
              <a:miter lim="800000"/>
              <a:headEnd/>
              <a:tailEnd/>
            </a:ln>
          </p:spPr>
          <p:txBody>
            <a:bodyPr/>
            <a:lstStyle/>
            <a:p>
              <a:endParaRPr lang="zh-CN" altLang="en-US"/>
            </a:p>
          </p:txBody>
        </p:sp>
        <p:sp>
          <p:nvSpPr>
            <p:cNvPr id="67673" name="Rectangle 12"/>
            <p:cNvSpPr>
              <a:spLocks noChangeArrowheads="1"/>
            </p:cNvSpPr>
            <p:nvPr/>
          </p:nvSpPr>
          <p:spPr bwMode="auto">
            <a:xfrm>
              <a:off x="0" y="0"/>
              <a:ext cx="293" cy="293"/>
            </a:xfrm>
            <a:prstGeom prst="rect">
              <a:avLst/>
            </a:prstGeom>
            <a:solidFill>
              <a:schemeClr val="accent1"/>
            </a:solidFill>
            <a:ln w="15875">
              <a:solidFill>
                <a:srgbClr val="000000"/>
              </a:solidFill>
              <a:miter lim="800000"/>
              <a:headEnd/>
              <a:tailEnd/>
            </a:ln>
          </p:spPr>
          <p:txBody>
            <a:bodyPr/>
            <a:lstStyle/>
            <a:p>
              <a:endParaRPr lang="zh-CN" altLang="en-US"/>
            </a:p>
          </p:txBody>
        </p:sp>
      </p:grpSp>
      <p:sp>
        <p:nvSpPr>
          <p:cNvPr id="44045" name="Text Box 13"/>
          <p:cNvSpPr txBox="1">
            <a:spLocks noChangeArrowheads="1"/>
          </p:cNvSpPr>
          <p:nvPr/>
        </p:nvSpPr>
        <p:spPr bwMode="auto">
          <a:xfrm>
            <a:off x="541338" y="2684463"/>
            <a:ext cx="9350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algn="ctr"/>
            <a:r>
              <a:rPr lang="en-US" altLang="zh-CN" i="1">
                <a:latin typeface="Times New Roman" charset="0"/>
              </a:rPr>
              <a:t>x</a:t>
            </a:r>
            <a:r>
              <a:rPr lang="en-US" altLang="zh-CN" i="1" baseline="-25000">
                <a:latin typeface="Times New Roman" charset="0"/>
              </a:rPr>
              <a:t>0, </a:t>
            </a:r>
            <a:r>
              <a:rPr lang="en-US" altLang="zh-CN" i="1">
                <a:latin typeface="Times New Roman" charset="0"/>
              </a:rPr>
              <a:t>y</a:t>
            </a:r>
            <a:r>
              <a:rPr lang="en-US" altLang="zh-CN" i="1" baseline="-25000">
                <a:latin typeface="Times New Roman" charset="0"/>
              </a:rPr>
              <a:t>0</a:t>
            </a:r>
            <a:endParaRPr lang="en-US" altLang="zh-CN" i="1">
              <a:latin typeface="Times New Roman" charset="0"/>
            </a:endParaRPr>
          </a:p>
        </p:txBody>
      </p:sp>
      <p:sp>
        <p:nvSpPr>
          <p:cNvPr id="44046" name="Text Box 14"/>
          <p:cNvSpPr txBox="1">
            <a:spLocks noChangeArrowheads="1"/>
          </p:cNvSpPr>
          <p:nvPr/>
        </p:nvSpPr>
        <p:spPr bwMode="auto">
          <a:xfrm>
            <a:off x="2555875" y="2420938"/>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algn="ctr"/>
            <a:r>
              <a:rPr lang="en-US" altLang="zh-CN" i="1">
                <a:latin typeface="Times New Roman" charset="0"/>
              </a:rPr>
              <a:t>x,y</a:t>
            </a:r>
          </a:p>
        </p:txBody>
      </p:sp>
      <p:sp>
        <p:nvSpPr>
          <p:cNvPr id="44047" name="AutoShape 15"/>
          <p:cNvSpPr>
            <a:spLocks noChangeArrowheads="1"/>
          </p:cNvSpPr>
          <p:nvPr/>
        </p:nvSpPr>
        <p:spPr bwMode="auto">
          <a:xfrm>
            <a:off x="1476375" y="3789363"/>
            <a:ext cx="930275" cy="381000"/>
          </a:xfrm>
          <a:prstGeom prst="rightArrow">
            <a:avLst>
              <a:gd name="adj1" fmla="val 50000"/>
              <a:gd name="adj2" fmla="val 60996"/>
            </a:avLst>
          </a:prstGeom>
          <a:solidFill>
            <a:schemeClr val="tx1"/>
          </a:solidFill>
          <a:ln w="12700">
            <a:solidFill>
              <a:schemeClr val="hlink"/>
            </a:solidFill>
            <a:miter lim="800000"/>
            <a:headEnd/>
            <a:tailEnd/>
          </a:ln>
        </p:spPr>
        <p:txBody>
          <a:bodyPr wrap="none" lIns="92075" tIns="46038" rIns="92075" bIns="46038" anchor="ctr"/>
          <a:lstStyle/>
          <a:p>
            <a:endParaRPr lang="zh-CN" altLang="en-US"/>
          </a:p>
        </p:txBody>
      </p:sp>
      <p:sp>
        <p:nvSpPr>
          <p:cNvPr id="67590" name="Text Box 16"/>
          <p:cNvSpPr txBox="1">
            <a:spLocks noChangeArrowheads="1"/>
          </p:cNvSpPr>
          <p:nvPr/>
        </p:nvSpPr>
        <p:spPr bwMode="auto">
          <a:xfrm>
            <a:off x="827088" y="1484313"/>
            <a:ext cx="796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algn="ctr"/>
            <a:r>
              <a:rPr lang="zh-CN" altLang="en-US" b="1">
                <a:latin typeface="Times New Roman" charset="0"/>
                <a:cs typeface="楷体_GB2312" charset="0"/>
              </a:rPr>
              <a:t>放大</a:t>
            </a:r>
          </a:p>
        </p:txBody>
      </p:sp>
      <p:sp>
        <p:nvSpPr>
          <p:cNvPr id="44050" name="Text Box 18"/>
          <p:cNvSpPr txBox="1">
            <a:spLocks noChangeArrowheads="1"/>
          </p:cNvSpPr>
          <p:nvPr/>
        </p:nvSpPr>
        <p:spPr bwMode="auto">
          <a:xfrm>
            <a:off x="468313" y="5300663"/>
            <a:ext cx="8064500"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a:spcBef>
                <a:spcPct val="50000"/>
              </a:spcBef>
            </a:pPr>
            <a:r>
              <a:rPr lang="zh-CN" altLang="en-US" sz="2200" b="1">
                <a:latin typeface="幼圆" charset="0"/>
                <a:ea typeface="幼圆" charset="0"/>
                <a:cs typeface="幼圆" charset="0"/>
              </a:rPr>
              <a:t>   在图像放大的正变换中，出现了很多的空格。因此，需要对放大后所多出来的一些空格填入适当的像素值。一般采用</a:t>
            </a:r>
            <a:r>
              <a:rPr lang="zh-CN" altLang="en-US" sz="2200" b="1">
                <a:solidFill>
                  <a:srgbClr val="CC0000"/>
                </a:solidFill>
                <a:latin typeface="幼圆" charset="0"/>
                <a:ea typeface="幼圆" charset="0"/>
                <a:cs typeface="幼圆" charset="0"/>
              </a:rPr>
              <a:t>最邻近插值</a:t>
            </a:r>
            <a:r>
              <a:rPr lang="zh-CN" altLang="en-US" sz="2200" b="1">
                <a:latin typeface="幼圆" charset="0"/>
                <a:ea typeface="幼圆" charset="0"/>
                <a:cs typeface="幼圆" charset="0"/>
              </a:rPr>
              <a:t>和</a:t>
            </a:r>
            <a:r>
              <a:rPr lang="zh-CN" altLang="en-US" sz="2200" b="1">
                <a:solidFill>
                  <a:srgbClr val="CC0000"/>
                </a:solidFill>
                <a:latin typeface="幼圆" charset="0"/>
                <a:ea typeface="幼圆" charset="0"/>
                <a:cs typeface="幼圆" charset="0"/>
              </a:rPr>
              <a:t>线性插值法</a:t>
            </a:r>
            <a:r>
              <a:rPr lang="zh-CN" altLang="en-US" sz="2200" b="1">
                <a:latin typeface="幼圆" charset="0"/>
                <a:ea typeface="幼圆" charset="0"/>
                <a:cs typeface="幼圆" charset="0"/>
              </a:rPr>
              <a:t>。</a:t>
            </a:r>
          </a:p>
        </p:txBody>
      </p:sp>
      <p:grpSp>
        <p:nvGrpSpPr>
          <p:cNvPr id="44051" name="Group 19"/>
          <p:cNvGrpSpPr>
            <a:grpSpLocks/>
          </p:cNvGrpSpPr>
          <p:nvPr/>
        </p:nvGrpSpPr>
        <p:grpSpPr bwMode="auto">
          <a:xfrm>
            <a:off x="6516688" y="2924175"/>
            <a:ext cx="2376487" cy="2087563"/>
            <a:chOff x="0" y="0"/>
            <a:chExt cx="1542" cy="1497"/>
          </a:xfrm>
        </p:grpSpPr>
        <p:sp>
          <p:nvSpPr>
            <p:cNvPr id="67629" name="Rectangle 20"/>
            <p:cNvSpPr>
              <a:spLocks noChangeArrowheads="1"/>
            </p:cNvSpPr>
            <p:nvPr/>
          </p:nvSpPr>
          <p:spPr bwMode="auto">
            <a:xfrm>
              <a:off x="1" y="0"/>
              <a:ext cx="255" cy="250"/>
            </a:xfrm>
            <a:prstGeom prst="rect">
              <a:avLst/>
            </a:prstGeom>
            <a:solidFill>
              <a:schemeClr val="accent1"/>
            </a:solidFill>
            <a:ln w="15875">
              <a:solidFill>
                <a:srgbClr val="000000"/>
              </a:solidFill>
              <a:miter lim="800000"/>
              <a:headEnd/>
              <a:tailEnd/>
            </a:ln>
          </p:spPr>
          <p:txBody>
            <a:bodyPr/>
            <a:lstStyle/>
            <a:p>
              <a:endParaRPr lang="zh-CN" altLang="en-US"/>
            </a:p>
          </p:txBody>
        </p:sp>
        <p:sp>
          <p:nvSpPr>
            <p:cNvPr id="67630" name="Rectangle 21"/>
            <p:cNvSpPr>
              <a:spLocks noChangeArrowheads="1"/>
            </p:cNvSpPr>
            <p:nvPr/>
          </p:nvSpPr>
          <p:spPr bwMode="auto">
            <a:xfrm>
              <a:off x="510" y="0"/>
              <a:ext cx="264" cy="250"/>
            </a:xfrm>
            <a:prstGeom prst="rect">
              <a:avLst/>
            </a:prstGeom>
            <a:solidFill>
              <a:schemeClr val="accent2"/>
            </a:solidFill>
            <a:ln w="15875">
              <a:solidFill>
                <a:srgbClr val="000000"/>
              </a:solidFill>
              <a:miter lim="800000"/>
              <a:headEnd/>
              <a:tailEnd/>
            </a:ln>
          </p:spPr>
          <p:txBody>
            <a:bodyPr/>
            <a:lstStyle/>
            <a:p>
              <a:endParaRPr lang="zh-CN" altLang="en-US"/>
            </a:p>
          </p:txBody>
        </p:sp>
        <p:sp>
          <p:nvSpPr>
            <p:cNvPr id="67631" name="Rectangle 22"/>
            <p:cNvSpPr>
              <a:spLocks noChangeArrowheads="1"/>
            </p:cNvSpPr>
            <p:nvPr/>
          </p:nvSpPr>
          <p:spPr bwMode="auto">
            <a:xfrm>
              <a:off x="1029" y="0"/>
              <a:ext cx="255" cy="250"/>
            </a:xfrm>
            <a:prstGeom prst="rect">
              <a:avLst/>
            </a:prstGeom>
            <a:solidFill>
              <a:schemeClr val="folHlink"/>
            </a:solidFill>
            <a:ln w="15875">
              <a:solidFill>
                <a:srgbClr val="000000"/>
              </a:solidFill>
              <a:miter lim="800000"/>
              <a:headEnd/>
              <a:tailEnd/>
            </a:ln>
          </p:spPr>
          <p:txBody>
            <a:bodyPr/>
            <a:lstStyle/>
            <a:p>
              <a:endParaRPr lang="zh-CN" altLang="en-US"/>
            </a:p>
          </p:txBody>
        </p:sp>
        <p:sp>
          <p:nvSpPr>
            <p:cNvPr id="67632" name="Rectangle 23"/>
            <p:cNvSpPr>
              <a:spLocks noChangeArrowheads="1"/>
            </p:cNvSpPr>
            <p:nvPr/>
          </p:nvSpPr>
          <p:spPr bwMode="auto">
            <a:xfrm>
              <a:off x="1" y="498"/>
              <a:ext cx="255" cy="249"/>
            </a:xfrm>
            <a:prstGeom prst="rect">
              <a:avLst/>
            </a:prstGeom>
            <a:solidFill>
              <a:srgbClr val="6600FF"/>
            </a:solidFill>
            <a:ln w="15875">
              <a:solidFill>
                <a:srgbClr val="000000"/>
              </a:solidFill>
              <a:miter lim="800000"/>
              <a:headEnd/>
              <a:tailEnd/>
            </a:ln>
          </p:spPr>
          <p:txBody>
            <a:bodyPr/>
            <a:lstStyle/>
            <a:p>
              <a:endParaRPr lang="zh-CN" altLang="en-US"/>
            </a:p>
          </p:txBody>
        </p:sp>
        <p:sp>
          <p:nvSpPr>
            <p:cNvPr id="67633" name="Rectangle 24"/>
            <p:cNvSpPr>
              <a:spLocks noChangeArrowheads="1"/>
            </p:cNvSpPr>
            <p:nvPr/>
          </p:nvSpPr>
          <p:spPr bwMode="auto">
            <a:xfrm>
              <a:off x="510" y="498"/>
              <a:ext cx="264" cy="249"/>
            </a:xfrm>
            <a:prstGeom prst="rect">
              <a:avLst/>
            </a:prstGeom>
            <a:solidFill>
              <a:srgbClr val="00CC00"/>
            </a:solidFill>
            <a:ln w="15875">
              <a:solidFill>
                <a:srgbClr val="000000"/>
              </a:solidFill>
              <a:miter lim="800000"/>
              <a:headEnd/>
              <a:tailEnd/>
            </a:ln>
          </p:spPr>
          <p:txBody>
            <a:bodyPr/>
            <a:lstStyle/>
            <a:p>
              <a:endParaRPr lang="zh-CN" altLang="en-US"/>
            </a:p>
          </p:txBody>
        </p:sp>
        <p:sp>
          <p:nvSpPr>
            <p:cNvPr id="67634" name="Rectangle 25"/>
            <p:cNvSpPr>
              <a:spLocks noChangeArrowheads="1"/>
            </p:cNvSpPr>
            <p:nvPr/>
          </p:nvSpPr>
          <p:spPr bwMode="auto">
            <a:xfrm>
              <a:off x="1029" y="498"/>
              <a:ext cx="255" cy="249"/>
            </a:xfrm>
            <a:prstGeom prst="rect">
              <a:avLst/>
            </a:prstGeom>
            <a:solidFill>
              <a:srgbClr val="006600"/>
            </a:solidFill>
            <a:ln w="15875">
              <a:solidFill>
                <a:srgbClr val="000000"/>
              </a:solidFill>
              <a:miter lim="800000"/>
              <a:headEnd/>
              <a:tailEnd/>
            </a:ln>
          </p:spPr>
          <p:txBody>
            <a:bodyPr/>
            <a:lstStyle/>
            <a:p>
              <a:endParaRPr lang="zh-CN" altLang="en-US"/>
            </a:p>
          </p:txBody>
        </p:sp>
        <p:sp>
          <p:nvSpPr>
            <p:cNvPr id="67635" name="Rectangle 26"/>
            <p:cNvSpPr>
              <a:spLocks noChangeArrowheads="1"/>
            </p:cNvSpPr>
            <p:nvPr/>
          </p:nvSpPr>
          <p:spPr bwMode="auto">
            <a:xfrm>
              <a:off x="1" y="1001"/>
              <a:ext cx="255" cy="250"/>
            </a:xfrm>
            <a:prstGeom prst="rect">
              <a:avLst/>
            </a:prstGeom>
            <a:solidFill>
              <a:srgbClr val="FF33CC"/>
            </a:solidFill>
            <a:ln w="15875">
              <a:solidFill>
                <a:srgbClr val="000000"/>
              </a:solidFill>
              <a:miter lim="800000"/>
              <a:headEnd/>
              <a:tailEnd/>
            </a:ln>
          </p:spPr>
          <p:txBody>
            <a:bodyPr/>
            <a:lstStyle/>
            <a:p>
              <a:endParaRPr lang="zh-CN" altLang="en-US"/>
            </a:p>
          </p:txBody>
        </p:sp>
        <p:sp>
          <p:nvSpPr>
            <p:cNvPr id="67636" name="Rectangle 27"/>
            <p:cNvSpPr>
              <a:spLocks noChangeArrowheads="1"/>
            </p:cNvSpPr>
            <p:nvPr/>
          </p:nvSpPr>
          <p:spPr bwMode="auto">
            <a:xfrm>
              <a:off x="510" y="1001"/>
              <a:ext cx="264" cy="250"/>
            </a:xfrm>
            <a:prstGeom prst="rect">
              <a:avLst/>
            </a:prstGeom>
            <a:solidFill>
              <a:srgbClr val="FFFF00"/>
            </a:solidFill>
            <a:ln w="15875">
              <a:solidFill>
                <a:srgbClr val="000000"/>
              </a:solidFill>
              <a:miter lim="800000"/>
              <a:headEnd/>
              <a:tailEnd/>
            </a:ln>
          </p:spPr>
          <p:txBody>
            <a:bodyPr/>
            <a:lstStyle/>
            <a:p>
              <a:endParaRPr lang="zh-CN" altLang="en-US"/>
            </a:p>
          </p:txBody>
        </p:sp>
        <p:sp>
          <p:nvSpPr>
            <p:cNvPr id="67637" name="Rectangle 28"/>
            <p:cNvSpPr>
              <a:spLocks noChangeArrowheads="1"/>
            </p:cNvSpPr>
            <p:nvPr/>
          </p:nvSpPr>
          <p:spPr bwMode="auto">
            <a:xfrm>
              <a:off x="1029" y="1001"/>
              <a:ext cx="255" cy="250"/>
            </a:xfrm>
            <a:prstGeom prst="rect">
              <a:avLst/>
            </a:prstGeom>
            <a:solidFill>
              <a:srgbClr val="CC6600"/>
            </a:solidFill>
            <a:ln w="15875">
              <a:solidFill>
                <a:srgbClr val="000000"/>
              </a:solidFill>
              <a:miter lim="800000"/>
              <a:headEnd/>
              <a:tailEnd/>
            </a:ln>
          </p:spPr>
          <p:txBody>
            <a:bodyPr/>
            <a:lstStyle/>
            <a:p>
              <a:endParaRPr lang="zh-CN" altLang="en-US"/>
            </a:p>
          </p:txBody>
        </p:sp>
        <p:sp>
          <p:nvSpPr>
            <p:cNvPr id="67638" name="Rectangle 29"/>
            <p:cNvSpPr>
              <a:spLocks noChangeArrowheads="1"/>
            </p:cNvSpPr>
            <p:nvPr/>
          </p:nvSpPr>
          <p:spPr bwMode="auto">
            <a:xfrm>
              <a:off x="252" y="0"/>
              <a:ext cx="254" cy="250"/>
            </a:xfrm>
            <a:prstGeom prst="rect">
              <a:avLst/>
            </a:prstGeom>
            <a:solidFill>
              <a:schemeClr val="accent1"/>
            </a:solidFill>
            <a:ln w="15875">
              <a:solidFill>
                <a:srgbClr val="000000"/>
              </a:solidFill>
              <a:miter lim="800000"/>
              <a:headEnd/>
              <a:tailEnd/>
            </a:ln>
          </p:spPr>
          <p:txBody>
            <a:bodyPr/>
            <a:lstStyle/>
            <a:p>
              <a:endParaRPr lang="zh-CN" altLang="en-US"/>
            </a:p>
          </p:txBody>
        </p:sp>
        <p:sp>
          <p:nvSpPr>
            <p:cNvPr id="67639" name="Rectangle 30"/>
            <p:cNvSpPr>
              <a:spLocks noChangeArrowheads="1"/>
            </p:cNvSpPr>
            <p:nvPr/>
          </p:nvSpPr>
          <p:spPr bwMode="auto">
            <a:xfrm>
              <a:off x="774" y="0"/>
              <a:ext cx="255" cy="250"/>
            </a:xfrm>
            <a:prstGeom prst="rect">
              <a:avLst/>
            </a:prstGeom>
            <a:solidFill>
              <a:schemeClr val="accent2"/>
            </a:solidFill>
            <a:ln w="15875">
              <a:solidFill>
                <a:srgbClr val="000000"/>
              </a:solidFill>
              <a:miter lim="800000"/>
              <a:headEnd/>
              <a:tailEnd/>
            </a:ln>
          </p:spPr>
          <p:txBody>
            <a:bodyPr/>
            <a:lstStyle/>
            <a:p>
              <a:endParaRPr lang="zh-CN" altLang="en-US"/>
            </a:p>
          </p:txBody>
        </p:sp>
        <p:sp>
          <p:nvSpPr>
            <p:cNvPr id="67640" name="Rectangle 31"/>
            <p:cNvSpPr>
              <a:spLocks noChangeArrowheads="1"/>
            </p:cNvSpPr>
            <p:nvPr/>
          </p:nvSpPr>
          <p:spPr bwMode="auto">
            <a:xfrm>
              <a:off x="252" y="498"/>
              <a:ext cx="254" cy="249"/>
            </a:xfrm>
            <a:prstGeom prst="rect">
              <a:avLst/>
            </a:prstGeom>
            <a:solidFill>
              <a:srgbClr val="6600FF"/>
            </a:solidFill>
            <a:ln w="15875">
              <a:solidFill>
                <a:srgbClr val="000000"/>
              </a:solidFill>
              <a:miter lim="800000"/>
              <a:headEnd/>
              <a:tailEnd/>
            </a:ln>
          </p:spPr>
          <p:txBody>
            <a:bodyPr/>
            <a:lstStyle/>
            <a:p>
              <a:endParaRPr lang="zh-CN" altLang="en-US"/>
            </a:p>
          </p:txBody>
        </p:sp>
        <p:sp>
          <p:nvSpPr>
            <p:cNvPr id="67641" name="Rectangle 32"/>
            <p:cNvSpPr>
              <a:spLocks noChangeArrowheads="1"/>
            </p:cNvSpPr>
            <p:nvPr/>
          </p:nvSpPr>
          <p:spPr bwMode="auto">
            <a:xfrm>
              <a:off x="259" y="1001"/>
              <a:ext cx="255" cy="250"/>
            </a:xfrm>
            <a:prstGeom prst="rect">
              <a:avLst/>
            </a:prstGeom>
            <a:solidFill>
              <a:srgbClr val="FF33CC"/>
            </a:solidFill>
            <a:ln w="15875">
              <a:solidFill>
                <a:srgbClr val="000000"/>
              </a:solidFill>
              <a:miter lim="800000"/>
              <a:headEnd/>
              <a:tailEnd/>
            </a:ln>
          </p:spPr>
          <p:txBody>
            <a:bodyPr/>
            <a:lstStyle/>
            <a:p>
              <a:endParaRPr lang="zh-CN" altLang="en-US"/>
            </a:p>
          </p:txBody>
        </p:sp>
        <p:sp>
          <p:nvSpPr>
            <p:cNvPr id="67642" name="Rectangle 33"/>
            <p:cNvSpPr>
              <a:spLocks noChangeArrowheads="1"/>
            </p:cNvSpPr>
            <p:nvPr/>
          </p:nvSpPr>
          <p:spPr bwMode="auto">
            <a:xfrm>
              <a:off x="1025" y="749"/>
              <a:ext cx="255" cy="250"/>
            </a:xfrm>
            <a:prstGeom prst="rect">
              <a:avLst/>
            </a:prstGeom>
            <a:solidFill>
              <a:srgbClr val="006600"/>
            </a:solidFill>
            <a:ln w="15875">
              <a:solidFill>
                <a:srgbClr val="000000"/>
              </a:solidFill>
              <a:miter lim="800000"/>
              <a:headEnd/>
              <a:tailEnd/>
            </a:ln>
          </p:spPr>
          <p:txBody>
            <a:bodyPr/>
            <a:lstStyle/>
            <a:p>
              <a:endParaRPr lang="zh-CN" altLang="en-US"/>
            </a:p>
          </p:txBody>
        </p:sp>
        <p:sp>
          <p:nvSpPr>
            <p:cNvPr id="67643" name="Rectangle 34"/>
            <p:cNvSpPr>
              <a:spLocks noChangeArrowheads="1"/>
            </p:cNvSpPr>
            <p:nvPr/>
          </p:nvSpPr>
          <p:spPr bwMode="auto">
            <a:xfrm>
              <a:off x="774" y="498"/>
              <a:ext cx="255" cy="249"/>
            </a:xfrm>
            <a:prstGeom prst="rect">
              <a:avLst/>
            </a:prstGeom>
            <a:solidFill>
              <a:srgbClr val="00CC00"/>
            </a:solidFill>
            <a:ln w="15875">
              <a:solidFill>
                <a:srgbClr val="000000"/>
              </a:solidFill>
              <a:miter lim="800000"/>
              <a:headEnd/>
              <a:tailEnd/>
            </a:ln>
          </p:spPr>
          <p:txBody>
            <a:bodyPr/>
            <a:lstStyle/>
            <a:p>
              <a:endParaRPr lang="zh-CN" altLang="en-US"/>
            </a:p>
          </p:txBody>
        </p:sp>
        <p:sp>
          <p:nvSpPr>
            <p:cNvPr id="67644" name="Rectangle 35"/>
            <p:cNvSpPr>
              <a:spLocks noChangeArrowheads="1"/>
            </p:cNvSpPr>
            <p:nvPr/>
          </p:nvSpPr>
          <p:spPr bwMode="auto">
            <a:xfrm>
              <a:off x="774" y="749"/>
              <a:ext cx="255" cy="250"/>
            </a:xfrm>
            <a:prstGeom prst="rect">
              <a:avLst/>
            </a:prstGeom>
            <a:solidFill>
              <a:srgbClr val="00CC00"/>
            </a:solidFill>
            <a:ln w="15875">
              <a:solidFill>
                <a:srgbClr val="000000"/>
              </a:solidFill>
              <a:miter lim="800000"/>
              <a:headEnd/>
              <a:tailEnd/>
            </a:ln>
          </p:spPr>
          <p:txBody>
            <a:bodyPr/>
            <a:lstStyle/>
            <a:p>
              <a:endParaRPr lang="zh-CN" altLang="en-US"/>
            </a:p>
          </p:txBody>
        </p:sp>
        <p:sp>
          <p:nvSpPr>
            <p:cNvPr id="67645" name="Rectangle 36"/>
            <p:cNvSpPr>
              <a:spLocks noChangeArrowheads="1"/>
            </p:cNvSpPr>
            <p:nvPr/>
          </p:nvSpPr>
          <p:spPr bwMode="auto">
            <a:xfrm>
              <a:off x="517" y="749"/>
              <a:ext cx="254" cy="250"/>
            </a:xfrm>
            <a:prstGeom prst="rect">
              <a:avLst/>
            </a:prstGeom>
            <a:solidFill>
              <a:srgbClr val="00CC00"/>
            </a:solidFill>
            <a:ln w="15875">
              <a:solidFill>
                <a:srgbClr val="000000"/>
              </a:solidFill>
              <a:miter lim="800000"/>
              <a:headEnd/>
              <a:tailEnd/>
            </a:ln>
          </p:spPr>
          <p:txBody>
            <a:bodyPr/>
            <a:lstStyle/>
            <a:p>
              <a:endParaRPr lang="zh-CN" altLang="en-US"/>
            </a:p>
          </p:txBody>
        </p:sp>
        <p:sp>
          <p:nvSpPr>
            <p:cNvPr id="67646" name="Rectangle 37"/>
            <p:cNvSpPr>
              <a:spLocks noChangeArrowheads="1"/>
            </p:cNvSpPr>
            <p:nvPr/>
          </p:nvSpPr>
          <p:spPr bwMode="auto">
            <a:xfrm>
              <a:off x="259" y="749"/>
              <a:ext cx="255" cy="250"/>
            </a:xfrm>
            <a:prstGeom prst="rect">
              <a:avLst/>
            </a:prstGeom>
            <a:solidFill>
              <a:srgbClr val="6600FF"/>
            </a:solidFill>
            <a:ln w="15875">
              <a:solidFill>
                <a:srgbClr val="000000"/>
              </a:solidFill>
              <a:miter lim="800000"/>
              <a:headEnd/>
              <a:tailEnd/>
            </a:ln>
          </p:spPr>
          <p:txBody>
            <a:bodyPr/>
            <a:lstStyle/>
            <a:p>
              <a:endParaRPr lang="zh-CN" altLang="en-US"/>
            </a:p>
          </p:txBody>
        </p:sp>
        <p:sp>
          <p:nvSpPr>
            <p:cNvPr id="67647" name="Rectangle 38"/>
            <p:cNvSpPr>
              <a:spLocks noChangeArrowheads="1"/>
            </p:cNvSpPr>
            <p:nvPr/>
          </p:nvSpPr>
          <p:spPr bwMode="auto">
            <a:xfrm>
              <a:off x="1" y="749"/>
              <a:ext cx="255" cy="250"/>
            </a:xfrm>
            <a:prstGeom prst="rect">
              <a:avLst/>
            </a:prstGeom>
            <a:solidFill>
              <a:srgbClr val="6600FF"/>
            </a:solidFill>
            <a:ln w="15875">
              <a:solidFill>
                <a:srgbClr val="000000"/>
              </a:solidFill>
              <a:miter lim="800000"/>
              <a:headEnd/>
              <a:tailEnd/>
            </a:ln>
          </p:spPr>
          <p:txBody>
            <a:bodyPr/>
            <a:lstStyle/>
            <a:p>
              <a:endParaRPr lang="zh-CN" altLang="en-US"/>
            </a:p>
          </p:txBody>
        </p:sp>
        <p:sp>
          <p:nvSpPr>
            <p:cNvPr id="67648" name="Rectangle 39"/>
            <p:cNvSpPr>
              <a:spLocks noChangeArrowheads="1"/>
            </p:cNvSpPr>
            <p:nvPr/>
          </p:nvSpPr>
          <p:spPr bwMode="auto">
            <a:xfrm>
              <a:off x="774" y="1001"/>
              <a:ext cx="255" cy="250"/>
            </a:xfrm>
            <a:prstGeom prst="rect">
              <a:avLst/>
            </a:prstGeom>
            <a:solidFill>
              <a:srgbClr val="FFFF00"/>
            </a:solidFill>
            <a:ln w="15875">
              <a:solidFill>
                <a:srgbClr val="000000"/>
              </a:solidFill>
              <a:miter lim="800000"/>
              <a:headEnd/>
              <a:tailEnd/>
            </a:ln>
          </p:spPr>
          <p:txBody>
            <a:bodyPr/>
            <a:lstStyle/>
            <a:p>
              <a:endParaRPr lang="zh-CN" altLang="en-US"/>
            </a:p>
          </p:txBody>
        </p:sp>
        <p:sp>
          <p:nvSpPr>
            <p:cNvPr id="67649" name="Rectangle 40"/>
            <p:cNvSpPr>
              <a:spLocks noChangeArrowheads="1"/>
            </p:cNvSpPr>
            <p:nvPr/>
          </p:nvSpPr>
          <p:spPr bwMode="auto">
            <a:xfrm>
              <a:off x="1025" y="250"/>
              <a:ext cx="255" cy="249"/>
            </a:xfrm>
            <a:prstGeom prst="rect">
              <a:avLst/>
            </a:prstGeom>
            <a:solidFill>
              <a:schemeClr val="folHlink"/>
            </a:solidFill>
            <a:ln w="15875">
              <a:solidFill>
                <a:srgbClr val="000000"/>
              </a:solidFill>
              <a:miter lim="800000"/>
              <a:headEnd/>
              <a:tailEnd/>
            </a:ln>
          </p:spPr>
          <p:txBody>
            <a:bodyPr/>
            <a:lstStyle/>
            <a:p>
              <a:endParaRPr lang="zh-CN" altLang="en-US"/>
            </a:p>
          </p:txBody>
        </p:sp>
        <p:sp>
          <p:nvSpPr>
            <p:cNvPr id="67650" name="Rectangle 41"/>
            <p:cNvSpPr>
              <a:spLocks noChangeArrowheads="1"/>
            </p:cNvSpPr>
            <p:nvPr/>
          </p:nvSpPr>
          <p:spPr bwMode="auto">
            <a:xfrm>
              <a:off x="774" y="250"/>
              <a:ext cx="255" cy="249"/>
            </a:xfrm>
            <a:prstGeom prst="rect">
              <a:avLst/>
            </a:prstGeom>
            <a:solidFill>
              <a:schemeClr val="accent2"/>
            </a:solidFill>
            <a:ln w="15875">
              <a:solidFill>
                <a:srgbClr val="000000"/>
              </a:solidFill>
              <a:miter lim="800000"/>
              <a:headEnd/>
              <a:tailEnd/>
            </a:ln>
          </p:spPr>
          <p:txBody>
            <a:bodyPr/>
            <a:lstStyle/>
            <a:p>
              <a:endParaRPr lang="zh-CN" altLang="en-US"/>
            </a:p>
          </p:txBody>
        </p:sp>
        <p:sp>
          <p:nvSpPr>
            <p:cNvPr id="67651" name="Rectangle 42"/>
            <p:cNvSpPr>
              <a:spLocks noChangeArrowheads="1"/>
            </p:cNvSpPr>
            <p:nvPr/>
          </p:nvSpPr>
          <p:spPr bwMode="auto">
            <a:xfrm>
              <a:off x="517" y="250"/>
              <a:ext cx="254" cy="249"/>
            </a:xfrm>
            <a:prstGeom prst="rect">
              <a:avLst/>
            </a:prstGeom>
            <a:solidFill>
              <a:schemeClr val="accent2"/>
            </a:solidFill>
            <a:ln w="15875">
              <a:solidFill>
                <a:srgbClr val="000000"/>
              </a:solidFill>
              <a:miter lim="800000"/>
              <a:headEnd/>
              <a:tailEnd/>
            </a:ln>
          </p:spPr>
          <p:txBody>
            <a:bodyPr/>
            <a:lstStyle/>
            <a:p>
              <a:endParaRPr lang="zh-CN" altLang="en-US"/>
            </a:p>
          </p:txBody>
        </p:sp>
        <p:sp>
          <p:nvSpPr>
            <p:cNvPr id="67652" name="Rectangle 43"/>
            <p:cNvSpPr>
              <a:spLocks noChangeArrowheads="1"/>
            </p:cNvSpPr>
            <p:nvPr/>
          </p:nvSpPr>
          <p:spPr bwMode="auto">
            <a:xfrm>
              <a:off x="259" y="250"/>
              <a:ext cx="255" cy="249"/>
            </a:xfrm>
            <a:prstGeom prst="rect">
              <a:avLst/>
            </a:prstGeom>
            <a:solidFill>
              <a:schemeClr val="accent1"/>
            </a:solidFill>
            <a:ln w="15875">
              <a:solidFill>
                <a:srgbClr val="000000"/>
              </a:solidFill>
              <a:miter lim="800000"/>
              <a:headEnd/>
              <a:tailEnd/>
            </a:ln>
          </p:spPr>
          <p:txBody>
            <a:bodyPr/>
            <a:lstStyle/>
            <a:p>
              <a:endParaRPr lang="zh-CN" altLang="en-US"/>
            </a:p>
          </p:txBody>
        </p:sp>
        <p:sp>
          <p:nvSpPr>
            <p:cNvPr id="67653" name="Rectangle 44"/>
            <p:cNvSpPr>
              <a:spLocks noChangeArrowheads="1"/>
            </p:cNvSpPr>
            <p:nvPr/>
          </p:nvSpPr>
          <p:spPr bwMode="auto">
            <a:xfrm>
              <a:off x="1" y="250"/>
              <a:ext cx="255" cy="249"/>
            </a:xfrm>
            <a:prstGeom prst="rect">
              <a:avLst/>
            </a:prstGeom>
            <a:solidFill>
              <a:schemeClr val="accent1"/>
            </a:solidFill>
            <a:ln w="15875">
              <a:solidFill>
                <a:srgbClr val="000000"/>
              </a:solidFill>
              <a:miter lim="800000"/>
              <a:headEnd/>
              <a:tailEnd/>
            </a:ln>
          </p:spPr>
          <p:txBody>
            <a:bodyPr/>
            <a:lstStyle/>
            <a:p>
              <a:endParaRPr lang="zh-CN" altLang="en-US"/>
            </a:p>
          </p:txBody>
        </p:sp>
        <p:sp>
          <p:nvSpPr>
            <p:cNvPr id="67654" name="Rectangle 45"/>
            <p:cNvSpPr>
              <a:spLocks noChangeArrowheads="1"/>
            </p:cNvSpPr>
            <p:nvPr/>
          </p:nvSpPr>
          <p:spPr bwMode="auto">
            <a:xfrm>
              <a:off x="1287" y="2"/>
              <a:ext cx="255" cy="249"/>
            </a:xfrm>
            <a:prstGeom prst="rect">
              <a:avLst/>
            </a:prstGeom>
            <a:solidFill>
              <a:schemeClr val="folHlink"/>
            </a:solidFill>
            <a:ln w="15875">
              <a:solidFill>
                <a:srgbClr val="000000"/>
              </a:solidFill>
              <a:miter lim="800000"/>
              <a:headEnd/>
              <a:tailEnd/>
            </a:ln>
          </p:spPr>
          <p:txBody>
            <a:bodyPr/>
            <a:lstStyle/>
            <a:p>
              <a:endParaRPr lang="zh-CN" altLang="en-US"/>
            </a:p>
          </p:txBody>
        </p:sp>
        <p:sp>
          <p:nvSpPr>
            <p:cNvPr id="67655" name="Rectangle 46"/>
            <p:cNvSpPr>
              <a:spLocks noChangeArrowheads="1"/>
            </p:cNvSpPr>
            <p:nvPr/>
          </p:nvSpPr>
          <p:spPr bwMode="auto">
            <a:xfrm>
              <a:off x="1287" y="499"/>
              <a:ext cx="255" cy="249"/>
            </a:xfrm>
            <a:prstGeom prst="rect">
              <a:avLst/>
            </a:prstGeom>
            <a:solidFill>
              <a:srgbClr val="006600"/>
            </a:solidFill>
            <a:ln w="15875">
              <a:solidFill>
                <a:srgbClr val="000000"/>
              </a:solidFill>
              <a:miter lim="800000"/>
              <a:headEnd/>
              <a:tailEnd/>
            </a:ln>
          </p:spPr>
          <p:txBody>
            <a:bodyPr/>
            <a:lstStyle/>
            <a:p>
              <a:endParaRPr lang="zh-CN" altLang="en-US"/>
            </a:p>
          </p:txBody>
        </p:sp>
        <p:sp>
          <p:nvSpPr>
            <p:cNvPr id="67656" name="Rectangle 47"/>
            <p:cNvSpPr>
              <a:spLocks noChangeArrowheads="1"/>
            </p:cNvSpPr>
            <p:nvPr/>
          </p:nvSpPr>
          <p:spPr bwMode="auto">
            <a:xfrm>
              <a:off x="1287" y="1003"/>
              <a:ext cx="255" cy="250"/>
            </a:xfrm>
            <a:prstGeom prst="rect">
              <a:avLst/>
            </a:prstGeom>
            <a:solidFill>
              <a:srgbClr val="CC6600"/>
            </a:solidFill>
            <a:ln w="15875">
              <a:solidFill>
                <a:srgbClr val="000000"/>
              </a:solidFill>
              <a:miter lim="800000"/>
              <a:headEnd/>
              <a:tailEnd/>
            </a:ln>
          </p:spPr>
          <p:txBody>
            <a:bodyPr/>
            <a:lstStyle/>
            <a:p>
              <a:endParaRPr lang="zh-CN" altLang="en-US"/>
            </a:p>
          </p:txBody>
        </p:sp>
        <p:sp>
          <p:nvSpPr>
            <p:cNvPr id="67657" name="Rectangle 48"/>
            <p:cNvSpPr>
              <a:spLocks noChangeArrowheads="1"/>
            </p:cNvSpPr>
            <p:nvPr/>
          </p:nvSpPr>
          <p:spPr bwMode="auto">
            <a:xfrm>
              <a:off x="1282" y="751"/>
              <a:ext cx="255" cy="250"/>
            </a:xfrm>
            <a:prstGeom prst="rect">
              <a:avLst/>
            </a:prstGeom>
            <a:solidFill>
              <a:srgbClr val="006600"/>
            </a:solidFill>
            <a:ln w="15875">
              <a:solidFill>
                <a:srgbClr val="000000"/>
              </a:solidFill>
              <a:miter lim="800000"/>
              <a:headEnd/>
              <a:tailEnd/>
            </a:ln>
          </p:spPr>
          <p:txBody>
            <a:bodyPr/>
            <a:lstStyle/>
            <a:p>
              <a:endParaRPr lang="zh-CN" altLang="en-US"/>
            </a:p>
          </p:txBody>
        </p:sp>
        <p:sp>
          <p:nvSpPr>
            <p:cNvPr id="67658" name="Rectangle 49"/>
            <p:cNvSpPr>
              <a:spLocks noChangeArrowheads="1"/>
            </p:cNvSpPr>
            <p:nvPr/>
          </p:nvSpPr>
          <p:spPr bwMode="auto">
            <a:xfrm>
              <a:off x="1282" y="251"/>
              <a:ext cx="255" cy="250"/>
            </a:xfrm>
            <a:prstGeom prst="rect">
              <a:avLst/>
            </a:prstGeom>
            <a:solidFill>
              <a:schemeClr val="folHlink"/>
            </a:solidFill>
            <a:ln w="15875">
              <a:solidFill>
                <a:srgbClr val="000000"/>
              </a:solidFill>
              <a:miter lim="800000"/>
              <a:headEnd/>
              <a:tailEnd/>
            </a:ln>
          </p:spPr>
          <p:txBody>
            <a:bodyPr/>
            <a:lstStyle/>
            <a:p>
              <a:endParaRPr lang="zh-CN" altLang="en-US"/>
            </a:p>
          </p:txBody>
        </p:sp>
        <p:sp>
          <p:nvSpPr>
            <p:cNvPr id="67659" name="Rectangle 50"/>
            <p:cNvSpPr>
              <a:spLocks noChangeArrowheads="1"/>
            </p:cNvSpPr>
            <p:nvPr/>
          </p:nvSpPr>
          <p:spPr bwMode="auto">
            <a:xfrm>
              <a:off x="0" y="1246"/>
              <a:ext cx="255" cy="249"/>
            </a:xfrm>
            <a:prstGeom prst="rect">
              <a:avLst/>
            </a:prstGeom>
            <a:solidFill>
              <a:srgbClr val="FF33CC"/>
            </a:solidFill>
            <a:ln w="15875">
              <a:solidFill>
                <a:srgbClr val="000000"/>
              </a:solidFill>
              <a:miter lim="800000"/>
              <a:headEnd/>
              <a:tailEnd/>
            </a:ln>
          </p:spPr>
          <p:txBody>
            <a:bodyPr/>
            <a:lstStyle/>
            <a:p>
              <a:endParaRPr lang="zh-CN" altLang="en-US"/>
            </a:p>
          </p:txBody>
        </p:sp>
        <p:sp>
          <p:nvSpPr>
            <p:cNvPr id="67660" name="Rectangle 51"/>
            <p:cNvSpPr>
              <a:spLocks noChangeArrowheads="1"/>
            </p:cNvSpPr>
            <p:nvPr/>
          </p:nvSpPr>
          <p:spPr bwMode="auto">
            <a:xfrm>
              <a:off x="509" y="1246"/>
              <a:ext cx="264" cy="249"/>
            </a:xfrm>
            <a:prstGeom prst="rect">
              <a:avLst/>
            </a:prstGeom>
            <a:solidFill>
              <a:srgbClr val="FFFF00"/>
            </a:solidFill>
            <a:ln w="15875">
              <a:solidFill>
                <a:srgbClr val="000000"/>
              </a:solidFill>
              <a:miter lim="800000"/>
              <a:headEnd/>
              <a:tailEnd/>
            </a:ln>
          </p:spPr>
          <p:txBody>
            <a:bodyPr/>
            <a:lstStyle/>
            <a:p>
              <a:endParaRPr lang="zh-CN" altLang="en-US"/>
            </a:p>
          </p:txBody>
        </p:sp>
        <p:sp>
          <p:nvSpPr>
            <p:cNvPr id="67661" name="Rectangle 52"/>
            <p:cNvSpPr>
              <a:spLocks noChangeArrowheads="1"/>
            </p:cNvSpPr>
            <p:nvPr/>
          </p:nvSpPr>
          <p:spPr bwMode="auto">
            <a:xfrm>
              <a:off x="1028" y="1246"/>
              <a:ext cx="255" cy="249"/>
            </a:xfrm>
            <a:prstGeom prst="rect">
              <a:avLst/>
            </a:prstGeom>
            <a:solidFill>
              <a:srgbClr val="CC6600"/>
            </a:solidFill>
            <a:ln w="15875">
              <a:solidFill>
                <a:srgbClr val="000000"/>
              </a:solidFill>
              <a:miter lim="800000"/>
              <a:headEnd/>
              <a:tailEnd/>
            </a:ln>
          </p:spPr>
          <p:txBody>
            <a:bodyPr/>
            <a:lstStyle/>
            <a:p>
              <a:endParaRPr lang="zh-CN" altLang="en-US"/>
            </a:p>
          </p:txBody>
        </p:sp>
        <p:sp>
          <p:nvSpPr>
            <p:cNvPr id="67662" name="Rectangle 53"/>
            <p:cNvSpPr>
              <a:spLocks noChangeArrowheads="1"/>
            </p:cNvSpPr>
            <p:nvPr/>
          </p:nvSpPr>
          <p:spPr bwMode="auto">
            <a:xfrm>
              <a:off x="258" y="1246"/>
              <a:ext cx="255" cy="249"/>
            </a:xfrm>
            <a:prstGeom prst="rect">
              <a:avLst/>
            </a:prstGeom>
            <a:solidFill>
              <a:srgbClr val="FF33CC"/>
            </a:solidFill>
            <a:ln w="15875">
              <a:solidFill>
                <a:srgbClr val="000000"/>
              </a:solidFill>
              <a:miter lim="800000"/>
              <a:headEnd/>
              <a:tailEnd/>
            </a:ln>
          </p:spPr>
          <p:txBody>
            <a:bodyPr/>
            <a:lstStyle/>
            <a:p>
              <a:endParaRPr lang="zh-CN" altLang="en-US"/>
            </a:p>
          </p:txBody>
        </p:sp>
        <p:sp>
          <p:nvSpPr>
            <p:cNvPr id="67663" name="Rectangle 54"/>
            <p:cNvSpPr>
              <a:spLocks noChangeArrowheads="1"/>
            </p:cNvSpPr>
            <p:nvPr/>
          </p:nvSpPr>
          <p:spPr bwMode="auto">
            <a:xfrm>
              <a:off x="773" y="1246"/>
              <a:ext cx="255" cy="249"/>
            </a:xfrm>
            <a:prstGeom prst="rect">
              <a:avLst/>
            </a:prstGeom>
            <a:solidFill>
              <a:srgbClr val="FFFF00"/>
            </a:solidFill>
            <a:ln w="15875">
              <a:solidFill>
                <a:srgbClr val="000000"/>
              </a:solidFill>
              <a:miter lim="800000"/>
              <a:headEnd/>
              <a:tailEnd/>
            </a:ln>
          </p:spPr>
          <p:txBody>
            <a:bodyPr/>
            <a:lstStyle/>
            <a:p>
              <a:endParaRPr lang="zh-CN" altLang="en-US"/>
            </a:p>
          </p:txBody>
        </p:sp>
        <p:sp>
          <p:nvSpPr>
            <p:cNvPr id="67664" name="Rectangle 55"/>
            <p:cNvSpPr>
              <a:spLocks noChangeArrowheads="1"/>
            </p:cNvSpPr>
            <p:nvPr/>
          </p:nvSpPr>
          <p:spPr bwMode="auto">
            <a:xfrm>
              <a:off x="1286" y="1247"/>
              <a:ext cx="255" cy="250"/>
            </a:xfrm>
            <a:prstGeom prst="rect">
              <a:avLst/>
            </a:prstGeom>
            <a:solidFill>
              <a:srgbClr val="CC6600"/>
            </a:solidFill>
            <a:ln w="15875">
              <a:solidFill>
                <a:srgbClr val="000000"/>
              </a:solidFill>
              <a:miter lim="800000"/>
              <a:headEnd/>
              <a:tailEnd/>
            </a:ln>
          </p:spPr>
          <p:txBody>
            <a:bodyPr/>
            <a:lstStyle/>
            <a:p>
              <a:endParaRPr lang="zh-CN" altLang="en-US"/>
            </a:p>
          </p:txBody>
        </p:sp>
      </p:grpSp>
      <p:sp>
        <p:nvSpPr>
          <p:cNvPr id="44088" name="AutoShape 56"/>
          <p:cNvSpPr>
            <a:spLocks noChangeArrowheads="1"/>
          </p:cNvSpPr>
          <p:nvPr/>
        </p:nvSpPr>
        <p:spPr bwMode="auto">
          <a:xfrm>
            <a:off x="5364163" y="3789363"/>
            <a:ext cx="863600" cy="360362"/>
          </a:xfrm>
          <a:prstGeom prst="rightArrow">
            <a:avLst>
              <a:gd name="adj1" fmla="val 50000"/>
              <a:gd name="adj2" fmla="val 59868"/>
            </a:avLst>
          </a:prstGeom>
          <a:solidFill>
            <a:srgbClr val="000000"/>
          </a:solidFill>
          <a:ln w="12700">
            <a:solidFill>
              <a:srgbClr val="660033"/>
            </a:solidFill>
            <a:miter lim="800000"/>
            <a:headEnd/>
            <a:tailEnd/>
          </a:ln>
        </p:spPr>
        <p:txBody>
          <a:bodyPr wrap="none" lIns="92075" tIns="46038" rIns="92075" bIns="46038" anchor="ctr"/>
          <a:lstStyle/>
          <a:p>
            <a:endParaRPr lang="zh-CN" altLang="en-US"/>
          </a:p>
        </p:txBody>
      </p:sp>
      <p:sp>
        <p:nvSpPr>
          <p:cNvPr id="44089" name="Rectangle 57"/>
          <p:cNvSpPr>
            <a:spLocks noChangeArrowheads="1"/>
          </p:cNvSpPr>
          <p:nvPr/>
        </p:nvSpPr>
        <p:spPr bwMode="auto">
          <a:xfrm>
            <a:off x="5292725" y="3141663"/>
            <a:ext cx="10810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zh-CN" altLang="en-US" sz="2000" b="1">
                <a:latin typeface="幼圆" charset="0"/>
                <a:ea typeface="幼圆" charset="0"/>
                <a:cs typeface="幼圆" charset="0"/>
              </a:rPr>
              <a:t>插值处理后 </a:t>
            </a:r>
          </a:p>
        </p:txBody>
      </p:sp>
      <p:sp>
        <p:nvSpPr>
          <p:cNvPr id="44090" name="Text Box 58"/>
          <p:cNvSpPr txBox="1">
            <a:spLocks noChangeArrowheads="1"/>
          </p:cNvSpPr>
          <p:nvPr/>
        </p:nvSpPr>
        <p:spPr bwMode="auto">
          <a:xfrm>
            <a:off x="1619250" y="3429000"/>
            <a:ext cx="86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a:spcBef>
                <a:spcPct val="50000"/>
              </a:spcBef>
            </a:pPr>
            <a:r>
              <a:rPr lang="zh-CN" altLang="en-US" sz="1800" b="1">
                <a:latin typeface="幼圆" charset="0"/>
                <a:ea typeface="幼圆" charset="0"/>
                <a:cs typeface="幼圆" charset="0"/>
              </a:rPr>
              <a:t>放大</a:t>
            </a:r>
            <a:endParaRPr lang="zh-CN" altLang="en-US" sz="1800">
              <a:latin typeface="幼圆" charset="0"/>
              <a:ea typeface="幼圆" charset="0"/>
              <a:cs typeface="幼圆" charset="0"/>
            </a:endParaRPr>
          </a:p>
        </p:txBody>
      </p:sp>
      <p:grpSp>
        <p:nvGrpSpPr>
          <p:cNvPr id="44091" name="Group 59"/>
          <p:cNvGrpSpPr>
            <a:grpSpLocks/>
          </p:cNvGrpSpPr>
          <p:nvPr/>
        </p:nvGrpSpPr>
        <p:grpSpPr bwMode="auto">
          <a:xfrm>
            <a:off x="2555875" y="2852738"/>
            <a:ext cx="2376488" cy="2160587"/>
            <a:chOff x="0" y="0"/>
            <a:chExt cx="1744" cy="1474"/>
          </a:xfrm>
        </p:grpSpPr>
        <p:sp>
          <p:nvSpPr>
            <p:cNvPr id="67599" name="Rectangle 60"/>
            <p:cNvSpPr>
              <a:spLocks noChangeArrowheads="1"/>
            </p:cNvSpPr>
            <p:nvPr/>
          </p:nvSpPr>
          <p:spPr bwMode="auto">
            <a:xfrm>
              <a:off x="0" y="0"/>
              <a:ext cx="293" cy="293"/>
            </a:xfrm>
            <a:prstGeom prst="rect">
              <a:avLst/>
            </a:prstGeom>
            <a:solidFill>
              <a:schemeClr val="accent1"/>
            </a:solidFill>
            <a:ln w="15875">
              <a:solidFill>
                <a:srgbClr val="000000"/>
              </a:solidFill>
              <a:miter lim="800000"/>
              <a:headEnd/>
              <a:tailEnd/>
            </a:ln>
          </p:spPr>
          <p:txBody>
            <a:bodyPr/>
            <a:lstStyle/>
            <a:p>
              <a:endParaRPr lang="zh-CN" altLang="en-US"/>
            </a:p>
          </p:txBody>
        </p:sp>
        <p:sp>
          <p:nvSpPr>
            <p:cNvPr id="67600" name="Rectangle 61"/>
            <p:cNvSpPr>
              <a:spLocks noChangeArrowheads="1"/>
            </p:cNvSpPr>
            <p:nvPr/>
          </p:nvSpPr>
          <p:spPr bwMode="auto">
            <a:xfrm>
              <a:off x="585" y="0"/>
              <a:ext cx="303" cy="293"/>
            </a:xfrm>
            <a:prstGeom prst="rect">
              <a:avLst/>
            </a:prstGeom>
            <a:solidFill>
              <a:schemeClr val="accent2"/>
            </a:solidFill>
            <a:ln w="15875">
              <a:solidFill>
                <a:srgbClr val="000000"/>
              </a:solidFill>
              <a:miter lim="800000"/>
              <a:headEnd/>
              <a:tailEnd/>
            </a:ln>
          </p:spPr>
          <p:txBody>
            <a:bodyPr/>
            <a:lstStyle/>
            <a:p>
              <a:endParaRPr lang="zh-CN" altLang="en-US"/>
            </a:p>
          </p:txBody>
        </p:sp>
        <p:sp>
          <p:nvSpPr>
            <p:cNvPr id="67601" name="Rectangle 62"/>
            <p:cNvSpPr>
              <a:spLocks noChangeArrowheads="1"/>
            </p:cNvSpPr>
            <p:nvPr/>
          </p:nvSpPr>
          <p:spPr bwMode="auto">
            <a:xfrm>
              <a:off x="1179" y="0"/>
              <a:ext cx="272" cy="293"/>
            </a:xfrm>
            <a:prstGeom prst="rect">
              <a:avLst/>
            </a:prstGeom>
            <a:solidFill>
              <a:schemeClr val="folHlink"/>
            </a:solidFill>
            <a:ln w="15875">
              <a:solidFill>
                <a:srgbClr val="000000"/>
              </a:solidFill>
              <a:miter lim="800000"/>
              <a:headEnd/>
              <a:tailEnd/>
            </a:ln>
          </p:spPr>
          <p:txBody>
            <a:bodyPr/>
            <a:lstStyle/>
            <a:p>
              <a:endParaRPr lang="zh-CN" altLang="en-US"/>
            </a:p>
          </p:txBody>
        </p:sp>
        <p:sp>
          <p:nvSpPr>
            <p:cNvPr id="67602" name="Rectangle 63"/>
            <p:cNvSpPr>
              <a:spLocks noChangeArrowheads="1"/>
            </p:cNvSpPr>
            <p:nvPr/>
          </p:nvSpPr>
          <p:spPr bwMode="auto">
            <a:xfrm>
              <a:off x="0" y="584"/>
              <a:ext cx="293" cy="293"/>
            </a:xfrm>
            <a:prstGeom prst="rect">
              <a:avLst/>
            </a:prstGeom>
            <a:solidFill>
              <a:srgbClr val="6600FF"/>
            </a:solidFill>
            <a:ln w="15875">
              <a:solidFill>
                <a:srgbClr val="000000"/>
              </a:solidFill>
              <a:miter lim="800000"/>
              <a:headEnd/>
              <a:tailEnd/>
            </a:ln>
          </p:spPr>
          <p:txBody>
            <a:bodyPr/>
            <a:lstStyle/>
            <a:p>
              <a:endParaRPr lang="zh-CN" altLang="en-US"/>
            </a:p>
          </p:txBody>
        </p:sp>
        <p:sp>
          <p:nvSpPr>
            <p:cNvPr id="67603" name="Rectangle 64"/>
            <p:cNvSpPr>
              <a:spLocks noChangeArrowheads="1"/>
            </p:cNvSpPr>
            <p:nvPr/>
          </p:nvSpPr>
          <p:spPr bwMode="auto">
            <a:xfrm>
              <a:off x="585" y="584"/>
              <a:ext cx="303" cy="293"/>
            </a:xfrm>
            <a:prstGeom prst="rect">
              <a:avLst/>
            </a:prstGeom>
            <a:solidFill>
              <a:srgbClr val="00CC00"/>
            </a:solidFill>
            <a:ln w="15875">
              <a:solidFill>
                <a:srgbClr val="000000"/>
              </a:solidFill>
              <a:miter lim="800000"/>
              <a:headEnd/>
              <a:tailEnd/>
            </a:ln>
          </p:spPr>
          <p:txBody>
            <a:bodyPr/>
            <a:lstStyle/>
            <a:p>
              <a:endParaRPr lang="zh-CN" altLang="en-US"/>
            </a:p>
          </p:txBody>
        </p:sp>
        <p:sp>
          <p:nvSpPr>
            <p:cNvPr id="67604" name="Rectangle 65"/>
            <p:cNvSpPr>
              <a:spLocks noChangeArrowheads="1"/>
            </p:cNvSpPr>
            <p:nvPr/>
          </p:nvSpPr>
          <p:spPr bwMode="auto">
            <a:xfrm>
              <a:off x="1181" y="584"/>
              <a:ext cx="293" cy="293"/>
            </a:xfrm>
            <a:prstGeom prst="rect">
              <a:avLst/>
            </a:prstGeom>
            <a:solidFill>
              <a:srgbClr val="006600"/>
            </a:solidFill>
            <a:ln w="15875">
              <a:solidFill>
                <a:srgbClr val="000000"/>
              </a:solidFill>
              <a:miter lim="800000"/>
              <a:headEnd/>
              <a:tailEnd/>
            </a:ln>
          </p:spPr>
          <p:txBody>
            <a:bodyPr/>
            <a:lstStyle/>
            <a:p>
              <a:endParaRPr lang="zh-CN" altLang="en-US"/>
            </a:p>
          </p:txBody>
        </p:sp>
        <p:sp>
          <p:nvSpPr>
            <p:cNvPr id="67605" name="Rectangle 66"/>
            <p:cNvSpPr>
              <a:spLocks noChangeArrowheads="1"/>
            </p:cNvSpPr>
            <p:nvPr/>
          </p:nvSpPr>
          <p:spPr bwMode="auto">
            <a:xfrm>
              <a:off x="0" y="1176"/>
              <a:ext cx="293" cy="293"/>
            </a:xfrm>
            <a:prstGeom prst="rect">
              <a:avLst/>
            </a:prstGeom>
            <a:solidFill>
              <a:srgbClr val="FF33CC"/>
            </a:solidFill>
            <a:ln w="15875">
              <a:solidFill>
                <a:srgbClr val="000000"/>
              </a:solidFill>
              <a:miter lim="800000"/>
              <a:headEnd/>
              <a:tailEnd/>
            </a:ln>
          </p:spPr>
          <p:txBody>
            <a:bodyPr/>
            <a:lstStyle/>
            <a:p>
              <a:endParaRPr lang="zh-CN" altLang="en-US"/>
            </a:p>
          </p:txBody>
        </p:sp>
        <p:sp>
          <p:nvSpPr>
            <p:cNvPr id="67606" name="Rectangle 67"/>
            <p:cNvSpPr>
              <a:spLocks noChangeArrowheads="1"/>
            </p:cNvSpPr>
            <p:nvPr/>
          </p:nvSpPr>
          <p:spPr bwMode="auto">
            <a:xfrm>
              <a:off x="585" y="1176"/>
              <a:ext cx="303" cy="293"/>
            </a:xfrm>
            <a:prstGeom prst="rect">
              <a:avLst/>
            </a:prstGeom>
            <a:solidFill>
              <a:srgbClr val="FFFF00"/>
            </a:solidFill>
            <a:ln w="15875">
              <a:solidFill>
                <a:srgbClr val="000000"/>
              </a:solidFill>
              <a:miter lim="800000"/>
              <a:headEnd/>
              <a:tailEnd/>
            </a:ln>
          </p:spPr>
          <p:txBody>
            <a:bodyPr/>
            <a:lstStyle/>
            <a:p>
              <a:endParaRPr lang="zh-CN" altLang="en-US"/>
            </a:p>
          </p:txBody>
        </p:sp>
        <p:sp>
          <p:nvSpPr>
            <p:cNvPr id="67607" name="Rectangle 68"/>
            <p:cNvSpPr>
              <a:spLocks noChangeArrowheads="1"/>
            </p:cNvSpPr>
            <p:nvPr/>
          </p:nvSpPr>
          <p:spPr bwMode="auto">
            <a:xfrm>
              <a:off x="1181" y="1176"/>
              <a:ext cx="293" cy="293"/>
            </a:xfrm>
            <a:prstGeom prst="rect">
              <a:avLst/>
            </a:prstGeom>
            <a:solidFill>
              <a:srgbClr val="CC6600"/>
            </a:solidFill>
            <a:ln w="15875">
              <a:solidFill>
                <a:srgbClr val="000000"/>
              </a:solidFill>
              <a:miter lim="800000"/>
              <a:headEnd/>
              <a:tailEnd/>
            </a:ln>
          </p:spPr>
          <p:txBody>
            <a:bodyPr/>
            <a:lstStyle/>
            <a:p>
              <a:endParaRPr lang="zh-CN" altLang="en-US"/>
            </a:p>
          </p:txBody>
        </p:sp>
        <p:sp>
          <p:nvSpPr>
            <p:cNvPr id="67608" name="Rectangle 69"/>
            <p:cNvSpPr>
              <a:spLocks noChangeArrowheads="1"/>
            </p:cNvSpPr>
            <p:nvPr/>
          </p:nvSpPr>
          <p:spPr bwMode="auto">
            <a:xfrm>
              <a:off x="288" y="0"/>
              <a:ext cx="293" cy="293"/>
            </a:xfrm>
            <a:prstGeom prst="rect">
              <a:avLst/>
            </a:prstGeom>
            <a:solidFill>
              <a:schemeClr val="bg1"/>
            </a:solidFill>
            <a:ln w="15875">
              <a:solidFill>
                <a:srgbClr val="000000"/>
              </a:solidFill>
              <a:miter lim="800000"/>
              <a:headEnd/>
              <a:tailEnd/>
            </a:ln>
          </p:spPr>
          <p:txBody>
            <a:bodyPr/>
            <a:lstStyle/>
            <a:p>
              <a:endParaRPr lang="zh-CN" altLang="en-US"/>
            </a:p>
          </p:txBody>
        </p:sp>
        <p:sp>
          <p:nvSpPr>
            <p:cNvPr id="67609" name="Rectangle 70"/>
            <p:cNvSpPr>
              <a:spLocks noChangeArrowheads="1"/>
            </p:cNvSpPr>
            <p:nvPr/>
          </p:nvSpPr>
          <p:spPr bwMode="auto">
            <a:xfrm>
              <a:off x="907" y="0"/>
              <a:ext cx="272" cy="293"/>
            </a:xfrm>
            <a:prstGeom prst="rect">
              <a:avLst/>
            </a:prstGeom>
            <a:solidFill>
              <a:schemeClr val="bg1"/>
            </a:solidFill>
            <a:ln w="15875">
              <a:solidFill>
                <a:srgbClr val="000000"/>
              </a:solidFill>
              <a:miter lim="800000"/>
              <a:headEnd/>
              <a:tailEnd/>
            </a:ln>
          </p:spPr>
          <p:txBody>
            <a:bodyPr/>
            <a:lstStyle/>
            <a:p>
              <a:endParaRPr lang="zh-CN" altLang="en-US"/>
            </a:p>
          </p:txBody>
        </p:sp>
        <p:sp>
          <p:nvSpPr>
            <p:cNvPr id="67610" name="Rectangle 71"/>
            <p:cNvSpPr>
              <a:spLocks noChangeArrowheads="1"/>
            </p:cNvSpPr>
            <p:nvPr/>
          </p:nvSpPr>
          <p:spPr bwMode="auto">
            <a:xfrm>
              <a:off x="288" y="584"/>
              <a:ext cx="293" cy="293"/>
            </a:xfrm>
            <a:prstGeom prst="rect">
              <a:avLst/>
            </a:prstGeom>
            <a:solidFill>
              <a:schemeClr val="bg1"/>
            </a:solidFill>
            <a:ln w="15875">
              <a:solidFill>
                <a:srgbClr val="000000"/>
              </a:solidFill>
              <a:miter lim="800000"/>
              <a:headEnd/>
              <a:tailEnd/>
            </a:ln>
          </p:spPr>
          <p:txBody>
            <a:bodyPr/>
            <a:lstStyle/>
            <a:p>
              <a:endParaRPr lang="zh-CN" altLang="en-US"/>
            </a:p>
          </p:txBody>
        </p:sp>
        <p:sp>
          <p:nvSpPr>
            <p:cNvPr id="67611" name="Rectangle 72"/>
            <p:cNvSpPr>
              <a:spLocks noChangeArrowheads="1"/>
            </p:cNvSpPr>
            <p:nvPr/>
          </p:nvSpPr>
          <p:spPr bwMode="auto">
            <a:xfrm>
              <a:off x="296" y="1176"/>
              <a:ext cx="293" cy="293"/>
            </a:xfrm>
            <a:prstGeom prst="rect">
              <a:avLst/>
            </a:prstGeom>
            <a:solidFill>
              <a:schemeClr val="bg1"/>
            </a:solidFill>
            <a:ln w="15875">
              <a:solidFill>
                <a:srgbClr val="000000"/>
              </a:solidFill>
              <a:miter lim="800000"/>
              <a:headEnd/>
              <a:tailEnd/>
            </a:ln>
          </p:spPr>
          <p:txBody>
            <a:bodyPr/>
            <a:lstStyle/>
            <a:p>
              <a:endParaRPr lang="zh-CN" altLang="en-US"/>
            </a:p>
          </p:txBody>
        </p:sp>
        <p:sp>
          <p:nvSpPr>
            <p:cNvPr id="67612" name="Rectangle 73"/>
            <p:cNvSpPr>
              <a:spLocks noChangeArrowheads="1"/>
            </p:cNvSpPr>
            <p:nvPr/>
          </p:nvSpPr>
          <p:spPr bwMode="auto">
            <a:xfrm>
              <a:off x="1176" y="880"/>
              <a:ext cx="293" cy="293"/>
            </a:xfrm>
            <a:prstGeom prst="rect">
              <a:avLst/>
            </a:prstGeom>
            <a:solidFill>
              <a:schemeClr val="bg1"/>
            </a:solidFill>
            <a:ln w="15875">
              <a:solidFill>
                <a:srgbClr val="000000"/>
              </a:solidFill>
              <a:miter lim="800000"/>
              <a:headEnd/>
              <a:tailEnd/>
            </a:ln>
          </p:spPr>
          <p:txBody>
            <a:bodyPr/>
            <a:lstStyle/>
            <a:p>
              <a:endParaRPr lang="zh-CN" altLang="en-US"/>
            </a:p>
          </p:txBody>
        </p:sp>
        <p:sp>
          <p:nvSpPr>
            <p:cNvPr id="67613" name="Rectangle 74"/>
            <p:cNvSpPr>
              <a:spLocks noChangeArrowheads="1"/>
            </p:cNvSpPr>
            <p:nvPr/>
          </p:nvSpPr>
          <p:spPr bwMode="auto">
            <a:xfrm>
              <a:off x="888" y="584"/>
              <a:ext cx="293" cy="293"/>
            </a:xfrm>
            <a:prstGeom prst="rect">
              <a:avLst/>
            </a:prstGeom>
            <a:solidFill>
              <a:schemeClr val="bg1"/>
            </a:solidFill>
            <a:ln w="15875">
              <a:solidFill>
                <a:srgbClr val="000000"/>
              </a:solidFill>
              <a:miter lim="800000"/>
              <a:headEnd/>
              <a:tailEnd/>
            </a:ln>
          </p:spPr>
          <p:txBody>
            <a:bodyPr/>
            <a:lstStyle/>
            <a:p>
              <a:endParaRPr lang="zh-CN" altLang="en-US"/>
            </a:p>
          </p:txBody>
        </p:sp>
        <p:sp>
          <p:nvSpPr>
            <p:cNvPr id="67614" name="Rectangle 75"/>
            <p:cNvSpPr>
              <a:spLocks noChangeArrowheads="1"/>
            </p:cNvSpPr>
            <p:nvPr/>
          </p:nvSpPr>
          <p:spPr bwMode="auto">
            <a:xfrm>
              <a:off x="888" y="880"/>
              <a:ext cx="293" cy="293"/>
            </a:xfrm>
            <a:prstGeom prst="rect">
              <a:avLst/>
            </a:prstGeom>
            <a:solidFill>
              <a:schemeClr val="bg1"/>
            </a:solidFill>
            <a:ln w="15875">
              <a:solidFill>
                <a:srgbClr val="000000"/>
              </a:solidFill>
              <a:miter lim="800000"/>
              <a:headEnd/>
              <a:tailEnd/>
            </a:ln>
          </p:spPr>
          <p:txBody>
            <a:bodyPr/>
            <a:lstStyle/>
            <a:p>
              <a:endParaRPr lang="zh-CN" altLang="en-US"/>
            </a:p>
          </p:txBody>
        </p:sp>
        <p:sp>
          <p:nvSpPr>
            <p:cNvPr id="67615" name="Rectangle 76"/>
            <p:cNvSpPr>
              <a:spLocks noChangeArrowheads="1"/>
            </p:cNvSpPr>
            <p:nvPr/>
          </p:nvSpPr>
          <p:spPr bwMode="auto">
            <a:xfrm>
              <a:off x="592" y="880"/>
              <a:ext cx="293" cy="293"/>
            </a:xfrm>
            <a:prstGeom prst="rect">
              <a:avLst/>
            </a:prstGeom>
            <a:solidFill>
              <a:schemeClr val="bg1"/>
            </a:solidFill>
            <a:ln w="15875">
              <a:solidFill>
                <a:srgbClr val="000000"/>
              </a:solidFill>
              <a:miter lim="800000"/>
              <a:headEnd/>
              <a:tailEnd/>
            </a:ln>
          </p:spPr>
          <p:txBody>
            <a:bodyPr/>
            <a:lstStyle/>
            <a:p>
              <a:endParaRPr lang="zh-CN" altLang="en-US"/>
            </a:p>
          </p:txBody>
        </p:sp>
        <p:sp>
          <p:nvSpPr>
            <p:cNvPr id="67616" name="Rectangle 77"/>
            <p:cNvSpPr>
              <a:spLocks noChangeArrowheads="1"/>
            </p:cNvSpPr>
            <p:nvPr/>
          </p:nvSpPr>
          <p:spPr bwMode="auto">
            <a:xfrm>
              <a:off x="296" y="880"/>
              <a:ext cx="293" cy="293"/>
            </a:xfrm>
            <a:prstGeom prst="rect">
              <a:avLst/>
            </a:prstGeom>
            <a:solidFill>
              <a:schemeClr val="bg1"/>
            </a:solidFill>
            <a:ln w="15875">
              <a:solidFill>
                <a:srgbClr val="000000"/>
              </a:solidFill>
              <a:miter lim="800000"/>
              <a:headEnd/>
              <a:tailEnd/>
            </a:ln>
          </p:spPr>
          <p:txBody>
            <a:bodyPr/>
            <a:lstStyle/>
            <a:p>
              <a:endParaRPr lang="zh-CN" altLang="en-US"/>
            </a:p>
          </p:txBody>
        </p:sp>
        <p:sp>
          <p:nvSpPr>
            <p:cNvPr id="67617" name="Rectangle 78"/>
            <p:cNvSpPr>
              <a:spLocks noChangeArrowheads="1"/>
            </p:cNvSpPr>
            <p:nvPr/>
          </p:nvSpPr>
          <p:spPr bwMode="auto">
            <a:xfrm>
              <a:off x="0" y="880"/>
              <a:ext cx="293" cy="293"/>
            </a:xfrm>
            <a:prstGeom prst="rect">
              <a:avLst/>
            </a:prstGeom>
            <a:solidFill>
              <a:schemeClr val="bg1"/>
            </a:solidFill>
            <a:ln w="15875">
              <a:solidFill>
                <a:srgbClr val="000000"/>
              </a:solidFill>
              <a:miter lim="800000"/>
              <a:headEnd/>
              <a:tailEnd/>
            </a:ln>
          </p:spPr>
          <p:txBody>
            <a:bodyPr/>
            <a:lstStyle/>
            <a:p>
              <a:endParaRPr lang="zh-CN" altLang="en-US"/>
            </a:p>
          </p:txBody>
        </p:sp>
        <p:sp>
          <p:nvSpPr>
            <p:cNvPr id="67618" name="Rectangle 79"/>
            <p:cNvSpPr>
              <a:spLocks noChangeArrowheads="1"/>
            </p:cNvSpPr>
            <p:nvPr/>
          </p:nvSpPr>
          <p:spPr bwMode="auto">
            <a:xfrm>
              <a:off x="888" y="1176"/>
              <a:ext cx="293" cy="293"/>
            </a:xfrm>
            <a:prstGeom prst="rect">
              <a:avLst/>
            </a:prstGeom>
            <a:solidFill>
              <a:schemeClr val="bg1"/>
            </a:solidFill>
            <a:ln w="15875">
              <a:solidFill>
                <a:srgbClr val="000000"/>
              </a:solidFill>
              <a:miter lim="800000"/>
              <a:headEnd/>
              <a:tailEnd/>
            </a:ln>
          </p:spPr>
          <p:txBody>
            <a:bodyPr/>
            <a:lstStyle/>
            <a:p>
              <a:endParaRPr lang="zh-CN" altLang="en-US"/>
            </a:p>
          </p:txBody>
        </p:sp>
        <p:sp>
          <p:nvSpPr>
            <p:cNvPr id="67619" name="Rectangle 80"/>
            <p:cNvSpPr>
              <a:spLocks noChangeArrowheads="1"/>
            </p:cNvSpPr>
            <p:nvPr/>
          </p:nvSpPr>
          <p:spPr bwMode="auto">
            <a:xfrm>
              <a:off x="1176" y="293"/>
              <a:ext cx="293" cy="293"/>
            </a:xfrm>
            <a:prstGeom prst="rect">
              <a:avLst/>
            </a:prstGeom>
            <a:solidFill>
              <a:schemeClr val="bg1"/>
            </a:solidFill>
            <a:ln w="15875">
              <a:solidFill>
                <a:srgbClr val="000000"/>
              </a:solidFill>
              <a:miter lim="800000"/>
              <a:headEnd/>
              <a:tailEnd/>
            </a:ln>
          </p:spPr>
          <p:txBody>
            <a:bodyPr/>
            <a:lstStyle/>
            <a:p>
              <a:endParaRPr lang="zh-CN" altLang="en-US"/>
            </a:p>
          </p:txBody>
        </p:sp>
        <p:sp>
          <p:nvSpPr>
            <p:cNvPr id="67620" name="Rectangle 81"/>
            <p:cNvSpPr>
              <a:spLocks noChangeArrowheads="1"/>
            </p:cNvSpPr>
            <p:nvPr/>
          </p:nvSpPr>
          <p:spPr bwMode="auto">
            <a:xfrm>
              <a:off x="888" y="293"/>
              <a:ext cx="293" cy="293"/>
            </a:xfrm>
            <a:prstGeom prst="rect">
              <a:avLst/>
            </a:prstGeom>
            <a:solidFill>
              <a:schemeClr val="bg1"/>
            </a:solidFill>
            <a:ln w="15875">
              <a:solidFill>
                <a:srgbClr val="000000"/>
              </a:solidFill>
              <a:miter lim="800000"/>
              <a:headEnd/>
              <a:tailEnd/>
            </a:ln>
          </p:spPr>
          <p:txBody>
            <a:bodyPr/>
            <a:lstStyle/>
            <a:p>
              <a:endParaRPr lang="zh-CN" altLang="en-US"/>
            </a:p>
          </p:txBody>
        </p:sp>
        <p:sp>
          <p:nvSpPr>
            <p:cNvPr id="67621" name="Rectangle 82"/>
            <p:cNvSpPr>
              <a:spLocks noChangeArrowheads="1"/>
            </p:cNvSpPr>
            <p:nvPr/>
          </p:nvSpPr>
          <p:spPr bwMode="auto">
            <a:xfrm>
              <a:off x="592" y="293"/>
              <a:ext cx="293" cy="293"/>
            </a:xfrm>
            <a:prstGeom prst="rect">
              <a:avLst/>
            </a:prstGeom>
            <a:solidFill>
              <a:schemeClr val="bg1"/>
            </a:solidFill>
            <a:ln w="15875">
              <a:solidFill>
                <a:srgbClr val="000000"/>
              </a:solidFill>
              <a:miter lim="800000"/>
              <a:headEnd/>
              <a:tailEnd/>
            </a:ln>
          </p:spPr>
          <p:txBody>
            <a:bodyPr/>
            <a:lstStyle/>
            <a:p>
              <a:endParaRPr lang="zh-CN" altLang="en-US"/>
            </a:p>
          </p:txBody>
        </p:sp>
        <p:sp>
          <p:nvSpPr>
            <p:cNvPr id="67622" name="Rectangle 83"/>
            <p:cNvSpPr>
              <a:spLocks noChangeArrowheads="1"/>
            </p:cNvSpPr>
            <p:nvPr/>
          </p:nvSpPr>
          <p:spPr bwMode="auto">
            <a:xfrm>
              <a:off x="296" y="293"/>
              <a:ext cx="293" cy="293"/>
            </a:xfrm>
            <a:prstGeom prst="rect">
              <a:avLst/>
            </a:prstGeom>
            <a:solidFill>
              <a:schemeClr val="bg1"/>
            </a:solidFill>
            <a:ln w="15875">
              <a:solidFill>
                <a:srgbClr val="000000"/>
              </a:solidFill>
              <a:miter lim="800000"/>
              <a:headEnd/>
              <a:tailEnd/>
            </a:ln>
          </p:spPr>
          <p:txBody>
            <a:bodyPr/>
            <a:lstStyle/>
            <a:p>
              <a:endParaRPr lang="zh-CN" altLang="en-US"/>
            </a:p>
          </p:txBody>
        </p:sp>
        <p:sp>
          <p:nvSpPr>
            <p:cNvPr id="67623" name="Rectangle 84"/>
            <p:cNvSpPr>
              <a:spLocks noChangeArrowheads="1"/>
            </p:cNvSpPr>
            <p:nvPr/>
          </p:nvSpPr>
          <p:spPr bwMode="auto">
            <a:xfrm>
              <a:off x="0" y="293"/>
              <a:ext cx="293" cy="293"/>
            </a:xfrm>
            <a:prstGeom prst="rect">
              <a:avLst/>
            </a:prstGeom>
            <a:solidFill>
              <a:schemeClr val="bg1"/>
            </a:solidFill>
            <a:ln w="15875">
              <a:solidFill>
                <a:srgbClr val="000000"/>
              </a:solidFill>
              <a:miter lim="800000"/>
              <a:headEnd/>
              <a:tailEnd/>
            </a:ln>
          </p:spPr>
          <p:txBody>
            <a:bodyPr/>
            <a:lstStyle/>
            <a:p>
              <a:endParaRPr lang="zh-CN" altLang="en-US"/>
            </a:p>
          </p:txBody>
        </p:sp>
        <p:sp>
          <p:nvSpPr>
            <p:cNvPr id="67624" name="Rectangle 85"/>
            <p:cNvSpPr>
              <a:spLocks noChangeArrowheads="1"/>
            </p:cNvSpPr>
            <p:nvPr/>
          </p:nvSpPr>
          <p:spPr bwMode="auto">
            <a:xfrm>
              <a:off x="1451" y="589"/>
              <a:ext cx="293" cy="293"/>
            </a:xfrm>
            <a:prstGeom prst="rect">
              <a:avLst/>
            </a:prstGeom>
            <a:solidFill>
              <a:schemeClr val="bg1"/>
            </a:solidFill>
            <a:ln w="15875">
              <a:solidFill>
                <a:srgbClr val="000000"/>
              </a:solidFill>
              <a:miter lim="800000"/>
              <a:headEnd/>
              <a:tailEnd/>
            </a:ln>
          </p:spPr>
          <p:txBody>
            <a:bodyPr/>
            <a:lstStyle/>
            <a:p>
              <a:endParaRPr lang="zh-CN" altLang="en-US"/>
            </a:p>
          </p:txBody>
        </p:sp>
        <p:sp>
          <p:nvSpPr>
            <p:cNvPr id="67625" name="Rectangle 86"/>
            <p:cNvSpPr>
              <a:spLocks noChangeArrowheads="1"/>
            </p:cNvSpPr>
            <p:nvPr/>
          </p:nvSpPr>
          <p:spPr bwMode="auto">
            <a:xfrm>
              <a:off x="1451" y="885"/>
              <a:ext cx="293" cy="293"/>
            </a:xfrm>
            <a:prstGeom prst="rect">
              <a:avLst/>
            </a:prstGeom>
            <a:solidFill>
              <a:schemeClr val="bg1"/>
            </a:solidFill>
            <a:ln w="15875">
              <a:solidFill>
                <a:srgbClr val="000000"/>
              </a:solidFill>
              <a:miter lim="800000"/>
              <a:headEnd/>
              <a:tailEnd/>
            </a:ln>
          </p:spPr>
          <p:txBody>
            <a:bodyPr/>
            <a:lstStyle/>
            <a:p>
              <a:endParaRPr lang="zh-CN" altLang="en-US"/>
            </a:p>
          </p:txBody>
        </p:sp>
        <p:sp>
          <p:nvSpPr>
            <p:cNvPr id="67626" name="Rectangle 87"/>
            <p:cNvSpPr>
              <a:spLocks noChangeArrowheads="1"/>
            </p:cNvSpPr>
            <p:nvPr/>
          </p:nvSpPr>
          <p:spPr bwMode="auto">
            <a:xfrm>
              <a:off x="1451" y="1181"/>
              <a:ext cx="293" cy="293"/>
            </a:xfrm>
            <a:prstGeom prst="rect">
              <a:avLst/>
            </a:prstGeom>
            <a:solidFill>
              <a:schemeClr val="bg1"/>
            </a:solidFill>
            <a:ln w="15875">
              <a:solidFill>
                <a:srgbClr val="000000"/>
              </a:solidFill>
              <a:miter lim="800000"/>
              <a:headEnd/>
              <a:tailEnd/>
            </a:ln>
          </p:spPr>
          <p:txBody>
            <a:bodyPr/>
            <a:lstStyle/>
            <a:p>
              <a:endParaRPr lang="zh-CN" altLang="en-US"/>
            </a:p>
          </p:txBody>
        </p:sp>
        <p:sp>
          <p:nvSpPr>
            <p:cNvPr id="67627" name="Rectangle 88"/>
            <p:cNvSpPr>
              <a:spLocks noChangeArrowheads="1"/>
            </p:cNvSpPr>
            <p:nvPr/>
          </p:nvSpPr>
          <p:spPr bwMode="auto">
            <a:xfrm>
              <a:off x="1451" y="298"/>
              <a:ext cx="293" cy="293"/>
            </a:xfrm>
            <a:prstGeom prst="rect">
              <a:avLst/>
            </a:prstGeom>
            <a:solidFill>
              <a:schemeClr val="bg1"/>
            </a:solidFill>
            <a:ln w="15875">
              <a:solidFill>
                <a:srgbClr val="000000"/>
              </a:solidFill>
              <a:miter lim="800000"/>
              <a:headEnd/>
              <a:tailEnd/>
            </a:ln>
          </p:spPr>
          <p:txBody>
            <a:bodyPr/>
            <a:lstStyle/>
            <a:p>
              <a:endParaRPr lang="zh-CN" altLang="en-US"/>
            </a:p>
          </p:txBody>
        </p:sp>
        <p:sp>
          <p:nvSpPr>
            <p:cNvPr id="67628" name="Rectangle 89"/>
            <p:cNvSpPr>
              <a:spLocks noChangeArrowheads="1"/>
            </p:cNvSpPr>
            <p:nvPr/>
          </p:nvSpPr>
          <p:spPr bwMode="auto">
            <a:xfrm>
              <a:off x="1451" y="0"/>
              <a:ext cx="293" cy="293"/>
            </a:xfrm>
            <a:prstGeom prst="rect">
              <a:avLst/>
            </a:prstGeom>
            <a:solidFill>
              <a:schemeClr val="bg1"/>
            </a:solidFill>
            <a:ln w="15875">
              <a:solidFill>
                <a:srgbClr val="000000"/>
              </a:solidFill>
              <a:miter lim="800000"/>
              <a:headEnd/>
              <a:tailEnd/>
            </a:ln>
          </p:spPr>
          <p:txBody>
            <a:bodyPr/>
            <a:lstStyle/>
            <a:p>
              <a:endParaRPr lang="zh-CN" altLang="en-US"/>
            </a:p>
          </p:txBody>
        </p:sp>
      </p:grpSp>
      <p:sp>
        <p:nvSpPr>
          <p:cNvPr id="44122" name="Rectangle 90"/>
          <p:cNvSpPr>
            <a:spLocks noChangeArrowheads="1"/>
          </p:cNvSpPr>
          <p:nvPr/>
        </p:nvSpPr>
        <p:spPr bwMode="auto">
          <a:xfrm>
            <a:off x="3132138" y="1341438"/>
            <a:ext cx="6011862"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zh-CN" altLang="en-US">
                <a:latin typeface="Times New Roman" charset="0"/>
              </a:rPr>
              <a:t>但放大后图像的像素点（</a:t>
            </a:r>
            <a:r>
              <a:rPr lang="en-US" altLang="zh-CN">
                <a:latin typeface="Times New Roman" charset="0"/>
              </a:rPr>
              <a:t>0</a:t>
            </a:r>
            <a:r>
              <a:rPr lang="zh-CN" altLang="en-US">
                <a:latin typeface="Times New Roman" charset="0"/>
              </a:rPr>
              <a:t>，</a:t>
            </a:r>
            <a:r>
              <a:rPr lang="en-US" altLang="zh-CN">
                <a:latin typeface="Times New Roman" charset="0"/>
              </a:rPr>
              <a:t>1</a:t>
            </a:r>
            <a:r>
              <a:rPr lang="zh-CN" altLang="en-US">
                <a:latin typeface="Times New Roman" charset="0"/>
              </a:rPr>
              <a:t>）对应于原始图中的像素点（</a:t>
            </a:r>
            <a:r>
              <a:rPr lang="en-US" altLang="zh-CN">
                <a:latin typeface="Times New Roman" charset="0"/>
              </a:rPr>
              <a:t>0</a:t>
            </a:r>
            <a:r>
              <a:rPr lang="zh-CN" altLang="en-US">
                <a:latin typeface="Times New Roman" charset="0"/>
              </a:rPr>
              <a:t>，</a:t>
            </a:r>
            <a:r>
              <a:rPr lang="en-US" altLang="zh-CN">
                <a:latin typeface="Times New Roman" charset="0"/>
              </a:rPr>
              <a:t>0.5</a:t>
            </a:r>
            <a:r>
              <a:rPr lang="zh-CN" altLang="en-US">
                <a:latin typeface="Times New Roman" charset="0"/>
              </a:rPr>
              <a:t>），（</a:t>
            </a:r>
            <a:r>
              <a:rPr lang="en-US" altLang="zh-CN">
                <a:latin typeface="Times New Roman" charset="0"/>
              </a:rPr>
              <a:t>1</a:t>
            </a:r>
            <a:r>
              <a:rPr lang="zh-CN" altLang="en-US">
                <a:latin typeface="Times New Roman" charset="0"/>
              </a:rPr>
              <a:t>，</a:t>
            </a:r>
            <a:r>
              <a:rPr lang="en-US" altLang="zh-CN">
                <a:latin typeface="Times New Roman" charset="0"/>
              </a:rPr>
              <a:t>0</a:t>
            </a:r>
            <a:r>
              <a:rPr lang="zh-CN" altLang="en-US">
                <a:latin typeface="Times New Roman" charset="0"/>
              </a:rPr>
              <a:t>）对应于原始图中的（</a:t>
            </a:r>
            <a:r>
              <a:rPr lang="en-US" altLang="zh-CN">
                <a:latin typeface="Times New Roman" charset="0"/>
              </a:rPr>
              <a:t>0.5</a:t>
            </a:r>
            <a:r>
              <a:rPr lang="zh-CN" altLang="en-US">
                <a:latin typeface="Times New Roman" charset="0"/>
              </a:rPr>
              <a:t>，</a:t>
            </a:r>
            <a:r>
              <a:rPr lang="en-US" altLang="zh-CN">
                <a:latin typeface="Times New Roman" charset="0"/>
              </a:rPr>
              <a:t>0</a:t>
            </a:r>
            <a:r>
              <a:rPr lang="zh-CN" altLang="en-US">
                <a:latin typeface="Times New Roman" charset="0"/>
              </a:rPr>
              <a:t>），原始图像中不存在这些像素点，那么放大图像如何处理这些问题呢？ </a:t>
            </a:r>
          </a:p>
        </p:txBody>
      </p:sp>
      <p:sp>
        <p:nvSpPr>
          <p:cNvPr id="67598" name="Rectangle 2"/>
          <p:cNvSpPr txBox="1">
            <a:spLocks noChangeArrowheads="1"/>
          </p:cNvSpPr>
          <p:nvPr/>
        </p:nvSpPr>
        <p:spPr bwMode="auto">
          <a:xfrm>
            <a:off x="468313" y="188913"/>
            <a:ext cx="76327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14400" indent="-914400"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eaLnBrk="1" hangingPunct="1"/>
            <a:r>
              <a:rPr lang="zh-CN" altLang="en-US" sz="2800" b="1">
                <a:solidFill>
                  <a:srgbClr val="244A58"/>
                </a:solidFill>
                <a:latin typeface="Franklin Gothic Medium" charset="0"/>
                <a:sym typeface="Franklin Gothic Medium" charset="0"/>
              </a:rPr>
              <a:t>图像的缩放</a:t>
            </a:r>
            <a:r>
              <a:rPr lang="en-US" altLang="zh-CN" sz="2800" b="1">
                <a:solidFill>
                  <a:srgbClr val="244A58"/>
                </a:solidFill>
                <a:latin typeface="Franklin Gothic Medium" charset="0"/>
                <a:sym typeface="Franklin Gothic Medium" charset="0"/>
              </a:rPr>
              <a:t>(Image Zoom)</a:t>
            </a:r>
            <a:endParaRPr lang="zh-CN" altLang="en-US" sz="2800" b="1">
              <a:solidFill>
                <a:srgbClr val="244A58"/>
              </a:solidFill>
              <a:latin typeface="Franklin Gothic Medium" charset="0"/>
              <a:sym typeface="Franklin Gothic Medium"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4034">
                                            <p:txEl>
                                              <p:pRg st="0" end="0"/>
                                            </p:txEl>
                                          </p:spTgt>
                                        </p:tgtEl>
                                        <p:attrNameLst>
                                          <p:attrName>style.visibility</p:attrName>
                                        </p:attrNameLst>
                                      </p:cBhvr>
                                      <p:to>
                                        <p:strVal val="visible"/>
                                      </p:to>
                                    </p:set>
                                    <p:animEffect transition="in" filter="wipe(left)">
                                      <p:cBhvr>
                                        <p:cTn id="7" dur="500"/>
                                        <p:tgtEl>
                                          <p:spTgt spid="4403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4034">
                                            <p:txEl>
                                              <p:pRg st="1" end="1"/>
                                            </p:txEl>
                                          </p:spTgt>
                                        </p:tgtEl>
                                        <p:attrNameLst>
                                          <p:attrName>style.visibility</p:attrName>
                                        </p:attrNameLst>
                                      </p:cBhvr>
                                      <p:to>
                                        <p:strVal val="visible"/>
                                      </p:to>
                                    </p:set>
                                    <p:animEffect transition="in" filter="wipe(left)">
                                      <p:cBhvr>
                                        <p:cTn id="12" dur="500"/>
                                        <p:tgtEl>
                                          <p:spTgt spid="4403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4045">
                                            <p:txEl>
                                              <p:pRg st="0" end="0"/>
                                            </p:txEl>
                                          </p:spTgt>
                                        </p:tgtEl>
                                        <p:attrNameLst>
                                          <p:attrName>style.visibility</p:attrName>
                                        </p:attrNameLst>
                                      </p:cBhvr>
                                      <p:to>
                                        <p:strVal val="visible"/>
                                      </p:to>
                                    </p:set>
                                    <p:animEffect transition="in" filter="wipe(left)">
                                      <p:cBhvr>
                                        <p:cTn id="17" dur="500"/>
                                        <p:tgtEl>
                                          <p:spTgt spid="44045">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499"/>
                                          </p:stCondLst>
                                        </p:cTn>
                                        <p:tgtEl>
                                          <p:spTgt spid="44035"/>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44047"/>
                                        </p:tgtEl>
                                        <p:attrNameLst>
                                          <p:attrName>style.visibility</p:attrName>
                                        </p:attrNameLst>
                                      </p:cBhvr>
                                      <p:to>
                                        <p:strVal val="visible"/>
                                      </p:to>
                                    </p:set>
                                    <p:animEffect transition="in" filter="wipe(left)">
                                      <p:cBhvr>
                                        <p:cTn id="26" dur="500"/>
                                        <p:tgtEl>
                                          <p:spTgt spid="4404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44090"/>
                                        </p:tgtEl>
                                        <p:attrNameLst>
                                          <p:attrName>style.visibility</p:attrName>
                                        </p:attrNameLst>
                                      </p:cBhvr>
                                      <p:to>
                                        <p:strVal val="visible"/>
                                      </p:to>
                                    </p:set>
                                    <p:animEffect transition="in" filter="blinds(horizontal)">
                                      <p:cBhvr>
                                        <p:cTn id="31" dur="500"/>
                                        <p:tgtEl>
                                          <p:spTgt spid="44090"/>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nodeType="clickEffect">
                                  <p:stCondLst>
                                    <p:cond delay="0"/>
                                  </p:stCondLst>
                                  <p:childTnLst>
                                    <p:set>
                                      <p:cBhvr>
                                        <p:cTn id="35" dur="1" fill="hold">
                                          <p:stCondLst>
                                            <p:cond delay="0"/>
                                          </p:stCondLst>
                                        </p:cTn>
                                        <p:tgtEl>
                                          <p:spTgt spid="44091"/>
                                        </p:tgtEl>
                                        <p:attrNameLst>
                                          <p:attrName>style.visibility</p:attrName>
                                        </p:attrNameLst>
                                      </p:cBhvr>
                                      <p:to>
                                        <p:strVal val="visible"/>
                                      </p:to>
                                    </p:set>
                                    <p:animEffect transition="in" filter="blinds(horizontal)">
                                      <p:cBhvr>
                                        <p:cTn id="36" dur="500"/>
                                        <p:tgtEl>
                                          <p:spTgt spid="4409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4046">
                                            <p:txEl>
                                              <p:pRg st="0" end="0"/>
                                            </p:txEl>
                                          </p:spTgt>
                                        </p:tgtEl>
                                        <p:attrNameLst>
                                          <p:attrName>style.visibility</p:attrName>
                                        </p:attrNameLst>
                                      </p:cBhvr>
                                      <p:to>
                                        <p:strVal val="visible"/>
                                      </p:to>
                                    </p:set>
                                    <p:animEffect transition="in" filter="wipe(left)">
                                      <p:cBhvr>
                                        <p:cTn id="41" dur="500"/>
                                        <p:tgtEl>
                                          <p:spTgt spid="44046">
                                            <p:txEl>
                                              <p:pRg st="0" end="0"/>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44122"/>
                                        </p:tgtEl>
                                        <p:attrNameLst>
                                          <p:attrName>style.visibility</p:attrName>
                                        </p:attrNameLst>
                                      </p:cBhvr>
                                      <p:to>
                                        <p:strVal val="visible"/>
                                      </p:to>
                                    </p:set>
                                    <p:animEffect transition="in" filter="blinds(horizontal)">
                                      <p:cBhvr>
                                        <p:cTn id="46" dur="500"/>
                                        <p:tgtEl>
                                          <p:spTgt spid="44122"/>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44088"/>
                                        </p:tgtEl>
                                        <p:attrNameLst>
                                          <p:attrName>style.visibility</p:attrName>
                                        </p:attrNameLst>
                                      </p:cBhvr>
                                      <p:to>
                                        <p:strVal val="visible"/>
                                      </p:to>
                                    </p:set>
                                    <p:animEffect transition="in" filter="blinds(horizontal)">
                                      <p:cBhvr>
                                        <p:cTn id="51" dur="500"/>
                                        <p:tgtEl>
                                          <p:spTgt spid="44088"/>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44089"/>
                                        </p:tgtEl>
                                        <p:attrNameLst>
                                          <p:attrName>style.visibility</p:attrName>
                                        </p:attrNameLst>
                                      </p:cBhvr>
                                      <p:to>
                                        <p:strVal val="visible"/>
                                      </p:to>
                                    </p:set>
                                    <p:animEffect transition="in" filter="blinds(horizontal)">
                                      <p:cBhvr>
                                        <p:cTn id="54" dur="500"/>
                                        <p:tgtEl>
                                          <p:spTgt spid="44089"/>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10" fill="hold" nodeType="clickEffect">
                                  <p:stCondLst>
                                    <p:cond delay="0"/>
                                  </p:stCondLst>
                                  <p:childTnLst>
                                    <p:set>
                                      <p:cBhvr>
                                        <p:cTn id="58" dur="1" fill="hold">
                                          <p:stCondLst>
                                            <p:cond delay="0"/>
                                          </p:stCondLst>
                                        </p:cTn>
                                        <p:tgtEl>
                                          <p:spTgt spid="44051"/>
                                        </p:tgtEl>
                                        <p:attrNameLst>
                                          <p:attrName>style.visibility</p:attrName>
                                        </p:attrNameLst>
                                      </p:cBhvr>
                                      <p:to>
                                        <p:strVal val="visible"/>
                                      </p:to>
                                    </p:set>
                                    <p:animEffect transition="in" filter="blinds(horizontal)">
                                      <p:cBhvr>
                                        <p:cTn id="59" dur="500"/>
                                        <p:tgtEl>
                                          <p:spTgt spid="44051"/>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4" presetClass="entr" presetSubtype="0" fill="hold" grpId="0" nodeType="clickEffect">
                                  <p:stCondLst>
                                    <p:cond delay="0"/>
                                  </p:stCondLst>
                                  <p:childTnLst>
                                    <p:set>
                                      <p:cBhvr>
                                        <p:cTn id="63" dur="1" fill="hold">
                                          <p:stCondLst>
                                            <p:cond delay="0"/>
                                          </p:stCondLst>
                                        </p:cTn>
                                        <p:tgtEl>
                                          <p:spTgt spid="44050"/>
                                        </p:tgtEl>
                                        <p:attrNameLst>
                                          <p:attrName>style.visibility</p:attrName>
                                        </p:attrNameLst>
                                      </p:cBhvr>
                                      <p:to>
                                        <p:strVal val="visible"/>
                                      </p:to>
                                    </p:set>
                                    <p:anim to="" calcmode="lin" valueType="num">
                                      <p:cBhvr>
                                        <p:cTn id="64" dur="1" fill="hold"/>
                                        <p:tgtEl>
                                          <p:spTgt spid="44050"/>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4" grpId="0" build="p"/>
      <p:bldP spid="44045" grpId="0" build="p"/>
      <p:bldP spid="44046" grpId="0" build="p"/>
      <p:bldP spid="44047" grpId="0" animBg="1"/>
      <p:bldP spid="44050" grpId="0"/>
      <p:bldP spid="44088" grpId="0" animBg="1"/>
      <p:bldP spid="44089" grpId="0"/>
      <p:bldP spid="44090" grpId="0"/>
      <p:bldP spid="4412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矩形 212993"/>
          <p:cNvSpPr/>
          <p:nvPr/>
        </p:nvSpPr>
        <p:spPr>
          <a:xfrm>
            <a:off x="2192338" y="198438"/>
            <a:ext cx="5240337" cy="579437"/>
          </a:xfrm>
          <a:prstGeom prst="rect">
            <a:avLst/>
          </a:prstGeom>
          <a:noFill/>
          <a:ln w="9525">
            <a:noFill/>
          </a:ln>
        </p:spPr>
        <p:txBody>
          <a:bodyPr>
            <a:spAutoFit/>
          </a:bodyPr>
          <a:lstStyle/>
          <a:p>
            <a:pPr algn="ctr">
              <a:spcBef>
                <a:spcPct val="50000"/>
              </a:spcBef>
              <a:defRPr/>
            </a:pPr>
            <a:r>
              <a:rPr lang="zh-CN" altLang="en-US" sz="3200" b="1" dirty="0">
                <a:solidFill>
                  <a:srgbClr val="244A58"/>
                </a:solidFill>
                <a:effectLst>
                  <a:outerShdw blurRad="38100" dist="38100" dir="2700000" algn="tl">
                    <a:srgbClr val="DDDDDD"/>
                  </a:outerShdw>
                </a:effectLst>
                <a:latin typeface="黑体" charset="0"/>
                <a:ea typeface="黑体" charset="0"/>
                <a:cs typeface="黑体" charset="0"/>
                <a:sym typeface="微软雅黑" charset="0"/>
              </a:rPr>
              <a:t>灰度插值</a:t>
            </a:r>
            <a:r>
              <a:rPr lang="zh-CN" altLang="en-US" sz="3200" dirty="0">
                <a:solidFill>
                  <a:srgbClr val="244A58"/>
                </a:solidFill>
                <a:latin typeface="黑体" charset="0"/>
                <a:ea typeface="黑体" charset="0"/>
                <a:cs typeface="黑体" charset="0"/>
                <a:sym typeface="微软雅黑" charset="0"/>
              </a:rPr>
              <a:t> </a:t>
            </a:r>
            <a:endParaRPr lang="zh-CN" altLang="en-US" sz="3200" b="1" dirty="0">
              <a:solidFill>
                <a:srgbClr val="244A58"/>
              </a:solidFill>
              <a:effectLst>
                <a:outerShdw blurRad="38100" dist="38100" dir="2700000" algn="tl">
                  <a:srgbClr val="DDDDDD"/>
                </a:outerShdw>
              </a:effectLst>
              <a:latin typeface="黑体" charset="0"/>
              <a:ea typeface="黑体" charset="0"/>
              <a:cs typeface="黑体" charset="0"/>
            </a:endParaRPr>
          </a:p>
        </p:txBody>
      </p:sp>
      <p:sp>
        <p:nvSpPr>
          <p:cNvPr id="68610" name="矩形 21299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68611" name="矩形 21299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68612" name="矩形 21299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68613" name="矩形 21299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68614" name="矩形 21299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68615" name="矩形 21299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68616" name="矩形 21300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68617" name="矩形 21300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68618" name="矩形 21300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68619" name="矩形 21300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68620" name="矩形 21300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68621" name="矩形 21300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68622" name="矩形 21300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213008" name="文本框 213007"/>
          <p:cNvSpPr txBox="1"/>
          <p:nvPr/>
        </p:nvSpPr>
        <p:spPr>
          <a:xfrm>
            <a:off x="203200" y="1041400"/>
            <a:ext cx="8763000" cy="5630863"/>
          </a:xfrm>
          <a:prstGeom prst="rect">
            <a:avLst/>
          </a:prstGeom>
          <a:noFill/>
          <a:ln w="9525">
            <a:noFill/>
          </a:ln>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eaLnBrk="1" hangingPunct="1">
              <a:spcBef>
                <a:spcPct val="50000"/>
              </a:spcBef>
            </a:pPr>
            <a:endParaRPr lang="en-US" altLang="zh-CN">
              <a:solidFill>
                <a:schemeClr val="accent2"/>
              </a:solidFill>
              <a:latin typeface="楷体" charset="0"/>
              <a:ea typeface="楷体" charset="0"/>
              <a:cs typeface="楷体" charset="0"/>
            </a:endParaRPr>
          </a:p>
          <a:p>
            <a:pPr eaLnBrk="1" hangingPunct="1">
              <a:spcBef>
                <a:spcPct val="50000"/>
              </a:spcBef>
            </a:pPr>
            <a:r>
              <a:rPr lang="en-US" altLang="zh-CN" b="1">
                <a:solidFill>
                  <a:srgbClr val="D60093"/>
                </a:solidFill>
                <a:effectLst>
                  <a:outerShdw blurRad="38100" dist="38100" dir="2700000" algn="tl">
                    <a:srgbClr val="DDDDDD"/>
                  </a:outerShdw>
                </a:effectLst>
                <a:latin typeface="楷体" charset="0"/>
                <a:ea typeface="楷体" charset="0"/>
                <a:cs typeface="楷体" charset="0"/>
              </a:rPr>
              <a:t>(1) </a:t>
            </a:r>
            <a:r>
              <a:rPr lang="zh-CN" altLang="en-US" b="1">
                <a:solidFill>
                  <a:srgbClr val="D60093"/>
                </a:solidFill>
                <a:effectLst>
                  <a:outerShdw blurRad="38100" dist="38100" dir="2700000" algn="tl">
                    <a:srgbClr val="DDDDDD"/>
                  </a:outerShdw>
                </a:effectLst>
                <a:latin typeface="楷体" charset="0"/>
                <a:ea typeface="楷体" charset="0"/>
                <a:cs typeface="楷体" charset="0"/>
              </a:rPr>
              <a:t>最近邻插值法：</a:t>
            </a:r>
            <a:r>
              <a:rPr lang="zh-CN" altLang="en-US" b="1">
                <a:effectLst>
                  <a:outerShdw blurRad="38100" dist="38100" dir="2700000" algn="tl">
                    <a:srgbClr val="DDDDDD"/>
                  </a:outerShdw>
                </a:effectLst>
                <a:latin typeface="楷体" charset="0"/>
                <a:ea typeface="楷体" charset="0"/>
                <a:cs typeface="楷体" charset="0"/>
              </a:rPr>
              <a:t>也称作零阶插值，就是令变换后像素的灰度值等于距它最近的输入像素的灰度值。</a:t>
            </a:r>
            <a:r>
              <a:rPr lang="zh-CN" altLang="en-US">
                <a:latin typeface="楷体" charset="0"/>
                <a:ea typeface="楷体" charset="0"/>
                <a:cs typeface="楷体" charset="0"/>
              </a:rPr>
              <a:t> </a:t>
            </a:r>
          </a:p>
          <a:p>
            <a:pPr eaLnBrk="1" hangingPunct="1">
              <a:spcBef>
                <a:spcPct val="50000"/>
              </a:spcBef>
            </a:pPr>
            <a:r>
              <a:rPr lang="zh-CN" altLang="en-US">
                <a:latin typeface="楷体" charset="0"/>
                <a:ea typeface="楷体" charset="0"/>
                <a:cs typeface="楷体" charset="0"/>
              </a:rPr>
              <a:t>    </a:t>
            </a:r>
            <a:r>
              <a:rPr lang="zh-CN" altLang="en-US" b="1">
                <a:solidFill>
                  <a:srgbClr val="0099CC"/>
                </a:solidFill>
                <a:latin typeface="楷体" charset="0"/>
                <a:ea typeface="楷体" charset="0"/>
                <a:cs typeface="楷体" charset="0"/>
              </a:rPr>
              <a:t>特点：造成的空间偏移误差为     像素单位，计算简单。但当图像中的像素灰度级有细微变化时，该方法会在图像中产生人工的痕迹。</a:t>
            </a:r>
          </a:p>
          <a:p>
            <a:pPr eaLnBrk="1" hangingPunct="1">
              <a:spcBef>
                <a:spcPct val="50000"/>
              </a:spcBef>
            </a:pPr>
            <a:r>
              <a:rPr lang="zh-CN" altLang="en-US" b="1">
                <a:solidFill>
                  <a:srgbClr val="C00000"/>
                </a:solidFill>
                <a:latin typeface="Gulim" charset="0"/>
                <a:ea typeface="Gulim" charset="0"/>
                <a:cs typeface="Gulim" charset="0"/>
                <a:sym typeface="微软雅黑" charset="0"/>
              </a:rPr>
              <a:t> </a:t>
            </a:r>
            <a:r>
              <a:rPr lang="zh-CN" altLang="en-US" b="1">
                <a:effectLst>
                  <a:outerShdw blurRad="38100" dist="38100" dir="2700000" algn="tl">
                    <a:srgbClr val="DDDDDD"/>
                  </a:outerShdw>
                </a:effectLst>
                <a:latin typeface="楷体" charset="0"/>
                <a:ea typeface="楷体" charset="0"/>
                <a:cs typeface="楷体" charset="0"/>
                <a:sym typeface="微软雅黑" charset="0"/>
              </a:rPr>
              <a:t>当图片放大时，缺少的像素通过直接使用与之最接近的原有的像素的颜色生成，也就是说照搬旁边的像素，这样做的结果是产生了明显可见的锯齿</a:t>
            </a:r>
            <a:endParaRPr lang="zh-CN" altLang="en-US" b="1">
              <a:effectLst>
                <a:outerShdw blurRad="38100" dist="38100" dir="2700000" algn="tl">
                  <a:srgbClr val="DDDDDD"/>
                </a:outerShdw>
              </a:effectLst>
              <a:latin typeface="楷体" charset="0"/>
              <a:ea typeface="楷体" charset="0"/>
              <a:cs typeface="楷体" charset="0"/>
            </a:endParaRPr>
          </a:p>
          <a:p>
            <a:pPr eaLnBrk="1" hangingPunct="1">
              <a:spcBef>
                <a:spcPct val="50000"/>
              </a:spcBef>
            </a:pPr>
            <a:r>
              <a:rPr lang="zh-CN" altLang="en-US" b="1">
                <a:effectLst>
                  <a:outerShdw blurRad="38100" dist="38100" dir="2700000" algn="tl">
                    <a:srgbClr val="DDDDDD"/>
                  </a:outerShdw>
                </a:effectLst>
                <a:latin typeface="Times New Roman" charset="0"/>
                <a:ea typeface="楷体" charset="0"/>
                <a:cs typeface="楷体" charset="0"/>
                <a:sym typeface="微软雅黑" charset="0"/>
              </a:rPr>
              <a:t>srcX=dstX* (srcWidth/dstWidth) , </a:t>
            </a:r>
          </a:p>
          <a:p>
            <a:pPr eaLnBrk="1" hangingPunct="1">
              <a:spcBef>
                <a:spcPct val="50000"/>
              </a:spcBef>
            </a:pPr>
            <a:r>
              <a:rPr lang="zh-CN" altLang="en-US" b="1">
                <a:effectLst>
                  <a:outerShdw blurRad="38100" dist="38100" dir="2700000" algn="tl">
                    <a:srgbClr val="DDDDDD"/>
                  </a:outerShdw>
                </a:effectLst>
                <a:latin typeface="Times New Roman" charset="0"/>
                <a:ea typeface="楷体" charset="0"/>
                <a:cs typeface="楷体" charset="0"/>
                <a:sym typeface="微软雅黑" charset="0"/>
              </a:rPr>
              <a:t>srcY = dstY * (srcHeight/dstHeight)  </a:t>
            </a:r>
            <a:endParaRPr lang="zh-CN" altLang="en-US" b="1">
              <a:effectLst>
                <a:outerShdw blurRad="38100" dist="38100" dir="2700000" algn="tl">
                  <a:srgbClr val="DDDDDD"/>
                </a:outerShdw>
              </a:effectLst>
              <a:latin typeface="Times New Roman" charset="0"/>
              <a:ea typeface="楷体" charset="0"/>
              <a:cs typeface="楷体" charset="0"/>
            </a:endParaRPr>
          </a:p>
          <a:p>
            <a:pPr eaLnBrk="1" hangingPunct="1">
              <a:spcBef>
                <a:spcPct val="50000"/>
              </a:spcBef>
            </a:pPr>
            <a:endParaRPr lang="zh-CN" altLang="en-US">
              <a:latin typeface="楷体" charset="0"/>
              <a:ea typeface="楷体" charset="0"/>
              <a:cs typeface="楷体" charset="0"/>
            </a:endParaRPr>
          </a:p>
        </p:txBody>
      </p:sp>
      <p:sp>
        <p:nvSpPr>
          <p:cNvPr id="68624" name="矩形 21300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68625" name="矩形 21300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68626" name="矩形 21301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68627" name="矩形 21301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68628" name="矩形 21301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68629" name="矩形 21301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68630" name="矩形 21301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68631" name="矩形 21301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68632" name="矩形 21301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graphicFrame>
        <p:nvGraphicFramePr>
          <p:cNvPr id="68633" name="对象 213018"/>
          <p:cNvGraphicFramePr>
            <a:graphicFrameLocks/>
          </p:cNvGraphicFramePr>
          <p:nvPr/>
        </p:nvGraphicFramePr>
        <p:xfrm>
          <a:off x="4572000" y="2565400"/>
          <a:ext cx="533400" cy="311150"/>
        </p:xfrm>
        <a:graphic>
          <a:graphicData uri="http://schemas.openxmlformats.org/presentationml/2006/ole">
            <mc:AlternateContent xmlns:mc="http://schemas.openxmlformats.org/markup-compatibility/2006">
              <mc:Choice xmlns:v="urn:schemas-microsoft-com:vml" Requires="v">
                <p:oleObj spid="_x0000_s68634" name="Equation" r:id="rId3" imgW="368140" imgH="215806" progId="Equation.3">
                  <p:embed/>
                </p:oleObj>
              </mc:Choice>
              <mc:Fallback>
                <p:oleObj name="Equation" r:id="rId3" imgW="368140" imgH="215806" progId="Equation.3">
                  <p:embed/>
                  <p:pic>
                    <p:nvPicPr>
                      <p:cNvPr id="0" name="对象 21301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565400"/>
                        <a:ext cx="5334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ransition xmlns:p14="http://schemas.microsoft.com/office/powerpoint/2010/main">
    <p:random/>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ChangeArrowheads="1"/>
          </p:cNvSpPr>
          <p:nvPr>
            <p:ph type="title"/>
          </p:nvPr>
        </p:nvSpPr>
        <p:spPr>
          <a:xfrm>
            <a:off x="684213" y="115888"/>
            <a:ext cx="7632700" cy="720725"/>
          </a:xfrm>
        </p:spPr>
        <p:txBody>
          <a:bodyPr/>
          <a:lstStyle/>
          <a:p>
            <a:pPr eaLnBrk="1" hangingPunct="1"/>
            <a:r>
              <a:rPr lang="zh-CN" altLang="en-US">
                <a:latin typeface="Franklin Gothic Medium" charset="0"/>
              </a:rPr>
              <a:t>最近邻插值法</a:t>
            </a:r>
          </a:p>
        </p:txBody>
      </p:sp>
      <p:sp>
        <p:nvSpPr>
          <p:cNvPr id="69634" name="Rectangle 3"/>
          <p:cNvSpPr>
            <a:spLocks noGrp="1" noChangeArrowheads="1"/>
          </p:cNvSpPr>
          <p:nvPr>
            <p:ph idx="1"/>
          </p:nvPr>
        </p:nvSpPr>
        <p:spPr>
          <a:xfrm>
            <a:off x="611188" y="1412875"/>
            <a:ext cx="8137525" cy="4695825"/>
          </a:xfrm>
        </p:spPr>
        <p:txBody>
          <a:bodyPr/>
          <a:lstStyle/>
          <a:p>
            <a:pPr eaLnBrk="1" hangingPunct="1"/>
            <a:r>
              <a:rPr lang="zh-CN" altLang="en-US" sz="3200">
                <a:latin typeface="楷体" charset="0"/>
                <a:ea typeface="楷体" charset="0"/>
                <a:cs typeface="楷体" charset="0"/>
              </a:rPr>
              <a:t>最近邻法：</a:t>
            </a:r>
          </a:p>
          <a:p>
            <a:pPr eaLnBrk="1" hangingPunct="1">
              <a:buFont typeface="Arial" charset="0"/>
              <a:buNone/>
            </a:pPr>
            <a:endParaRPr lang="zh-CN" altLang="en-US" sz="3200">
              <a:latin typeface="楷体" charset="0"/>
              <a:ea typeface="楷体" charset="0"/>
              <a:cs typeface="楷体" charset="0"/>
            </a:endParaRPr>
          </a:p>
          <a:p>
            <a:pPr eaLnBrk="1" hangingPunct="1">
              <a:buFont typeface="Arial" charset="0"/>
              <a:buNone/>
            </a:pPr>
            <a:r>
              <a:rPr lang="zh-CN" altLang="en-US" sz="3200">
                <a:latin typeface="楷体" charset="0"/>
                <a:ea typeface="楷体" charset="0"/>
                <a:cs typeface="楷体" charset="0"/>
              </a:rPr>
              <a:t>  最近邻法是将      点最近的整数坐标      点的灰度值取为     点的灰度值。在       点各相邻像素间灰度变化较小时，这种方法是一种简单快捷的方法，但当      点相邻像素间灰度差很大时，这种灰度估值方法会产生较大的误差。 </a:t>
            </a:r>
          </a:p>
        </p:txBody>
      </p:sp>
      <p:sp>
        <p:nvSpPr>
          <p:cNvPr id="69635" name="Rectangle 4"/>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graphicFrame>
        <p:nvGraphicFramePr>
          <p:cNvPr id="69636" name="Object 5"/>
          <p:cNvGraphicFramePr>
            <a:graphicFrameLocks noChangeAspect="1"/>
          </p:cNvGraphicFramePr>
          <p:nvPr/>
        </p:nvGraphicFramePr>
        <p:xfrm>
          <a:off x="3348038" y="2997200"/>
          <a:ext cx="792162" cy="387350"/>
        </p:xfrm>
        <a:graphic>
          <a:graphicData uri="http://schemas.openxmlformats.org/presentationml/2006/ole">
            <mc:AlternateContent xmlns:mc="http://schemas.openxmlformats.org/markup-compatibility/2006">
              <mc:Choice xmlns:v="urn:schemas-microsoft-com:vml" Requires="v">
                <p:oleObj spid="_x0000_s69645" name="Equation" r:id="rId3" imgW="470308" imgH="228799" progId="Equation.3">
                  <p:embed/>
                </p:oleObj>
              </mc:Choice>
              <mc:Fallback>
                <p:oleObj name="Equation" r:id="rId3" imgW="470308" imgH="228799"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8038" y="2997200"/>
                        <a:ext cx="792162"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9637" name="Rectangle 6"/>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graphicFrame>
        <p:nvGraphicFramePr>
          <p:cNvPr id="69638" name="Object 7"/>
          <p:cNvGraphicFramePr>
            <a:graphicFrameLocks noChangeAspect="1"/>
          </p:cNvGraphicFramePr>
          <p:nvPr/>
        </p:nvGraphicFramePr>
        <p:xfrm>
          <a:off x="7308850" y="2997200"/>
          <a:ext cx="649288" cy="368300"/>
        </p:xfrm>
        <a:graphic>
          <a:graphicData uri="http://schemas.openxmlformats.org/presentationml/2006/ole">
            <mc:AlternateContent xmlns:mc="http://schemas.openxmlformats.org/markup-compatibility/2006">
              <mc:Choice xmlns:v="urn:schemas-microsoft-com:vml" Requires="v">
                <p:oleObj spid="_x0000_s69646" r:id="rId5" imgW="355754" imgH="203288" progId="Equation.DSMT4">
                  <p:embed/>
                </p:oleObj>
              </mc:Choice>
              <mc:Fallback>
                <p:oleObj r:id="rId5" imgW="355754" imgH="203288"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8850" y="2997200"/>
                        <a:ext cx="6492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9639" name="Rectangle 8"/>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graphicFrame>
        <p:nvGraphicFramePr>
          <p:cNvPr id="69640" name="Object 9"/>
          <p:cNvGraphicFramePr>
            <a:graphicFrameLocks noChangeAspect="1"/>
          </p:cNvGraphicFramePr>
          <p:nvPr/>
        </p:nvGraphicFramePr>
        <p:xfrm>
          <a:off x="3492500" y="3429000"/>
          <a:ext cx="720725" cy="352425"/>
        </p:xfrm>
        <a:graphic>
          <a:graphicData uri="http://schemas.openxmlformats.org/presentationml/2006/ole">
            <mc:AlternateContent xmlns:mc="http://schemas.openxmlformats.org/markup-compatibility/2006">
              <mc:Choice xmlns:v="urn:schemas-microsoft-com:vml" Requires="v">
                <p:oleObj spid="_x0000_s69647" r:id="rId7" imgW="470308" imgH="228799" progId="Equation.DSMT4">
                  <p:embed/>
                </p:oleObj>
              </mc:Choice>
              <mc:Fallback>
                <p:oleObj r:id="rId7" imgW="470308" imgH="228799" progId="Equation.DSMT4">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500" y="3429000"/>
                        <a:ext cx="7207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9641" name="Rectangle 10"/>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graphicFrame>
        <p:nvGraphicFramePr>
          <p:cNvPr id="69642" name="Object 11"/>
          <p:cNvGraphicFramePr>
            <a:graphicFrameLocks noChangeAspect="1"/>
          </p:cNvGraphicFramePr>
          <p:nvPr/>
        </p:nvGraphicFramePr>
        <p:xfrm>
          <a:off x="6948488" y="3500438"/>
          <a:ext cx="720725" cy="352425"/>
        </p:xfrm>
        <a:graphic>
          <a:graphicData uri="http://schemas.openxmlformats.org/presentationml/2006/ole">
            <mc:AlternateContent xmlns:mc="http://schemas.openxmlformats.org/markup-compatibility/2006">
              <mc:Choice xmlns:v="urn:schemas-microsoft-com:vml" Requires="v">
                <p:oleObj spid="_x0000_s69648" r:id="rId8" imgW="470308" imgH="228799" progId="Equation.DSMT4">
                  <p:embed/>
                </p:oleObj>
              </mc:Choice>
              <mc:Fallback>
                <p:oleObj r:id="rId8" imgW="470308" imgH="228799" progId="Equation.DSMT4">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8488" y="3500438"/>
                        <a:ext cx="7207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9643" name="Rectangle 12"/>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graphicFrame>
        <p:nvGraphicFramePr>
          <p:cNvPr id="69644" name="Object 13"/>
          <p:cNvGraphicFramePr>
            <a:graphicFrameLocks noChangeAspect="1"/>
          </p:cNvGraphicFramePr>
          <p:nvPr/>
        </p:nvGraphicFramePr>
        <p:xfrm>
          <a:off x="5508625" y="4508500"/>
          <a:ext cx="647700" cy="317500"/>
        </p:xfrm>
        <a:graphic>
          <a:graphicData uri="http://schemas.openxmlformats.org/presentationml/2006/ole">
            <mc:AlternateContent xmlns:mc="http://schemas.openxmlformats.org/markup-compatibility/2006">
              <mc:Choice xmlns:v="urn:schemas-microsoft-com:vml" Requires="v">
                <p:oleObj spid="_x0000_s69649" r:id="rId9" imgW="470308" imgH="228799" progId="Equation.DSMT4">
                  <p:embed/>
                </p:oleObj>
              </mc:Choice>
              <mc:Fallback>
                <p:oleObj r:id="rId9" imgW="470308" imgH="228799" progId="Equation.DSMT4">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625" y="4508500"/>
                        <a:ext cx="6477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3"/>
          <p:cNvSpPr>
            <a:spLocks noChangeArrowheads="1"/>
          </p:cNvSpPr>
          <p:nvPr/>
        </p:nvSpPr>
        <p:spPr bwMode="auto">
          <a:xfrm>
            <a:off x="3705225" y="4940300"/>
            <a:ext cx="38163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zh-CN" altLang="en-US" sz="2400" b="1">
                <a:solidFill>
                  <a:srgbClr val="000066"/>
                </a:solidFill>
                <a:latin typeface="Times New Roman" charset="0"/>
              </a:rPr>
              <a:t>最近邻法 </a:t>
            </a:r>
          </a:p>
        </p:txBody>
      </p:sp>
      <p:sp>
        <p:nvSpPr>
          <p:cNvPr id="70658" name="Rectangle 4"/>
          <p:cNvSpPr>
            <a:spLocks noChangeArrowheads="1"/>
          </p:cNvSpPr>
          <p:nvPr/>
        </p:nvSpPr>
        <p:spPr bwMode="auto">
          <a:xfrm>
            <a:off x="0" y="25908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graphicFrame>
        <p:nvGraphicFramePr>
          <p:cNvPr id="70659" name="Object 5"/>
          <p:cNvGraphicFramePr>
            <a:graphicFrameLocks noChangeAspect="1"/>
          </p:cNvGraphicFramePr>
          <p:nvPr/>
        </p:nvGraphicFramePr>
        <p:xfrm>
          <a:off x="2700338" y="1700213"/>
          <a:ext cx="3744912" cy="2890837"/>
        </p:xfrm>
        <a:graphic>
          <a:graphicData uri="http://schemas.openxmlformats.org/presentationml/2006/ole">
            <mc:AlternateContent xmlns:mc="http://schemas.openxmlformats.org/markup-compatibility/2006">
              <mc:Choice xmlns:v="urn:schemas-microsoft-com:vml" Requires="v">
                <p:oleObj spid="_x0000_s70661" r:id="rId3" imgW="3759200" imgH="2895600" progId="Visio.Drawing.11">
                  <p:embed/>
                </p:oleObj>
              </mc:Choice>
              <mc:Fallback>
                <p:oleObj r:id="rId3" imgW="3759200" imgH="2895600" progId="Visio.Drawing.11">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0338" y="1700213"/>
                        <a:ext cx="3744912" cy="289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0660" name="Rectangle 2"/>
          <p:cNvSpPr>
            <a:spLocks noGrp="1" noChangeArrowheads="1"/>
          </p:cNvSpPr>
          <p:nvPr>
            <p:ph type="title"/>
          </p:nvPr>
        </p:nvSpPr>
        <p:spPr>
          <a:xfrm>
            <a:off x="684213" y="115888"/>
            <a:ext cx="7632700" cy="720725"/>
          </a:xfrm>
        </p:spPr>
        <p:txBody>
          <a:bodyPr/>
          <a:lstStyle/>
          <a:p>
            <a:pPr eaLnBrk="1" hangingPunct="1"/>
            <a:r>
              <a:rPr lang="zh-CN" altLang="en-US">
                <a:latin typeface="Franklin Gothic Medium" charset="0"/>
              </a:rPr>
              <a:t>最近邻插值法</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文本框 1"/>
          <p:cNvSpPr txBox="1"/>
          <p:nvPr/>
        </p:nvSpPr>
        <p:spPr>
          <a:xfrm>
            <a:off x="388938" y="1112838"/>
            <a:ext cx="8132762" cy="1631950"/>
          </a:xfrm>
          <a:prstGeom prst="rect">
            <a:avLst/>
          </a:prstGeom>
          <a:noFill/>
          <a:ln w="9525">
            <a:noFill/>
          </a:ln>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eaLnBrk="1" hangingPunct="1">
              <a:spcBef>
                <a:spcPct val="50000"/>
              </a:spcBef>
            </a:pPr>
            <a:r>
              <a:rPr lang="en-US" altLang="zh-CN" sz="2000" b="1">
                <a:solidFill>
                  <a:srgbClr val="D60093"/>
                </a:solidFill>
                <a:effectLst>
                  <a:outerShdw blurRad="38100" dist="38100" dir="2700000" algn="tl">
                    <a:srgbClr val="DDDDDD"/>
                  </a:outerShdw>
                </a:effectLst>
                <a:latin typeface="楷体" charset="0"/>
                <a:ea typeface="楷体" charset="0"/>
                <a:cs typeface="楷体" charset="0"/>
                <a:sym typeface="微软雅黑" charset="0"/>
              </a:rPr>
              <a:t>(2)</a:t>
            </a:r>
            <a:r>
              <a:rPr lang="zh-CN" altLang="en-US" sz="2000" b="1">
                <a:solidFill>
                  <a:srgbClr val="D60093"/>
                </a:solidFill>
                <a:effectLst>
                  <a:outerShdw blurRad="38100" dist="38100" dir="2700000" algn="tl">
                    <a:srgbClr val="DDDDDD"/>
                  </a:outerShdw>
                </a:effectLst>
                <a:latin typeface="楷体" charset="0"/>
                <a:ea typeface="楷体" charset="0"/>
                <a:cs typeface="楷体" charset="0"/>
                <a:sym typeface="微软雅黑" charset="0"/>
              </a:rPr>
              <a:t>双线性插值</a:t>
            </a:r>
            <a:r>
              <a:rPr lang="en-US" altLang="zh-CN" sz="2000" b="1">
                <a:solidFill>
                  <a:srgbClr val="D60093"/>
                </a:solidFill>
                <a:effectLst>
                  <a:outerShdw blurRad="38100" dist="38100" dir="2700000" algn="tl">
                    <a:srgbClr val="DDDDDD"/>
                  </a:outerShdw>
                </a:effectLst>
                <a:latin typeface="楷体" charset="0"/>
                <a:ea typeface="楷体" charset="0"/>
                <a:cs typeface="楷体" charset="0"/>
                <a:sym typeface="微软雅黑" charset="0"/>
              </a:rPr>
              <a:t>: </a:t>
            </a:r>
            <a:r>
              <a:rPr lang="zh-CN" altLang="en-US" sz="2000" b="1">
                <a:effectLst>
                  <a:outerShdw blurRad="38100" dist="38100" dir="2700000" algn="tl">
                    <a:srgbClr val="DDDDDD"/>
                  </a:outerShdw>
                </a:effectLst>
                <a:latin typeface="楷体" charset="0"/>
                <a:ea typeface="楷体" charset="0"/>
                <a:cs typeface="楷体" charset="0"/>
                <a:sym typeface="微软雅黑" charset="0"/>
              </a:rPr>
              <a:t>也称作一阶插值</a:t>
            </a:r>
            <a:r>
              <a:rPr lang="en-US" altLang="zh-CN" sz="2000" b="1">
                <a:effectLst>
                  <a:outerShdw blurRad="38100" dist="38100" dir="2700000" algn="tl">
                    <a:srgbClr val="DDDDDD"/>
                  </a:outerShdw>
                </a:effectLst>
                <a:latin typeface="楷体" charset="0"/>
                <a:ea typeface="楷体" charset="0"/>
                <a:cs typeface="楷体" charset="0"/>
                <a:sym typeface="微软雅黑" charset="0"/>
              </a:rPr>
              <a:t>,</a:t>
            </a:r>
            <a:r>
              <a:rPr lang="zh-CN" altLang="en-US" sz="2000" b="1">
                <a:effectLst>
                  <a:outerShdw blurRad="38100" dist="38100" dir="2700000" algn="tl">
                    <a:srgbClr val="DDDDDD"/>
                  </a:outerShdw>
                </a:effectLst>
                <a:latin typeface="楷体" charset="0"/>
                <a:ea typeface="楷体" charset="0"/>
                <a:cs typeface="楷体" charset="0"/>
                <a:sym typeface="微软雅黑" charset="0"/>
              </a:rPr>
              <a:t>该方法通常是沿图像矩阵的每一列（行）进行插值，然后对插值后所得到的矩阵再沿着行（列）方向进行线性插值。</a:t>
            </a:r>
            <a:r>
              <a:rPr lang="zh-CN" altLang="en-US" sz="2000">
                <a:latin typeface="Gulim" charset="0"/>
                <a:ea typeface="Gulim" charset="0"/>
                <a:cs typeface="Gulim" charset="0"/>
                <a:sym typeface="微软雅黑" charset="0"/>
              </a:rPr>
              <a:t> </a:t>
            </a:r>
            <a:r>
              <a:rPr lang="zh-CN" altLang="en-US" sz="2000" b="1">
                <a:effectLst>
                  <a:outerShdw blurRad="38100" dist="38100" dir="2700000" algn="tl">
                    <a:srgbClr val="DDDDDD"/>
                  </a:outerShdw>
                </a:effectLst>
                <a:latin typeface="楷体" charset="0"/>
                <a:ea typeface="楷体" charset="0"/>
                <a:cs typeface="楷体" charset="0"/>
                <a:sym typeface="微软雅黑" charset="0"/>
              </a:rPr>
              <a:t>双线性插值算法（Bilinear Interpolation）输出的图像的每个像素都是原图中四个像素（2×2）运算的结果，这种算法极大地消除了锯齿现象</a:t>
            </a:r>
            <a:endParaRPr lang="zh-CN" altLang="en-US" sz="2000" b="1">
              <a:effectLst>
                <a:outerShdw blurRad="38100" dist="38100" dir="2700000" algn="tl">
                  <a:srgbClr val="DDDDDD"/>
                </a:outerShdw>
              </a:effectLst>
              <a:latin typeface="楷体" charset="0"/>
              <a:ea typeface="楷体" charset="0"/>
              <a:cs typeface="楷体" charset="0"/>
            </a:endParaRPr>
          </a:p>
        </p:txBody>
      </p:sp>
      <p:sp>
        <p:nvSpPr>
          <p:cNvPr id="212994" name="矩形 212993"/>
          <p:cNvSpPr/>
          <p:nvPr/>
        </p:nvSpPr>
        <p:spPr>
          <a:xfrm>
            <a:off x="2192338" y="198438"/>
            <a:ext cx="5240337" cy="579437"/>
          </a:xfrm>
          <a:prstGeom prst="rect">
            <a:avLst/>
          </a:prstGeom>
          <a:noFill/>
          <a:ln w="9525">
            <a:noFill/>
          </a:ln>
        </p:spPr>
        <p:txBody>
          <a:bodyPr>
            <a:spAutoFit/>
          </a:bodyPr>
          <a:lstStyle/>
          <a:p>
            <a:pPr algn="ctr">
              <a:spcBef>
                <a:spcPct val="50000"/>
              </a:spcBef>
              <a:defRPr/>
            </a:pPr>
            <a:r>
              <a:rPr lang="zh-CN" altLang="en-US" sz="3200" b="1" dirty="0">
                <a:solidFill>
                  <a:srgbClr val="244A58"/>
                </a:solidFill>
                <a:effectLst>
                  <a:outerShdw blurRad="38100" dist="38100" dir="2700000" algn="tl">
                    <a:srgbClr val="DDDDDD"/>
                  </a:outerShdw>
                </a:effectLst>
                <a:latin typeface="黑体" charset="0"/>
                <a:ea typeface="黑体" charset="0"/>
                <a:cs typeface="黑体" charset="0"/>
                <a:sym typeface="微软雅黑" charset="0"/>
              </a:rPr>
              <a:t>灰度插值</a:t>
            </a:r>
            <a:r>
              <a:rPr lang="zh-CN" altLang="en-US" sz="3200" dirty="0">
                <a:solidFill>
                  <a:srgbClr val="244A58"/>
                </a:solidFill>
                <a:latin typeface="黑体" charset="0"/>
                <a:ea typeface="黑体" charset="0"/>
                <a:cs typeface="黑体" charset="0"/>
                <a:sym typeface="微软雅黑" charset="0"/>
              </a:rPr>
              <a:t> </a:t>
            </a:r>
            <a:endParaRPr lang="zh-CN" altLang="en-US" sz="3200" b="1" dirty="0">
              <a:solidFill>
                <a:srgbClr val="244A58"/>
              </a:solidFill>
              <a:effectLst>
                <a:outerShdw blurRad="38100" dist="38100" dir="2700000" algn="tl">
                  <a:srgbClr val="DDDDDD"/>
                </a:outerShdw>
              </a:effectLst>
              <a:latin typeface="黑体" charset="0"/>
              <a:ea typeface="黑体" charset="0"/>
              <a:cs typeface="黑体" charset="0"/>
            </a:endParaRPr>
          </a:p>
        </p:txBody>
      </p:sp>
      <p:pic>
        <p:nvPicPr>
          <p:cNvPr id="71683" name="Picture 2" descr="IMG_3115.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2708275"/>
            <a:ext cx="4413250" cy="249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random/>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标题 1"/>
          <p:cNvSpPr>
            <a:spLocks noGrp="1" noChangeArrowheads="1"/>
          </p:cNvSpPr>
          <p:nvPr>
            <p:ph type="title" idx="4294967295"/>
          </p:nvPr>
        </p:nvSpPr>
        <p:spPr>
          <a:xfrm>
            <a:off x="457200" y="117475"/>
            <a:ext cx="8686800" cy="838200"/>
          </a:xfrm>
        </p:spPr>
        <p:txBody>
          <a:bodyPr/>
          <a:lstStyle/>
          <a:p>
            <a:pPr eaLnBrk="1" hangingPunct="1"/>
            <a:r>
              <a:rPr lang="en-US" altLang="zh-CN">
                <a:latin typeface="华文楷体" charset="0"/>
                <a:ea typeface="华文楷体" charset="0"/>
                <a:cs typeface="华文楷体" charset="0"/>
              </a:rPr>
              <a:t>4.1.1</a:t>
            </a:r>
            <a:r>
              <a:rPr lang="zh-CN" altLang="en-US">
                <a:latin typeface="华文楷体" charset="0"/>
                <a:ea typeface="华文楷体" charset="0"/>
                <a:cs typeface="华文楷体" charset="0"/>
              </a:rPr>
              <a:t>　线性灰度变换点运算</a:t>
            </a:r>
          </a:p>
        </p:txBody>
      </p:sp>
      <p:sp>
        <p:nvSpPr>
          <p:cNvPr id="7170" name="内容占位符 2"/>
          <p:cNvSpPr>
            <a:spLocks noGrp="1" noChangeArrowheads="1"/>
          </p:cNvSpPr>
          <p:nvPr>
            <p:ph idx="4294967295"/>
          </p:nvPr>
        </p:nvSpPr>
        <p:spPr>
          <a:xfrm>
            <a:off x="457200" y="1554163"/>
            <a:ext cx="8686800" cy="4525962"/>
          </a:xfrm>
        </p:spPr>
        <p:txBody>
          <a:bodyPr rtlCol="0">
            <a:normAutofit fontScale="85000" lnSpcReduction="20000"/>
          </a:bodyPr>
          <a:lstStyle/>
          <a:p>
            <a:pPr eaLnBrk="1" fontAlgn="auto" hangingPunct="1">
              <a:lnSpc>
                <a:spcPct val="90000"/>
              </a:lnSpc>
              <a:spcAft>
                <a:spcPts val="0"/>
              </a:spcAft>
              <a:buClr>
                <a:schemeClr val="accent1">
                  <a:lumMod val="60000"/>
                  <a:lumOff val="40000"/>
                </a:schemeClr>
              </a:buClr>
              <a:buFont typeface="Wingdings 2" pitchFamily="18" charset="2"/>
              <a:buChar char=""/>
              <a:defRPr/>
            </a:pPr>
            <a:r>
              <a:rPr lang="zh-CN" altLang="en-US">
                <a:solidFill>
                  <a:schemeClr val="tx1">
                    <a:lumMod val="65000"/>
                    <a:lumOff val="35000"/>
                  </a:schemeClr>
                </a:solidFill>
                <a:latin typeface="华文楷体" charset="0"/>
                <a:ea typeface="华文楷体" charset="0"/>
                <a:cs typeface="华文楷体" charset="0"/>
              </a:rPr>
              <a:t>在线性点运算中，灰度变换函数在数学上就是线性函数。</a:t>
            </a:r>
          </a:p>
          <a:p>
            <a:pPr eaLnBrk="1" fontAlgn="auto" hangingPunct="1">
              <a:lnSpc>
                <a:spcPct val="90000"/>
              </a:lnSpc>
              <a:spcAft>
                <a:spcPts val="0"/>
              </a:spcAft>
              <a:buClr>
                <a:schemeClr val="accent1">
                  <a:lumMod val="60000"/>
                  <a:lumOff val="40000"/>
                </a:schemeClr>
              </a:buClr>
              <a:buFont typeface="Wingdings 2" pitchFamily="18" charset="2"/>
              <a:buChar char=""/>
              <a:defRPr/>
            </a:pPr>
            <a:endParaRPr lang="en-US" altLang="zh-CN">
              <a:solidFill>
                <a:schemeClr val="tx1">
                  <a:lumMod val="65000"/>
                  <a:lumOff val="35000"/>
                </a:schemeClr>
              </a:solidFill>
              <a:latin typeface="华文楷体" charset="0"/>
              <a:ea typeface="华文楷体" charset="0"/>
              <a:cs typeface="华文楷体" charset="0"/>
            </a:endParaRPr>
          </a:p>
          <a:p>
            <a:pPr eaLnBrk="1" fontAlgn="auto" hangingPunct="1">
              <a:lnSpc>
                <a:spcPct val="90000"/>
              </a:lnSpc>
              <a:spcAft>
                <a:spcPts val="0"/>
              </a:spcAft>
              <a:buClr>
                <a:schemeClr val="accent1">
                  <a:lumMod val="60000"/>
                  <a:lumOff val="40000"/>
                </a:schemeClr>
              </a:buClr>
              <a:buFont typeface="Wingdings 2" pitchFamily="18" charset="2"/>
              <a:buChar char=""/>
              <a:defRPr/>
            </a:pPr>
            <a:endParaRPr lang="en-US" altLang="zh-CN">
              <a:solidFill>
                <a:schemeClr val="tx1">
                  <a:lumMod val="65000"/>
                  <a:lumOff val="35000"/>
                </a:schemeClr>
              </a:solidFill>
              <a:latin typeface="华文楷体" charset="0"/>
              <a:ea typeface="华文楷体" charset="0"/>
              <a:cs typeface="华文楷体" charset="0"/>
            </a:endParaRPr>
          </a:p>
          <a:p>
            <a:pPr eaLnBrk="1" fontAlgn="auto" hangingPunct="1">
              <a:lnSpc>
                <a:spcPct val="90000"/>
              </a:lnSpc>
              <a:spcAft>
                <a:spcPts val="0"/>
              </a:spcAft>
              <a:buClr>
                <a:schemeClr val="accent1">
                  <a:lumMod val="60000"/>
                  <a:lumOff val="40000"/>
                </a:schemeClr>
              </a:buClr>
              <a:buFont typeface="Wingdings 2" pitchFamily="18" charset="2"/>
              <a:buChar char=""/>
              <a:defRPr/>
            </a:pPr>
            <a:endParaRPr lang="en-US" altLang="zh-CN">
              <a:solidFill>
                <a:schemeClr val="tx1">
                  <a:lumMod val="65000"/>
                  <a:lumOff val="35000"/>
                </a:schemeClr>
              </a:solidFill>
              <a:latin typeface="华文楷体" charset="0"/>
              <a:ea typeface="华文楷体" charset="0"/>
              <a:cs typeface="华文楷体" charset="0"/>
            </a:endParaRPr>
          </a:p>
          <a:p>
            <a:pPr eaLnBrk="1" fontAlgn="auto" hangingPunct="1">
              <a:lnSpc>
                <a:spcPct val="90000"/>
              </a:lnSpc>
              <a:spcAft>
                <a:spcPts val="0"/>
              </a:spcAft>
              <a:buClr>
                <a:schemeClr val="accent1">
                  <a:lumMod val="60000"/>
                  <a:lumOff val="40000"/>
                </a:schemeClr>
              </a:buClr>
              <a:buFont typeface="Wingdings 2" pitchFamily="18" charset="2"/>
              <a:buChar char=""/>
              <a:defRPr/>
            </a:pPr>
            <a:endParaRPr lang="en-US" altLang="zh-CN">
              <a:solidFill>
                <a:schemeClr val="tx1">
                  <a:lumMod val="65000"/>
                  <a:lumOff val="35000"/>
                </a:schemeClr>
              </a:solidFill>
              <a:latin typeface="华文楷体" charset="0"/>
              <a:ea typeface="华文楷体" charset="0"/>
              <a:cs typeface="华文楷体" charset="0"/>
            </a:endParaRPr>
          </a:p>
          <a:p>
            <a:pPr eaLnBrk="1" fontAlgn="auto" hangingPunct="1">
              <a:lnSpc>
                <a:spcPct val="90000"/>
              </a:lnSpc>
              <a:spcAft>
                <a:spcPts val="0"/>
              </a:spcAft>
              <a:buClr>
                <a:schemeClr val="accent1">
                  <a:lumMod val="60000"/>
                  <a:lumOff val="40000"/>
                </a:schemeClr>
              </a:buClr>
              <a:buFont typeface="Wingdings 2" pitchFamily="18" charset="2"/>
              <a:buChar char=""/>
              <a:defRPr/>
            </a:pPr>
            <a:endParaRPr lang="en-US" altLang="zh-CN">
              <a:solidFill>
                <a:schemeClr val="tx1">
                  <a:lumMod val="65000"/>
                  <a:lumOff val="35000"/>
                </a:schemeClr>
              </a:solidFill>
              <a:latin typeface="华文楷体" charset="0"/>
              <a:ea typeface="华文楷体" charset="0"/>
              <a:cs typeface="华文楷体" charset="0"/>
            </a:endParaRPr>
          </a:p>
          <a:p>
            <a:pPr eaLnBrk="1" fontAlgn="auto" hangingPunct="1">
              <a:lnSpc>
                <a:spcPct val="90000"/>
              </a:lnSpc>
              <a:spcAft>
                <a:spcPts val="0"/>
              </a:spcAft>
              <a:buClr>
                <a:schemeClr val="accent1">
                  <a:lumMod val="60000"/>
                  <a:lumOff val="40000"/>
                </a:schemeClr>
              </a:buClr>
              <a:buFont typeface="Wingdings 2" pitchFamily="18" charset="2"/>
              <a:buChar char=""/>
              <a:defRPr/>
            </a:pPr>
            <a:endParaRPr lang="zh-CN" altLang="en-US">
              <a:solidFill>
                <a:schemeClr val="tx1">
                  <a:lumMod val="65000"/>
                  <a:lumOff val="35000"/>
                </a:schemeClr>
              </a:solidFill>
              <a:latin typeface="华文楷体" charset="0"/>
              <a:ea typeface="华文楷体" charset="0"/>
              <a:cs typeface="华文楷体" charset="0"/>
            </a:endParaRPr>
          </a:p>
          <a:p>
            <a:pPr eaLnBrk="1" fontAlgn="auto" hangingPunct="1">
              <a:lnSpc>
                <a:spcPct val="90000"/>
              </a:lnSpc>
              <a:spcAft>
                <a:spcPts val="0"/>
              </a:spcAft>
              <a:buClr>
                <a:schemeClr val="accent1">
                  <a:lumMod val="60000"/>
                  <a:lumOff val="40000"/>
                </a:schemeClr>
              </a:buClr>
              <a:buFont typeface="Wingdings 2" pitchFamily="18" charset="2"/>
              <a:buChar char=""/>
              <a:defRPr/>
            </a:pPr>
            <a:endParaRPr lang="en-US" altLang="zh-CN">
              <a:solidFill>
                <a:schemeClr val="tx1">
                  <a:lumMod val="65000"/>
                  <a:lumOff val="35000"/>
                </a:schemeClr>
              </a:solidFill>
              <a:latin typeface="华文楷体" charset="0"/>
              <a:ea typeface="华文楷体" charset="0"/>
              <a:cs typeface="华文楷体" charset="0"/>
            </a:endParaRPr>
          </a:p>
          <a:p>
            <a:pPr eaLnBrk="1" fontAlgn="auto" hangingPunct="1">
              <a:lnSpc>
                <a:spcPct val="90000"/>
              </a:lnSpc>
              <a:spcAft>
                <a:spcPts val="0"/>
              </a:spcAft>
              <a:buClr>
                <a:schemeClr val="accent1">
                  <a:lumMod val="60000"/>
                  <a:lumOff val="40000"/>
                </a:schemeClr>
              </a:buClr>
              <a:buFont typeface="Wingdings 2" pitchFamily="18" charset="2"/>
              <a:buChar char=""/>
              <a:defRPr/>
            </a:pPr>
            <a:r>
              <a:rPr lang="zh-CN" altLang="en-US">
                <a:solidFill>
                  <a:schemeClr val="tx1">
                    <a:lumMod val="65000"/>
                    <a:lumOff val="35000"/>
                  </a:schemeClr>
                </a:solidFill>
                <a:latin typeface="华文楷体" charset="0"/>
                <a:ea typeface="华文楷体" charset="0"/>
                <a:cs typeface="华文楷体" charset="0"/>
              </a:rPr>
              <a:t>当 </a:t>
            </a:r>
            <a:r>
              <a:rPr lang="en-US" altLang="zh-CN">
                <a:solidFill>
                  <a:schemeClr val="tx1">
                    <a:lumMod val="65000"/>
                    <a:lumOff val="35000"/>
                  </a:schemeClr>
                </a:solidFill>
                <a:latin typeface="华文楷体" charset="0"/>
                <a:ea typeface="华文楷体" charset="0"/>
                <a:cs typeface="华文楷体" charset="0"/>
              </a:rPr>
              <a:t>a&gt;1</a:t>
            </a:r>
            <a:r>
              <a:rPr lang="zh-CN" altLang="en-US">
                <a:solidFill>
                  <a:schemeClr val="tx1">
                    <a:lumMod val="65000"/>
                    <a:lumOff val="35000"/>
                  </a:schemeClr>
                </a:solidFill>
                <a:latin typeface="华文楷体" charset="0"/>
                <a:ea typeface="华文楷体" charset="0"/>
                <a:cs typeface="华文楷体" charset="0"/>
              </a:rPr>
              <a:t>时，输出图像</a:t>
            </a:r>
            <a:r>
              <a:rPr lang="zh-CN" altLang="en-US">
                <a:solidFill>
                  <a:srgbClr val="FF0000"/>
                </a:solidFill>
                <a:latin typeface="华文楷体" charset="0"/>
                <a:ea typeface="华文楷体" charset="0"/>
                <a:cs typeface="华文楷体" charset="0"/>
              </a:rPr>
              <a:t>对比度增大</a:t>
            </a:r>
            <a:r>
              <a:rPr lang="zh-CN" altLang="en-US">
                <a:solidFill>
                  <a:schemeClr val="tx1">
                    <a:lumMod val="65000"/>
                    <a:lumOff val="35000"/>
                  </a:schemeClr>
                </a:solidFill>
                <a:latin typeface="华文楷体" charset="0"/>
                <a:ea typeface="华文楷体" charset="0"/>
                <a:cs typeface="华文楷体" charset="0"/>
              </a:rPr>
              <a:t>；当</a:t>
            </a:r>
            <a:r>
              <a:rPr lang="en-US" altLang="zh-CN">
                <a:solidFill>
                  <a:schemeClr val="tx1">
                    <a:lumMod val="65000"/>
                    <a:lumOff val="35000"/>
                  </a:schemeClr>
                </a:solidFill>
                <a:latin typeface="华文楷体" charset="0"/>
                <a:ea typeface="华文楷体" charset="0"/>
                <a:cs typeface="华文楷体" charset="0"/>
              </a:rPr>
              <a:t>a&lt;1</a:t>
            </a:r>
            <a:r>
              <a:rPr lang="zh-CN" altLang="en-US">
                <a:solidFill>
                  <a:schemeClr val="tx1">
                    <a:lumMod val="65000"/>
                    <a:lumOff val="35000"/>
                  </a:schemeClr>
                </a:solidFill>
                <a:latin typeface="华文楷体" charset="0"/>
                <a:ea typeface="华文楷体" charset="0"/>
                <a:cs typeface="华文楷体" charset="0"/>
              </a:rPr>
              <a:t>时，输出图像</a:t>
            </a:r>
            <a:r>
              <a:rPr lang="zh-CN" altLang="en-US">
                <a:solidFill>
                  <a:srgbClr val="FF0000"/>
                </a:solidFill>
                <a:latin typeface="华文楷体" charset="0"/>
                <a:ea typeface="华文楷体" charset="0"/>
                <a:cs typeface="华文楷体" charset="0"/>
              </a:rPr>
              <a:t>对比度降低</a:t>
            </a:r>
            <a:r>
              <a:rPr lang="zh-CN" altLang="en-US">
                <a:solidFill>
                  <a:schemeClr val="tx1">
                    <a:lumMod val="65000"/>
                    <a:lumOff val="35000"/>
                  </a:schemeClr>
                </a:solidFill>
                <a:latin typeface="华文楷体" charset="0"/>
                <a:ea typeface="华文楷体" charset="0"/>
                <a:cs typeface="华文楷体" charset="0"/>
              </a:rPr>
              <a:t>；当</a:t>
            </a:r>
            <a:r>
              <a:rPr lang="en-US" altLang="zh-CN">
                <a:solidFill>
                  <a:schemeClr val="tx1">
                    <a:lumMod val="65000"/>
                    <a:lumOff val="35000"/>
                  </a:schemeClr>
                </a:solidFill>
                <a:latin typeface="华文楷体" charset="0"/>
                <a:ea typeface="华文楷体" charset="0"/>
                <a:cs typeface="华文楷体" charset="0"/>
              </a:rPr>
              <a:t>a=1</a:t>
            </a:r>
            <a:r>
              <a:rPr lang="zh-CN" altLang="en-US">
                <a:solidFill>
                  <a:schemeClr val="tx1">
                    <a:lumMod val="65000"/>
                    <a:lumOff val="35000"/>
                  </a:schemeClr>
                </a:solidFill>
                <a:latin typeface="华文楷体" charset="0"/>
                <a:ea typeface="华文楷体" charset="0"/>
                <a:cs typeface="华文楷体" charset="0"/>
              </a:rPr>
              <a:t>，</a:t>
            </a:r>
            <a:r>
              <a:rPr lang="en-US" altLang="zh-CN">
                <a:solidFill>
                  <a:schemeClr val="tx1">
                    <a:lumMod val="65000"/>
                    <a:lumOff val="35000"/>
                  </a:schemeClr>
                </a:solidFill>
                <a:latin typeface="华文楷体" charset="0"/>
                <a:ea typeface="华文楷体" charset="0"/>
                <a:cs typeface="华文楷体" charset="0"/>
              </a:rPr>
              <a:t>b≠0</a:t>
            </a:r>
            <a:r>
              <a:rPr lang="zh-CN" altLang="en-US">
                <a:solidFill>
                  <a:schemeClr val="tx1">
                    <a:lumMod val="65000"/>
                    <a:lumOff val="35000"/>
                  </a:schemeClr>
                </a:solidFill>
                <a:latin typeface="华文楷体" charset="0"/>
                <a:ea typeface="华文楷体" charset="0"/>
                <a:cs typeface="华文楷体" charset="0"/>
              </a:rPr>
              <a:t>时，仅使输出图像的灰度值上移或下移，其效果是使整个图像</a:t>
            </a:r>
            <a:r>
              <a:rPr lang="zh-CN" altLang="en-US">
                <a:solidFill>
                  <a:srgbClr val="FF0000"/>
                </a:solidFill>
                <a:latin typeface="华文楷体" charset="0"/>
                <a:ea typeface="华文楷体" charset="0"/>
                <a:cs typeface="华文楷体" charset="0"/>
              </a:rPr>
              <a:t>更亮或更暗</a:t>
            </a:r>
            <a:r>
              <a:rPr lang="zh-CN" altLang="en-US">
                <a:solidFill>
                  <a:schemeClr val="tx1">
                    <a:lumMod val="65000"/>
                    <a:lumOff val="35000"/>
                  </a:schemeClr>
                </a:solidFill>
                <a:latin typeface="华文楷体" charset="0"/>
                <a:ea typeface="华文楷体" charset="0"/>
                <a:cs typeface="华文楷体" charset="0"/>
              </a:rPr>
              <a:t>。</a:t>
            </a:r>
          </a:p>
          <a:p>
            <a:pPr eaLnBrk="1" fontAlgn="auto" hangingPunct="1">
              <a:lnSpc>
                <a:spcPct val="90000"/>
              </a:lnSpc>
              <a:spcAft>
                <a:spcPts val="0"/>
              </a:spcAft>
              <a:buClr>
                <a:schemeClr val="accent1">
                  <a:lumMod val="60000"/>
                  <a:lumOff val="40000"/>
                </a:schemeClr>
              </a:buClr>
              <a:buFont typeface="Wingdings 2" pitchFamily="18" charset="2"/>
              <a:buChar char=""/>
              <a:defRPr/>
            </a:pPr>
            <a:endParaRPr lang="zh-CN" altLang="en-US">
              <a:solidFill>
                <a:schemeClr val="tx1">
                  <a:lumMod val="65000"/>
                  <a:lumOff val="35000"/>
                </a:schemeClr>
              </a:solidFill>
              <a:latin typeface="华文楷体" charset="0"/>
              <a:ea typeface="华文楷体" charset="0"/>
              <a:cs typeface="华文楷体" charset="0"/>
            </a:endParaRPr>
          </a:p>
        </p:txBody>
      </p:sp>
      <p:pic>
        <p:nvPicPr>
          <p:cNvPr id="31747" name="Picture 4" descr="图片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1949450"/>
            <a:ext cx="4392613" cy="280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random/>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4213" y="620713"/>
            <a:ext cx="7848600" cy="4246562"/>
          </a:xfrm>
          <a:prstGeom prst="rect">
            <a:avLst/>
          </a:prstGeom>
          <a:noFill/>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eaLnBrk="1" hangingPunct="1">
              <a:spcBef>
                <a:spcPct val="50000"/>
              </a:spcBef>
            </a:pPr>
            <a:r>
              <a:rPr lang="zh-CN" altLang="en-US" sz="2000" b="1">
                <a:effectLst>
                  <a:outerShdw blurRad="38100" dist="38100" dir="2700000" algn="tl">
                    <a:srgbClr val="DDDDDD"/>
                  </a:outerShdw>
                </a:effectLst>
                <a:latin typeface="楷体" charset="0"/>
                <a:ea typeface="楷体" charset="0"/>
                <a:cs typeface="楷体" charset="0"/>
                <a:sym typeface="微软雅黑" charset="0"/>
              </a:rPr>
              <a:t>双线性内插值算法描述如下:</a:t>
            </a:r>
            <a:endParaRPr lang="zh-CN" altLang="en-US" sz="2000" b="1">
              <a:effectLst>
                <a:outerShdw blurRad="38100" dist="38100" dir="2700000" algn="tl">
                  <a:srgbClr val="DDDDDD"/>
                </a:outerShdw>
              </a:effectLst>
              <a:latin typeface="楷体" charset="0"/>
              <a:ea typeface="楷体" charset="0"/>
              <a:cs typeface="楷体" charset="0"/>
            </a:endParaRPr>
          </a:p>
          <a:p>
            <a:pPr eaLnBrk="1" hangingPunct="1">
              <a:spcBef>
                <a:spcPct val="50000"/>
              </a:spcBef>
            </a:pPr>
            <a:r>
              <a:rPr lang="zh-CN" altLang="en-US" sz="2000" b="1">
                <a:effectLst>
                  <a:outerShdw blurRad="38100" dist="38100" dir="2700000" algn="tl">
                    <a:srgbClr val="DDDDDD"/>
                  </a:outerShdw>
                </a:effectLst>
                <a:latin typeface="楷体" charset="0"/>
                <a:ea typeface="楷体" charset="0"/>
                <a:cs typeface="楷体" charset="0"/>
                <a:sym typeface="微软雅黑" charset="0"/>
              </a:rPr>
              <a:t>　　对于一个目的像素，设置坐标通过反向变换得到的浮点坐标为(i+u,j+v) (其中i、j均为浮点坐标的整数部分，u、v为浮点坐标的小数部分，是取值[0,1)区间的浮点数)，则这个像素得值 f(i+u,j+v) 可由原图像中坐标为 (i,j)、(i+1,j)、(i,j+1)、(i+1,j+1)所对应的周围四个像素的值决定，即：</a:t>
            </a:r>
            <a:endParaRPr lang="zh-CN" altLang="en-US" sz="2000" b="1">
              <a:effectLst>
                <a:outerShdw blurRad="38100" dist="38100" dir="2700000" algn="tl">
                  <a:srgbClr val="DDDDDD"/>
                </a:outerShdw>
              </a:effectLst>
              <a:latin typeface="楷体" charset="0"/>
              <a:ea typeface="楷体" charset="0"/>
              <a:cs typeface="楷体" charset="0"/>
            </a:endParaRPr>
          </a:p>
          <a:p>
            <a:pPr eaLnBrk="1" hangingPunct="1">
              <a:spcBef>
                <a:spcPct val="50000"/>
              </a:spcBef>
            </a:pPr>
            <a:r>
              <a:rPr lang="zh-CN" altLang="en-US" sz="2000">
                <a:latin typeface="Gulim" charset="0"/>
                <a:ea typeface="Gulim" charset="0"/>
                <a:cs typeface="Gulim" charset="0"/>
                <a:sym typeface="微软雅黑" charset="0"/>
              </a:rPr>
              <a:t>　</a:t>
            </a:r>
            <a:r>
              <a:rPr lang="zh-CN" altLang="en-US" sz="2000" b="1">
                <a:solidFill>
                  <a:srgbClr val="C00000"/>
                </a:solidFill>
                <a:latin typeface="Times New Roman" charset="0"/>
                <a:ea typeface="Gulim" charset="0"/>
                <a:cs typeface="Gulim" charset="0"/>
                <a:sym typeface="微软雅黑" charset="0"/>
              </a:rPr>
              <a:t>f(i+u,j+v) = (1-u)(1-v)f(i,j) + (1-u)vf(i,j+1) + u(1-v)f(i+1,j) + uvf(i+1,j+1) </a:t>
            </a:r>
            <a:endParaRPr lang="en-US" altLang="zh-CN" sz="2000" b="1">
              <a:solidFill>
                <a:srgbClr val="C00000"/>
              </a:solidFill>
              <a:latin typeface="Times New Roman" charset="0"/>
              <a:ea typeface="Gulim" charset="0"/>
              <a:cs typeface="Gulim" charset="0"/>
              <a:sym typeface="微软雅黑" charset="0"/>
            </a:endParaRPr>
          </a:p>
          <a:p>
            <a:pPr eaLnBrk="1" hangingPunct="1">
              <a:spcBef>
                <a:spcPct val="50000"/>
              </a:spcBef>
            </a:pPr>
            <a:r>
              <a:rPr lang="zh-CN" altLang="en-US" sz="2000" b="1">
                <a:effectLst>
                  <a:outerShdw blurRad="38100" dist="38100" dir="2700000" algn="tl">
                    <a:srgbClr val="DDDDDD"/>
                  </a:outerShdw>
                </a:effectLst>
                <a:latin typeface="楷体" charset="0"/>
                <a:ea typeface="楷体" charset="0"/>
                <a:cs typeface="楷体" charset="0"/>
                <a:sym typeface="微软雅黑" charset="0"/>
              </a:rPr>
              <a:t>其中f(i,j)表示源图像(i,j)处的的像素值，以此类推。</a:t>
            </a:r>
            <a:r>
              <a:rPr lang="zh-CN" altLang="en-US" sz="2000">
                <a:latin typeface="Gulim" charset="0"/>
                <a:ea typeface="Gulim" charset="0"/>
                <a:cs typeface="Gulim" charset="0"/>
                <a:sym typeface="微软雅黑" charset="0"/>
              </a:rPr>
              <a:t> </a:t>
            </a:r>
            <a:r>
              <a:rPr lang="zh-CN" altLang="en-US" sz="2000" b="1">
                <a:solidFill>
                  <a:srgbClr val="0099CC"/>
                </a:solidFill>
                <a:latin typeface="楷体" charset="0"/>
                <a:ea typeface="楷体" charset="0"/>
                <a:cs typeface="楷体" charset="0"/>
                <a:sym typeface="微软雅黑" charset="0"/>
              </a:rPr>
              <a:t>特点</a:t>
            </a:r>
            <a:r>
              <a:rPr lang="en-US" altLang="zh-CN" sz="2000" b="1">
                <a:solidFill>
                  <a:srgbClr val="0099CC"/>
                </a:solidFill>
                <a:latin typeface="楷体" charset="0"/>
                <a:ea typeface="楷体" charset="0"/>
                <a:cs typeface="楷体" charset="0"/>
                <a:sym typeface="微软雅黑" charset="0"/>
              </a:rPr>
              <a:t>:</a:t>
            </a:r>
            <a:r>
              <a:rPr lang="zh-CN" altLang="en-US" sz="2000" b="1">
                <a:solidFill>
                  <a:srgbClr val="0099CC"/>
                </a:solidFill>
                <a:latin typeface="楷体" charset="0"/>
                <a:ea typeface="楷体" charset="0"/>
                <a:cs typeface="楷体" charset="0"/>
                <a:sym typeface="微软雅黑" charset="0"/>
              </a:rPr>
              <a:t>当对相邻四个像素点采用双线性插值时，所得表面在邻域处是吻合的，但斜率不吻合。并且双线性灰度插值的平滑作用可能使得图像的细节产生退化，这种现象在进行图像放大时尤其明显。</a:t>
            </a:r>
            <a:endParaRPr lang="en-US" sz="2000"/>
          </a:p>
        </p:txBody>
      </p:sp>
      <p:sp>
        <p:nvSpPr>
          <p:cNvPr id="72706" name="TextBox 2"/>
          <p:cNvSpPr txBox="1">
            <a:spLocks noChangeArrowheads="1"/>
          </p:cNvSpPr>
          <p:nvPr/>
        </p:nvSpPr>
        <p:spPr bwMode="auto">
          <a:xfrm>
            <a:off x="827088" y="5157788"/>
            <a:ext cx="64277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eaLnBrk="1" hangingPunct="1"/>
            <a:r>
              <a:rPr lang="zh-CN" altLang="en-US" sz="1800">
                <a:solidFill>
                  <a:srgbClr val="7F7F7F"/>
                </a:solidFill>
                <a:ea typeface="宋体" charset="0"/>
                <a:cs typeface="宋体" charset="0"/>
              </a:rPr>
              <a:t>推导：</a:t>
            </a:r>
            <a:r>
              <a:rPr lang="en-US" altLang="zh-CN" sz="1800">
                <a:solidFill>
                  <a:srgbClr val="7F7F7F"/>
                </a:solidFill>
                <a:ea typeface="宋体" charset="0"/>
                <a:cs typeface="宋体" charset="0"/>
              </a:rPr>
              <a:t>https://blog.csdn.net/u013355826/article/details/56680521</a:t>
            </a:r>
            <a:endParaRPr lang="en-US" sz="1800">
              <a:solidFill>
                <a:srgbClr val="7F7F7F"/>
              </a:solidFill>
              <a:ea typeface="宋体" charset="0"/>
              <a:cs typeface="宋体" charset="0"/>
            </a:endParaRPr>
          </a:p>
        </p:txBody>
      </p:sp>
    </p:spTree>
  </p:cSld>
  <p:clrMapOvr>
    <a:masterClrMapping/>
  </p:clrMapOvr>
  <p:transition xmlns:p14="http://schemas.microsoft.com/office/powerpoint/2010/main" spd="med">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0625" y="1287463"/>
            <a:ext cx="6762750" cy="547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random/>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文本框 1"/>
          <p:cNvSpPr txBox="1">
            <a:spLocks noChangeArrowheads="1"/>
          </p:cNvSpPr>
          <p:nvPr/>
        </p:nvSpPr>
        <p:spPr bwMode="auto">
          <a:xfrm>
            <a:off x="388938" y="1235075"/>
            <a:ext cx="7761287"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eaLnBrk="1" hangingPunct="1"/>
            <a:r>
              <a:rPr lang="zh-CN" altLang="en-US" b="1">
                <a:solidFill>
                  <a:srgbClr val="C00000"/>
                </a:solidFill>
                <a:latin typeface="Times New Roman" charset="0"/>
                <a:ea typeface="楷体" charset="0"/>
                <a:cs typeface="楷体" charset="0"/>
              </a:rPr>
              <a:t>3.双三次插值算法  </a:t>
            </a:r>
            <a:r>
              <a:rPr lang="zh-CN" altLang="en-US">
                <a:latin typeface="Times New Roman" charset="0"/>
                <a:ea typeface="楷体" charset="0"/>
                <a:cs typeface="楷体" charset="0"/>
              </a:rPr>
              <a:t>  </a:t>
            </a:r>
            <a:endParaRPr lang="en-US" altLang="zh-CN">
              <a:latin typeface="Times New Roman" charset="0"/>
              <a:ea typeface="楷体" charset="0"/>
              <a:cs typeface="楷体" charset="0"/>
            </a:endParaRPr>
          </a:p>
          <a:p>
            <a:pPr eaLnBrk="1" hangingPunct="1">
              <a:buFont typeface="Arial" charset="0"/>
              <a:buChar char="•"/>
            </a:pPr>
            <a:r>
              <a:rPr lang="zh-CN" altLang="en-US">
                <a:latin typeface="Times New Roman" charset="0"/>
                <a:ea typeface="楷体" charset="0"/>
                <a:cs typeface="楷体" charset="0"/>
              </a:rPr>
              <a:t>双三次插值算法（Bicubic Interpolation）是上一种算法的改进算法，它输出图像的每个像素都是原图16个像素（16×16）运算的结果。这种算法是一种很常见的算法，普遍用在图像编辑软件、打印机驱动和数码相机上。</a:t>
            </a:r>
            <a:endParaRPr lang="en-US" altLang="zh-CN">
              <a:latin typeface="Times New Roman" charset="0"/>
              <a:ea typeface="楷体" charset="0"/>
              <a:cs typeface="楷体" charset="0"/>
            </a:endParaRPr>
          </a:p>
          <a:p>
            <a:pPr eaLnBrk="1" hangingPunct="1">
              <a:buFont typeface="Arial" charset="0"/>
              <a:buChar char="•"/>
            </a:pPr>
            <a:endParaRPr lang="en-US" altLang="zh-CN">
              <a:latin typeface="Times New Roman" charset="0"/>
              <a:ea typeface="楷体" charset="0"/>
              <a:cs typeface="楷体" charset="0"/>
            </a:endParaRPr>
          </a:p>
          <a:p>
            <a:pPr eaLnBrk="1" hangingPunct="1">
              <a:buFont typeface="Arial" charset="0"/>
              <a:buChar char="•"/>
            </a:pPr>
            <a:endParaRPr lang="en-US" altLang="zh-CN">
              <a:latin typeface="Times New Roman" charset="0"/>
              <a:ea typeface="楷体" charset="0"/>
              <a:cs typeface="楷体" charset="0"/>
            </a:endParaRPr>
          </a:p>
          <a:p>
            <a:pPr eaLnBrk="1" hangingPunct="1">
              <a:buFont typeface="Arial" charset="0"/>
              <a:buChar char="•"/>
            </a:pPr>
            <a:endParaRPr lang="zh-CN" altLang="en-US">
              <a:latin typeface="Times New Roman" charset="0"/>
              <a:ea typeface="楷体" charset="0"/>
              <a:cs typeface="楷体" charset="0"/>
            </a:endParaRPr>
          </a:p>
        </p:txBody>
      </p:sp>
      <p:sp>
        <p:nvSpPr>
          <p:cNvPr id="76802" name="文本框 2"/>
          <p:cNvSpPr txBox="1">
            <a:spLocks noChangeArrowheads="1"/>
          </p:cNvSpPr>
          <p:nvPr/>
        </p:nvSpPr>
        <p:spPr bwMode="auto">
          <a:xfrm>
            <a:off x="212725" y="131763"/>
            <a:ext cx="8380413"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eaLnBrk="1" hangingPunct="1"/>
            <a:r>
              <a:rPr lang="zh-CN" altLang="en-US" sz="3600" b="1">
                <a:solidFill>
                  <a:srgbClr val="244A58"/>
                </a:solidFill>
                <a:latin typeface="楷体" charset="0"/>
                <a:ea typeface="楷体" charset="0"/>
                <a:cs typeface="楷体" charset="0"/>
              </a:rPr>
              <a:t>双三次插值 （Bicubic interpolation）</a:t>
            </a:r>
          </a:p>
        </p:txBody>
      </p:sp>
      <p:pic>
        <p:nvPicPr>
          <p:cNvPr id="76803" name="Picture 1" descr="Screen Shot 2018-04-18 at 5.06.23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68538" y="3357563"/>
            <a:ext cx="3671887" cy="305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random/>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extBox 1"/>
          <p:cNvSpPr txBox="1">
            <a:spLocks noChangeArrowheads="1"/>
          </p:cNvSpPr>
          <p:nvPr/>
        </p:nvSpPr>
        <p:spPr bwMode="auto">
          <a:xfrm>
            <a:off x="755650" y="3716338"/>
            <a:ext cx="7632700"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eaLnBrk="1" hangingPunct="1"/>
            <a:r>
              <a:rPr lang="zh-CN" altLang="en-US" sz="1800">
                <a:latin typeface="Times New Roman" charset="0"/>
                <a:ea typeface="楷体" charset="0"/>
                <a:cs typeface="楷体" charset="0"/>
              </a:rPr>
              <a:t>计算系数的过程依赖于插值数据的特性。如果已知插值函数的导数，常用的方法就是使用四个顶点的高度（即</a:t>
            </a:r>
            <a:r>
              <a:rPr lang="en-US" altLang="zh-CN" sz="1800">
                <a:latin typeface="Times New Roman" charset="0"/>
                <a:ea typeface="楷体" charset="0"/>
                <a:cs typeface="楷体" charset="0"/>
              </a:rPr>
              <a:t>f(0,0),f(1,0),f(0,1),f(1,1)</a:t>
            </a:r>
            <a:r>
              <a:rPr lang="zh-CN" altLang="en-US" sz="1800">
                <a:latin typeface="Times New Roman" charset="0"/>
                <a:ea typeface="楷体" charset="0"/>
                <a:cs typeface="楷体" charset="0"/>
              </a:rPr>
              <a:t>）以及每个顶点的三个导数。一阶导数 与 表示 x 与 y 方向的表面斜率，二阶相互导数 表示同时在 x 与 y 方向的斜率。这些值可以通过分别连续对 x 与 y 向量取微分得到。</a:t>
            </a:r>
            <a:endParaRPr lang="en-US" altLang="zh-CN" sz="1800">
              <a:latin typeface="Times New Roman" charset="0"/>
              <a:ea typeface="楷体" charset="0"/>
              <a:cs typeface="楷体" charset="0"/>
            </a:endParaRPr>
          </a:p>
          <a:p>
            <a:pPr eaLnBrk="1" hangingPunct="1"/>
            <a:endParaRPr lang="en-US" sz="1800"/>
          </a:p>
        </p:txBody>
      </p:sp>
      <p:pic>
        <p:nvPicPr>
          <p:cNvPr id="78850"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3800" y="1844675"/>
            <a:ext cx="2187575" cy="109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1" name="TextBox 1"/>
          <p:cNvSpPr txBox="1">
            <a:spLocks noChangeArrowheads="1"/>
          </p:cNvSpPr>
          <p:nvPr/>
        </p:nvSpPr>
        <p:spPr bwMode="auto">
          <a:xfrm>
            <a:off x="3995738" y="2060575"/>
            <a:ext cx="10969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eaLnBrk="1" hangingPunct="1"/>
            <a:r>
              <a:rPr lang="en-US" sz="2800"/>
              <a:t>f(x,y)=</a:t>
            </a:r>
          </a:p>
        </p:txBody>
      </p:sp>
      <p:sp>
        <p:nvSpPr>
          <p:cNvPr id="78852" name="TextBox 2"/>
          <p:cNvSpPr txBox="1">
            <a:spLocks noChangeArrowheads="1"/>
          </p:cNvSpPr>
          <p:nvPr/>
        </p:nvSpPr>
        <p:spPr bwMode="auto">
          <a:xfrm>
            <a:off x="1476375" y="2205038"/>
            <a:ext cx="32083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eaLnBrk="1" hangingPunct="1"/>
            <a:r>
              <a:rPr lang="zh-CN" altLang="en-US" sz="1800"/>
              <a:t>双三次插值计算公式</a:t>
            </a:r>
            <a:endParaRPr lang="en-US" sz="1800"/>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873" name="矩形 21504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79874" name="矩形 21504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79875" name="矩形 21504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79876" name="矩形 21504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79877" name="矩形 21504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79878" name="矩形 21504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79879" name="矩形 21504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79880" name="矩形 21504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79881" name="矩形 21505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79882" name="矩形 21505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79883" name="矩形 21505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79884" name="矩形 21505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79885" name="矩形 21505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215056" name="文本框 215055"/>
          <p:cNvSpPr txBox="1"/>
          <p:nvPr/>
        </p:nvSpPr>
        <p:spPr>
          <a:xfrm>
            <a:off x="190500" y="817563"/>
            <a:ext cx="8763000" cy="3552825"/>
          </a:xfrm>
          <a:prstGeom prst="rect">
            <a:avLst/>
          </a:prstGeom>
          <a:noFill/>
          <a:ln w="9525">
            <a:noFill/>
          </a:ln>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eaLnBrk="1" hangingPunct="1">
              <a:spcBef>
                <a:spcPct val="50000"/>
              </a:spcBef>
            </a:pPr>
            <a:endParaRPr lang="en-US" altLang="zh-CN" sz="1800" b="1" u="sng">
              <a:solidFill>
                <a:srgbClr val="D60093"/>
              </a:solidFill>
              <a:effectLst>
                <a:outerShdw blurRad="38100" dist="38100" dir="2700000" algn="tl">
                  <a:srgbClr val="DDDDDD"/>
                </a:outerShdw>
              </a:effectLst>
              <a:latin typeface="隶书" charset="0"/>
              <a:ea typeface="隶书" charset="0"/>
              <a:cs typeface="隶书" charset="0"/>
            </a:endParaRPr>
          </a:p>
          <a:p>
            <a:pPr eaLnBrk="1" hangingPunct="1">
              <a:spcBef>
                <a:spcPct val="50000"/>
              </a:spcBef>
            </a:pPr>
            <a:r>
              <a:rPr lang="zh-CN" altLang="en-US" sz="1800" b="1" u="sng">
                <a:solidFill>
                  <a:srgbClr val="D60093"/>
                </a:solidFill>
                <a:effectLst>
                  <a:outerShdw blurRad="38100" dist="38100" dir="2700000" algn="tl">
                    <a:srgbClr val="DDDDDD"/>
                  </a:outerShdw>
                </a:effectLst>
                <a:latin typeface="隶书" charset="0"/>
                <a:ea typeface="隶书" charset="0"/>
                <a:cs typeface="隶书" charset="0"/>
              </a:rPr>
              <a:t> 卷积插值法 </a:t>
            </a:r>
            <a:r>
              <a:rPr lang="en-US" altLang="zh-CN" sz="1800" b="1" u="sng">
                <a:solidFill>
                  <a:srgbClr val="D60093"/>
                </a:solidFill>
                <a:effectLst>
                  <a:outerShdw blurRad="38100" dist="38100" dir="2700000" algn="tl">
                    <a:srgbClr val="DDDDDD"/>
                  </a:outerShdw>
                </a:effectLst>
                <a:latin typeface="隶书" charset="0"/>
                <a:ea typeface="隶书" charset="0"/>
                <a:cs typeface="隶书" charset="0"/>
              </a:rPr>
              <a:t>:</a:t>
            </a:r>
            <a:r>
              <a:rPr lang="zh-CN" altLang="en-US" sz="1800" b="1">
                <a:effectLst>
                  <a:outerShdw blurRad="38100" dist="38100" dir="2700000" algn="tl">
                    <a:srgbClr val="DDDDDD"/>
                  </a:outerShdw>
                </a:effectLst>
                <a:latin typeface="隶书" charset="0"/>
                <a:ea typeface="隶书" charset="0"/>
                <a:cs typeface="隶书" charset="0"/>
              </a:rPr>
              <a:t>当图像放大时，图像像素的灰度值插值可以通过卷积来实现，即将输入图像两行两列中间插零值，然后通过低通模板滤波。</a:t>
            </a:r>
          </a:p>
          <a:p>
            <a:pPr eaLnBrk="1" hangingPunct="1">
              <a:spcBef>
                <a:spcPct val="50000"/>
              </a:spcBef>
            </a:pPr>
            <a:endParaRPr lang="zh-CN" altLang="en-US" sz="1800" b="1">
              <a:effectLst>
                <a:outerShdw blurRad="38100" dist="38100" dir="2700000" algn="tl">
                  <a:srgbClr val="DDDDDD"/>
                </a:outerShdw>
              </a:effectLst>
              <a:latin typeface="隶书" charset="0"/>
              <a:ea typeface="隶书" charset="0"/>
              <a:cs typeface="隶书" charset="0"/>
            </a:endParaRPr>
          </a:p>
          <a:p>
            <a:pPr eaLnBrk="1" hangingPunct="1">
              <a:spcBef>
                <a:spcPct val="50000"/>
              </a:spcBef>
            </a:pPr>
            <a:r>
              <a:rPr lang="zh-CN" altLang="en-US" sz="1800" b="1">
                <a:effectLst>
                  <a:outerShdw blurRad="38100" dist="38100" dir="2700000" algn="tl">
                    <a:srgbClr val="DDDDDD"/>
                  </a:outerShdw>
                </a:effectLst>
                <a:latin typeface="隶书" charset="0"/>
                <a:ea typeface="隶书" charset="0"/>
                <a:cs typeface="隶书" charset="0"/>
              </a:rPr>
              <a:t>              </a:t>
            </a:r>
            <a:r>
              <a:rPr lang="zh-CN" altLang="en-US" sz="1800" b="1">
                <a:solidFill>
                  <a:srgbClr val="0066FF"/>
                </a:solidFill>
                <a:effectLst>
                  <a:outerShdw blurRad="38100" dist="38100" dir="2700000" algn="tl">
                    <a:srgbClr val="DDDDDD"/>
                  </a:outerShdw>
                </a:effectLst>
                <a:latin typeface="宋体" charset="0"/>
              </a:rPr>
              <a:t>输入图像邻域           插零的邻域</a:t>
            </a:r>
            <a:r>
              <a:rPr lang="zh-CN" altLang="en-US" sz="1800" b="1">
                <a:effectLst>
                  <a:outerShdw blurRad="38100" dist="38100" dir="2700000" algn="tl">
                    <a:srgbClr val="DDDDDD"/>
                  </a:outerShdw>
                </a:effectLst>
                <a:latin typeface="隶书" charset="0"/>
                <a:ea typeface="隶书" charset="0"/>
                <a:cs typeface="隶书" charset="0"/>
              </a:rPr>
              <a:t> </a:t>
            </a:r>
          </a:p>
          <a:p>
            <a:pPr eaLnBrk="1" hangingPunct="1">
              <a:spcBef>
                <a:spcPct val="50000"/>
              </a:spcBef>
            </a:pPr>
            <a:r>
              <a:rPr lang="zh-CN" altLang="en-US" sz="1800" b="1">
                <a:effectLst>
                  <a:outerShdw blurRad="38100" dist="38100" dir="2700000" algn="tl">
                    <a:srgbClr val="DDDDDD"/>
                  </a:outerShdw>
                </a:effectLst>
                <a:latin typeface="隶书" charset="0"/>
                <a:ea typeface="隶书" charset="0"/>
                <a:cs typeface="隶书" charset="0"/>
              </a:rPr>
              <a:t>一般低通模板有：</a:t>
            </a:r>
          </a:p>
          <a:p>
            <a:pPr eaLnBrk="1" hangingPunct="1">
              <a:spcBef>
                <a:spcPct val="50000"/>
              </a:spcBef>
            </a:pPr>
            <a:endParaRPr lang="zh-CN" altLang="en-US" sz="1800" b="1">
              <a:effectLst>
                <a:outerShdw blurRad="38100" dist="38100" dir="2700000" algn="tl">
                  <a:srgbClr val="DDDDDD"/>
                </a:outerShdw>
              </a:effectLst>
              <a:latin typeface="隶书" charset="0"/>
              <a:ea typeface="隶书" charset="0"/>
              <a:cs typeface="隶书" charset="0"/>
            </a:endParaRPr>
          </a:p>
          <a:p>
            <a:pPr eaLnBrk="1" hangingPunct="1">
              <a:spcBef>
                <a:spcPct val="50000"/>
              </a:spcBef>
            </a:pPr>
            <a:endParaRPr lang="zh-CN" altLang="en-US" sz="1800" b="1">
              <a:effectLst>
                <a:outerShdw blurRad="38100" dist="38100" dir="2700000" algn="tl">
                  <a:srgbClr val="DDDDDD"/>
                </a:outerShdw>
              </a:effectLst>
              <a:latin typeface="隶书" charset="0"/>
              <a:ea typeface="隶书" charset="0"/>
              <a:cs typeface="隶书" charset="0"/>
            </a:endParaRPr>
          </a:p>
          <a:p>
            <a:pPr eaLnBrk="1" hangingPunct="1">
              <a:spcBef>
                <a:spcPct val="50000"/>
              </a:spcBef>
            </a:pPr>
            <a:r>
              <a:rPr lang="zh-CN" altLang="en-US" sz="1800" b="1">
                <a:effectLst>
                  <a:outerShdw blurRad="38100" dist="38100" dir="2700000" algn="tl">
                    <a:srgbClr val="DDDDDD"/>
                  </a:outerShdw>
                </a:effectLst>
                <a:latin typeface="隶书" charset="0"/>
                <a:ea typeface="隶书" charset="0"/>
                <a:cs typeface="隶书" charset="0"/>
              </a:rPr>
              <a:t>     </a:t>
            </a:r>
            <a:r>
              <a:rPr lang="zh-CN" altLang="en-US" sz="1800" b="1">
                <a:solidFill>
                  <a:srgbClr val="3366FF"/>
                </a:solidFill>
                <a:effectLst>
                  <a:outerShdw blurRad="38100" dist="38100" dir="2700000" algn="tl">
                    <a:srgbClr val="DDDDDD"/>
                  </a:outerShdw>
                </a:effectLst>
                <a:latin typeface="宋体" charset="0"/>
              </a:rPr>
              <a:t>柱形           棱锥形              钟形                  三次</a:t>
            </a:r>
            <a:r>
              <a:rPr lang="en-US" altLang="zh-CN" sz="1800" b="1">
                <a:solidFill>
                  <a:srgbClr val="3366FF"/>
                </a:solidFill>
                <a:effectLst>
                  <a:outerShdw blurRad="38100" dist="38100" dir="2700000" algn="tl">
                    <a:srgbClr val="DDDDDD"/>
                  </a:outerShdw>
                </a:effectLst>
                <a:latin typeface="宋体" charset="0"/>
              </a:rPr>
              <a:t>B</a:t>
            </a:r>
            <a:r>
              <a:rPr lang="zh-CN" altLang="en-US" sz="1800" b="1">
                <a:solidFill>
                  <a:srgbClr val="3366FF"/>
                </a:solidFill>
                <a:effectLst>
                  <a:outerShdw blurRad="38100" dist="38100" dir="2700000" algn="tl">
                    <a:srgbClr val="DDDDDD"/>
                  </a:outerShdw>
                </a:effectLst>
                <a:latin typeface="宋体" charset="0"/>
              </a:rPr>
              <a:t>样条</a:t>
            </a:r>
          </a:p>
        </p:txBody>
      </p:sp>
      <p:sp>
        <p:nvSpPr>
          <p:cNvPr id="79887" name="矩形 21505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79888" name="矩形 21505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79889" name="矩形 21505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79890" name="矩形 21505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79891" name="矩形 21506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79892" name="矩形 21506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79893" name="矩形 21506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79894" name="矩形 21506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79895" name="矩形 21506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graphicFrame>
        <p:nvGraphicFramePr>
          <p:cNvPr id="79896" name="对象 215064"/>
          <p:cNvGraphicFramePr>
            <a:graphicFrameLocks/>
          </p:cNvGraphicFramePr>
          <p:nvPr/>
        </p:nvGraphicFramePr>
        <p:xfrm>
          <a:off x="2420938" y="2578100"/>
          <a:ext cx="1219200" cy="838200"/>
        </p:xfrm>
        <a:graphic>
          <a:graphicData uri="http://schemas.openxmlformats.org/presentationml/2006/ole">
            <mc:AlternateContent xmlns:mc="http://schemas.openxmlformats.org/markup-compatibility/2006">
              <mc:Choice xmlns:v="urn:schemas-microsoft-com:vml" Requires="v">
                <p:oleObj spid="_x0000_s79906" r:id="rId3" imgW="609600" imgH="419100" progId="Equation.DSMT4">
                  <p:embed/>
                </p:oleObj>
              </mc:Choice>
              <mc:Fallback>
                <p:oleObj r:id="rId3" imgW="609600" imgH="419100" progId="Equation.DSMT4">
                  <p:embed/>
                  <p:pic>
                    <p:nvPicPr>
                      <p:cNvPr id="0" name="对象 21506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0938" y="2578100"/>
                        <a:ext cx="1219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9897" name="对象 215066"/>
          <p:cNvGraphicFramePr>
            <a:graphicFrameLocks/>
          </p:cNvGraphicFramePr>
          <p:nvPr/>
        </p:nvGraphicFramePr>
        <p:xfrm>
          <a:off x="5024438" y="2466975"/>
          <a:ext cx="1285875" cy="976313"/>
        </p:xfrm>
        <a:graphic>
          <a:graphicData uri="http://schemas.openxmlformats.org/presentationml/2006/ole">
            <mc:AlternateContent xmlns:mc="http://schemas.openxmlformats.org/markup-compatibility/2006">
              <mc:Choice xmlns:v="urn:schemas-microsoft-com:vml" Requires="v">
                <p:oleObj spid="_x0000_s79907" r:id="rId5" imgW="787400" imgH="596900" progId="Equation.DSMT4">
                  <p:embed/>
                </p:oleObj>
              </mc:Choice>
              <mc:Fallback>
                <p:oleObj r:id="rId5" imgW="787400" imgH="596900" progId="Equation.DSMT4">
                  <p:embed/>
                  <p:pic>
                    <p:nvPicPr>
                      <p:cNvPr id="0" name="对象 21506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4438" y="2466975"/>
                        <a:ext cx="1285875" cy="97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9898" name="矩形 21506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graphicFrame>
        <p:nvGraphicFramePr>
          <p:cNvPr id="79899" name="对象 215068"/>
          <p:cNvGraphicFramePr>
            <a:graphicFrameLocks/>
          </p:cNvGraphicFramePr>
          <p:nvPr/>
        </p:nvGraphicFramePr>
        <p:xfrm>
          <a:off x="890588" y="4641850"/>
          <a:ext cx="708025" cy="784225"/>
        </p:xfrm>
        <a:graphic>
          <a:graphicData uri="http://schemas.openxmlformats.org/presentationml/2006/ole">
            <mc:AlternateContent xmlns:mc="http://schemas.openxmlformats.org/markup-compatibility/2006">
              <mc:Choice xmlns:v="urn:schemas-microsoft-com:vml" Requires="v">
                <p:oleObj spid="_x0000_s79908" r:id="rId7" imgW="355292" imgH="393359" progId="Equation.DSMT4">
                  <p:embed/>
                </p:oleObj>
              </mc:Choice>
              <mc:Fallback>
                <p:oleObj r:id="rId7" imgW="355292" imgH="393359" progId="Equation.DSMT4">
                  <p:embed/>
                  <p:pic>
                    <p:nvPicPr>
                      <p:cNvPr id="0" name="对象 21506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0588" y="4641850"/>
                        <a:ext cx="708025"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9900" name="矩形 21507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graphicFrame>
        <p:nvGraphicFramePr>
          <p:cNvPr id="79901" name="对象 215070"/>
          <p:cNvGraphicFramePr>
            <a:graphicFrameLocks/>
          </p:cNvGraphicFramePr>
          <p:nvPr/>
        </p:nvGraphicFramePr>
        <p:xfrm>
          <a:off x="2265363" y="4419600"/>
          <a:ext cx="1393825" cy="1219200"/>
        </p:xfrm>
        <a:graphic>
          <a:graphicData uri="http://schemas.openxmlformats.org/presentationml/2006/ole">
            <mc:AlternateContent xmlns:mc="http://schemas.openxmlformats.org/markup-compatibility/2006">
              <mc:Choice xmlns:v="urn:schemas-microsoft-com:vml" Requires="v">
                <p:oleObj spid="_x0000_s79909" r:id="rId9" imgW="685800" imgH="596900" progId="Equation.DSMT4">
                  <p:embed/>
                </p:oleObj>
              </mc:Choice>
              <mc:Fallback>
                <p:oleObj r:id="rId9" imgW="685800" imgH="596900" progId="Equation.DSMT4">
                  <p:embed/>
                  <p:pic>
                    <p:nvPicPr>
                      <p:cNvPr id="0" name="对象 215070"/>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65363" y="4419600"/>
                        <a:ext cx="1393825"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9902" name="矩形 21507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graphicFrame>
        <p:nvGraphicFramePr>
          <p:cNvPr id="79903" name="对象 215072"/>
          <p:cNvGraphicFramePr>
            <a:graphicFrameLocks/>
          </p:cNvGraphicFramePr>
          <p:nvPr/>
        </p:nvGraphicFramePr>
        <p:xfrm>
          <a:off x="4414838" y="4284663"/>
          <a:ext cx="1587500" cy="1382712"/>
        </p:xfrm>
        <a:graphic>
          <a:graphicData uri="http://schemas.openxmlformats.org/presentationml/2006/ole">
            <mc:AlternateContent xmlns:mc="http://schemas.openxmlformats.org/markup-compatibility/2006">
              <mc:Choice xmlns:v="urn:schemas-microsoft-com:vml" Requires="v">
                <p:oleObj spid="_x0000_s79910" r:id="rId11" imgW="888614" imgH="774364" progId="Equation.DSMT4">
                  <p:embed/>
                </p:oleObj>
              </mc:Choice>
              <mc:Fallback>
                <p:oleObj r:id="rId11" imgW="888614" imgH="774364" progId="Equation.DSMT4">
                  <p:embed/>
                  <p:pic>
                    <p:nvPicPr>
                      <p:cNvPr id="0" name="对象 21507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14838" y="4284663"/>
                        <a:ext cx="1587500" cy="138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9904" name="对象 215074"/>
          <p:cNvGraphicFramePr>
            <a:graphicFrameLocks/>
          </p:cNvGraphicFramePr>
          <p:nvPr/>
        </p:nvGraphicFramePr>
        <p:xfrm>
          <a:off x="6891338" y="4211638"/>
          <a:ext cx="2003425" cy="1430337"/>
        </p:xfrm>
        <a:graphic>
          <a:graphicData uri="http://schemas.openxmlformats.org/presentationml/2006/ole">
            <mc:AlternateContent xmlns:mc="http://schemas.openxmlformats.org/markup-compatibility/2006">
              <mc:Choice xmlns:v="urn:schemas-microsoft-com:vml" Requires="v">
                <p:oleObj spid="_x0000_s79911" r:id="rId13" imgW="1308100" imgH="977900" progId="Equation.DSMT4">
                  <p:embed/>
                </p:oleObj>
              </mc:Choice>
              <mc:Fallback>
                <p:oleObj r:id="rId13" imgW="1308100" imgH="977900" progId="Equation.DSMT4">
                  <p:embed/>
                  <p:pic>
                    <p:nvPicPr>
                      <p:cNvPr id="0" name="对象 215074"/>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91338" y="4211638"/>
                        <a:ext cx="2003425" cy="143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12994" name="矩形 212993"/>
          <p:cNvSpPr/>
          <p:nvPr/>
        </p:nvSpPr>
        <p:spPr>
          <a:xfrm>
            <a:off x="2192338" y="198438"/>
            <a:ext cx="5240337" cy="579437"/>
          </a:xfrm>
          <a:prstGeom prst="rect">
            <a:avLst/>
          </a:prstGeom>
          <a:noFill/>
          <a:ln w="9525">
            <a:noFill/>
          </a:ln>
        </p:spPr>
        <p:txBody>
          <a:bodyPr>
            <a:spAutoFit/>
          </a:bodyPr>
          <a:lstStyle/>
          <a:p>
            <a:pPr algn="ctr">
              <a:spcBef>
                <a:spcPct val="50000"/>
              </a:spcBef>
              <a:defRPr/>
            </a:pPr>
            <a:r>
              <a:rPr lang="zh-CN" altLang="en-US" sz="3200" b="1">
                <a:solidFill>
                  <a:schemeClr val="bg1"/>
                </a:solidFill>
                <a:effectLst>
                  <a:outerShdw blurRad="38100" dist="38100" dir="2700000" algn="tl">
                    <a:srgbClr val="DDDDDD"/>
                  </a:outerShdw>
                </a:effectLst>
                <a:latin typeface="黑体" charset="0"/>
                <a:ea typeface="黑体" charset="0"/>
                <a:cs typeface="黑体" charset="0"/>
                <a:sym typeface="微软雅黑" charset="0"/>
              </a:rPr>
              <a:t>灰度插值</a:t>
            </a:r>
            <a:r>
              <a:rPr lang="zh-CN" altLang="en-US" sz="3200">
                <a:solidFill>
                  <a:schemeClr val="bg1"/>
                </a:solidFill>
                <a:latin typeface="黑体" charset="0"/>
                <a:ea typeface="黑体" charset="0"/>
                <a:cs typeface="黑体" charset="0"/>
                <a:sym typeface="微软雅黑" charset="0"/>
              </a:rPr>
              <a:t> </a:t>
            </a:r>
            <a:endParaRPr lang="zh-CN" altLang="en-US" sz="3200" b="1">
              <a:solidFill>
                <a:srgbClr val="FF0066"/>
              </a:solidFill>
              <a:effectLst>
                <a:outerShdw blurRad="38100" dist="38100" dir="2700000" algn="tl">
                  <a:srgbClr val="DDDDDD"/>
                </a:outerShdw>
              </a:effectLst>
              <a:latin typeface="黑体" charset="0"/>
              <a:ea typeface="黑体" charset="0"/>
              <a:cs typeface="黑体" charset="0"/>
            </a:endParaRPr>
          </a:p>
        </p:txBody>
      </p:sp>
    </p:spTree>
  </p:cSld>
  <p:clrMapOvr>
    <a:masterClrMapping/>
  </p:clrMapOvr>
  <p:transition xmlns:p14="http://schemas.microsoft.com/office/powerpoint/2010/main">
    <p:random/>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矩形 21606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80898" name="矩形 21606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80899" name="矩形 21606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80900" name="矩形 21606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80901" name="矩形 21607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80902" name="矩形 21607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80903" name="矩形 21607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80904" name="矩形 21607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80905" name="矩形 21607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80906" name="矩形 21607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80907" name="矩形 21607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80908" name="矩形 21607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80909" name="矩形 21607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80910" name="矩形 21608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80911" name="矩形 21608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80912" name="矩形 21608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80913" name="矩形 21608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80914" name="矩形 21608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80915" name="矩形 21608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80916" name="矩形 21608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80917" name="矩形 21608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80918" name="矩形 21608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80919" name="矩形 216090"/>
          <p:cNvSpPr>
            <a:spLocks noChangeArrowheads="1"/>
          </p:cNvSpPr>
          <p:nvPr/>
        </p:nvSpPr>
        <p:spPr bwMode="auto">
          <a:xfrm>
            <a:off x="-46038" y="1760538"/>
            <a:ext cx="9144001"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80920" name="矩形 21609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80921" name="矩形 21609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80922" name="矩形 21609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80923" name="矩形 21609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pic>
        <p:nvPicPr>
          <p:cNvPr id="80924" name="图片 216100" descr="ce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538" y="2582863"/>
            <a:ext cx="105410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102" name="图片 216101" descr="3_2_z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3763" y="2392363"/>
            <a:ext cx="188595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103" name="图片 216102" descr="3_2_z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4775" y="2392363"/>
            <a:ext cx="188595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106" name="文本框 216105"/>
          <p:cNvSpPr txBox="1"/>
          <p:nvPr/>
        </p:nvSpPr>
        <p:spPr>
          <a:xfrm>
            <a:off x="782638" y="3865563"/>
            <a:ext cx="2133600" cy="457200"/>
          </a:xfrm>
          <a:prstGeom prst="rect">
            <a:avLst/>
          </a:prstGeom>
          <a:noFill/>
          <a:ln w="9525">
            <a:noFill/>
          </a:ln>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eaLnBrk="1" hangingPunct="1">
              <a:spcBef>
                <a:spcPct val="50000"/>
              </a:spcBef>
              <a:defRPr/>
            </a:pPr>
            <a:r>
              <a:rPr lang="en-US" altLang="zh-CN" sz="1800" b="1" smtClean="0">
                <a:solidFill>
                  <a:srgbClr val="0066FF"/>
                </a:solidFill>
                <a:effectLst>
                  <a:outerShdw blurRad="38100" dist="38100" dir="2700000" algn="tl">
                    <a:srgbClr val="DDDDDD"/>
                  </a:outerShdw>
                </a:effectLst>
                <a:latin typeface="Times New Roman" charset="0"/>
                <a:ea typeface="宋体" charset="0"/>
                <a:cs typeface="宋体" charset="0"/>
              </a:rPr>
              <a:t>(a) </a:t>
            </a:r>
            <a:r>
              <a:rPr lang="zh-CN" altLang="en-US" sz="1800" b="1" smtClean="0">
                <a:solidFill>
                  <a:srgbClr val="0066FF"/>
                </a:solidFill>
                <a:effectLst>
                  <a:outerShdw blurRad="38100" dist="38100" dir="2700000" algn="tl">
                    <a:srgbClr val="DDDDDD"/>
                  </a:outerShdw>
                </a:effectLst>
                <a:latin typeface="Times New Roman" charset="0"/>
                <a:ea typeface="宋体" charset="0"/>
                <a:cs typeface="宋体" charset="0"/>
              </a:rPr>
              <a:t>原始图像</a:t>
            </a:r>
            <a:r>
              <a:rPr lang="zh-CN" altLang="en-US" sz="1800" smtClean="0">
                <a:latin typeface="Times New Roman" charset="0"/>
                <a:ea typeface="宋体" charset="0"/>
                <a:cs typeface="宋体" charset="0"/>
              </a:rPr>
              <a:t> </a:t>
            </a:r>
          </a:p>
        </p:txBody>
      </p:sp>
      <p:sp>
        <p:nvSpPr>
          <p:cNvPr id="216107" name="文本框 216106"/>
          <p:cNvSpPr txBox="1"/>
          <p:nvPr/>
        </p:nvSpPr>
        <p:spPr>
          <a:xfrm>
            <a:off x="2849563" y="4068763"/>
            <a:ext cx="3263900" cy="457200"/>
          </a:xfrm>
          <a:prstGeom prst="rect">
            <a:avLst/>
          </a:prstGeom>
          <a:noFill/>
          <a:ln w="9525">
            <a:noFill/>
          </a:ln>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eaLnBrk="1" hangingPunct="1">
              <a:spcBef>
                <a:spcPct val="50000"/>
              </a:spcBef>
              <a:defRPr/>
            </a:pPr>
            <a:r>
              <a:rPr lang="zh-CN" altLang="en-US" sz="1800" b="1" smtClean="0">
                <a:solidFill>
                  <a:srgbClr val="0066FF"/>
                </a:solidFill>
                <a:effectLst>
                  <a:outerShdw blurRad="38100" dist="38100" dir="2700000" algn="tl">
                    <a:srgbClr val="DDDDDD"/>
                  </a:outerShdw>
                </a:effectLst>
                <a:latin typeface="Times New Roman" charset="0"/>
                <a:ea typeface="宋体" charset="0"/>
                <a:cs typeface="宋体" charset="0"/>
              </a:rPr>
              <a:t>（</a:t>
            </a:r>
            <a:r>
              <a:rPr lang="en-US" altLang="zh-CN" sz="1800" b="1" smtClean="0">
                <a:solidFill>
                  <a:srgbClr val="0066FF"/>
                </a:solidFill>
                <a:effectLst>
                  <a:outerShdw blurRad="38100" dist="38100" dir="2700000" algn="tl">
                    <a:srgbClr val="DDDDDD"/>
                  </a:outerShdw>
                </a:effectLst>
                <a:latin typeface="Times New Roman" charset="0"/>
                <a:ea typeface="宋体" charset="0"/>
                <a:cs typeface="宋体" charset="0"/>
              </a:rPr>
              <a:t>b</a:t>
            </a:r>
            <a:r>
              <a:rPr lang="zh-CN" altLang="en-US" sz="1800" b="1" smtClean="0">
                <a:solidFill>
                  <a:srgbClr val="0066FF"/>
                </a:solidFill>
                <a:effectLst>
                  <a:outerShdw blurRad="38100" dist="38100" dir="2700000" algn="tl">
                    <a:srgbClr val="DDDDDD"/>
                  </a:outerShdw>
                </a:effectLst>
                <a:latin typeface="Times New Roman" charset="0"/>
                <a:ea typeface="宋体" charset="0"/>
                <a:cs typeface="宋体" charset="0"/>
              </a:rPr>
              <a:t>）最近邻插值放大图像</a:t>
            </a:r>
            <a:r>
              <a:rPr lang="zh-CN" altLang="en-US" sz="1800" smtClean="0">
                <a:latin typeface="Times New Roman" charset="0"/>
                <a:ea typeface="宋体" charset="0"/>
                <a:cs typeface="宋体" charset="0"/>
              </a:rPr>
              <a:t> </a:t>
            </a:r>
          </a:p>
        </p:txBody>
      </p:sp>
      <p:sp>
        <p:nvSpPr>
          <p:cNvPr id="216108" name="文本框 216107"/>
          <p:cNvSpPr txBox="1"/>
          <p:nvPr/>
        </p:nvSpPr>
        <p:spPr>
          <a:xfrm>
            <a:off x="5997575" y="4116388"/>
            <a:ext cx="2971800" cy="457200"/>
          </a:xfrm>
          <a:prstGeom prst="rect">
            <a:avLst/>
          </a:prstGeom>
          <a:noFill/>
          <a:ln w="9525">
            <a:noFill/>
          </a:ln>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eaLnBrk="1" hangingPunct="1">
              <a:spcBef>
                <a:spcPct val="50000"/>
              </a:spcBef>
              <a:defRPr/>
            </a:pPr>
            <a:r>
              <a:rPr lang="zh-CN" altLang="en-US" sz="1800" b="1" smtClean="0">
                <a:solidFill>
                  <a:srgbClr val="0066FF"/>
                </a:solidFill>
                <a:effectLst>
                  <a:outerShdw blurRad="38100" dist="38100" dir="2700000" algn="tl">
                    <a:srgbClr val="DDDDDD"/>
                  </a:outerShdw>
                </a:effectLst>
                <a:latin typeface="Times New Roman" charset="0"/>
                <a:ea typeface="宋体" charset="0"/>
                <a:cs typeface="宋体" charset="0"/>
              </a:rPr>
              <a:t>（</a:t>
            </a:r>
            <a:r>
              <a:rPr lang="en-US" altLang="zh-CN" sz="1800" b="1" smtClean="0">
                <a:solidFill>
                  <a:srgbClr val="0066FF"/>
                </a:solidFill>
                <a:effectLst>
                  <a:outerShdw blurRad="38100" dist="38100" dir="2700000" algn="tl">
                    <a:srgbClr val="DDDDDD"/>
                  </a:outerShdw>
                </a:effectLst>
                <a:latin typeface="Times New Roman" charset="0"/>
                <a:ea typeface="宋体" charset="0"/>
                <a:cs typeface="宋体" charset="0"/>
              </a:rPr>
              <a:t>c</a:t>
            </a:r>
            <a:r>
              <a:rPr lang="zh-CN" altLang="en-US" sz="1800" b="1" smtClean="0">
                <a:solidFill>
                  <a:srgbClr val="0066FF"/>
                </a:solidFill>
                <a:effectLst>
                  <a:outerShdw blurRad="38100" dist="38100" dir="2700000" algn="tl">
                    <a:srgbClr val="DDDDDD"/>
                  </a:outerShdw>
                </a:effectLst>
                <a:latin typeface="Times New Roman" charset="0"/>
                <a:ea typeface="宋体" charset="0"/>
                <a:cs typeface="宋体" charset="0"/>
              </a:rPr>
              <a:t>）双线性插值放大图像</a:t>
            </a:r>
            <a:r>
              <a:rPr lang="zh-CN" altLang="en-US" sz="1800" smtClean="0">
                <a:latin typeface="Times New Roman" charset="0"/>
                <a:ea typeface="宋体" charset="0"/>
                <a:cs typeface="宋体" charset="0"/>
              </a:rPr>
              <a:t> </a:t>
            </a:r>
          </a:p>
        </p:txBody>
      </p:sp>
      <p:sp>
        <p:nvSpPr>
          <p:cNvPr id="80930" name="文本框 216109"/>
          <p:cNvSpPr txBox="1">
            <a:spLocks noChangeArrowheads="1"/>
          </p:cNvSpPr>
          <p:nvPr/>
        </p:nvSpPr>
        <p:spPr bwMode="auto">
          <a:xfrm>
            <a:off x="2843213" y="836613"/>
            <a:ext cx="29368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eaLnBrk="1" hangingPunct="1">
              <a:spcBef>
                <a:spcPct val="50000"/>
              </a:spcBef>
            </a:pPr>
            <a:r>
              <a:rPr lang="zh-CN" altLang="en-US" b="1">
                <a:solidFill>
                  <a:srgbClr val="244A58"/>
                </a:solidFill>
                <a:latin typeface="楷体" charset="0"/>
                <a:ea typeface="楷体" charset="0"/>
                <a:cs typeface="楷体" charset="0"/>
              </a:rPr>
              <a:t>图像插值放大示例：</a:t>
            </a:r>
          </a:p>
        </p:txBody>
      </p:sp>
    </p:spTree>
  </p:cSld>
  <p:clrMapOvr>
    <a:masterClrMapping/>
  </p:clrMapOvr>
  <p:transition xmlns:p14="http://schemas.microsoft.com/office/powerpoint/2010/main">
    <p:rand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500"/>
                                  </p:stCondLst>
                                  <p:childTnLst>
                                    <p:set>
                                      <p:cBhvr>
                                        <p:cTn id="6" dur="1" fill="hold">
                                          <p:stCondLst>
                                            <p:cond delay="0"/>
                                          </p:stCondLst>
                                        </p:cTn>
                                        <p:tgtEl>
                                          <p:spTgt spid="216102"/>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par>
                          <p:cTn id="7" fill="hold" nodeType="afterGroup">
                            <p:stCondLst>
                              <p:cond delay="501"/>
                            </p:stCondLst>
                            <p:childTnLst>
                              <p:par>
                                <p:cTn id="8" presetID="1" presetClass="entr" presetSubtype="0" fill="hold" nodeType="afterEffect">
                                  <p:stCondLst>
                                    <p:cond delay="1000"/>
                                  </p:stCondLst>
                                  <p:childTnLst>
                                    <p:set>
                                      <p:cBhvr>
                                        <p:cTn id="9" dur="1" fill="hold">
                                          <p:stCondLst>
                                            <p:cond delay="0"/>
                                          </p:stCondLst>
                                        </p:cTn>
                                        <p:tgtEl>
                                          <p:spTgt spid="216103"/>
                                        </p:tgtEl>
                                        <p:attrNameLst>
                                          <p:attrName>style.visibility</p:attrName>
                                        </p:attrNameLst>
                                      </p:cBhvr>
                                      <p:to>
                                        <p:strVal val="visible"/>
                                      </p:to>
                                    </p:set>
                                  </p:childTnLst>
                                  <p:subTnLst>
                                    <p:audio>
                                      <p:cMediaNode>
                                        <p:cTn display="0" masterRel="sameClick">
                                          <p:stCondLst>
                                            <p:cond evt="begin" delay="0">
                                              <p:tn val="8"/>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标题 1"/>
          <p:cNvSpPr>
            <a:spLocks noGrp="1" noChangeArrowheads="1"/>
          </p:cNvSpPr>
          <p:nvPr>
            <p:ph type="title"/>
          </p:nvPr>
        </p:nvSpPr>
        <p:spPr/>
        <p:txBody>
          <a:bodyPr/>
          <a:lstStyle/>
          <a:p>
            <a:pPr eaLnBrk="1" hangingPunct="1"/>
            <a:endParaRPr lang="zh-CN" altLang="en-US">
              <a:latin typeface="Franklin Gothic Medium" charset="0"/>
              <a:ea typeface="微软雅黑" charset="0"/>
              <a:cs typeface="微软雅黑" charset="0"/>
            </a:endParaRPr>
          </a:p>
        </p:txBody>
      </p:sp>
      <p:pic>
        <p:nvPicPr>
          <p:cNvPr id="81922" name="内容占位符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t="3018" b="3018"/>
          <a:stretch>
            <a:fillRect/>
          </a:stretch>
        </p:blipFill>
        <p:spPr/>
      </p:pic>
      <p:pic>
        <p:nvPicPr>
          <p:cNvPr id="81923"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4725" y="1258888"/>
            <a:ext cx="2984500" cy="247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4" name="图片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00" y="1014413"/>
            <a:ext cx="6029325" cy="540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5" name="图片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713" y="71438"/>
            <a:ext cx="6570662"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6" name="文本框 216109"/>
          <p:cNvSpPr txBox="1">
            <a:spLocks noChangeArrowheads="1"/>
          </p:cNvSpPr>
          <p:nvPr/>
        </p:nvSpPr>
        <p:spPr bwMode="auto">
          <a:xfrm>
            <a:off x="7004050" y="117475"/>
            <a:ext cx="25066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eaLnBrk="1" hangingPunct="1">
              <a:spcBef>
                <a:spcPct val="50000"/>
              </a:spcBef>
            </a:pPr>
            <a:r>
              <a:rPr lang="en-US" altLang="zh-CN" b="1">
                <a:solidFill>
                  <a:srgbClr val="244A58"/>
                </a:solidFill>
                <a:latin typeface="楷体" charset="0"/>
                <a:ea typeface="楷体" charset="0"/>
                <a:cs typeface="楷体" charset="0"/>
              </a:rPr>
              <a:t>2016</a:t>
            </a:r>
            <a:r>
              <a:rPr lang="zh-CN" altLang="en-US" b="1">
                <a:solidFill>
                  <a:srgbClr val="244A58"/>
                </a:solidFill>
                <a:latin typeface="楷体" charset="0"/>
                <a:ea typeface="楷体" charset="0"/>
                <a:cs typeface="楷体" charset="0"/>
              </a:rPr>
              <a:t>年</a:t>
            </a:r>
          </a:p>
        </p:txBody>
      </p:sp>
    </p:spTree>
  </p:cSld>
  <p:clrMapOvr>
    <a:masterClrMapping/>
  </p:clrMapOvr>
  <p:transition xmlns:p14="http://schemas.microsoft.com/office/powerpoint/2010/main">
    <p:random/>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标题 1"/>
          <p:cNvSpPr>
            <a:spLocks noGrp="1" noChangeArrowheads="1"/>
          </p:cNvSpPr>
          <p:nvPr>
            <p:ph type="title"/>
          </p:nvPr>
        </p:nvSpPr>
        <p:spPr/>
        <p:txBody>
          <a:bodyPr/>
          <a:lstStyle/>
          <a:p>
            <a:pPr eaLnBrk="1" hangingPunct="1"/>
            <a:r>
              <a:rPr lang="en-US" altLang="zh-CN" sz="3600">
                <a:latin typeface="华文楷体" charset="0"/>
                <a:ea typeface="华文楷体" charset="0"/>
                <a:cs typeface="华文楷体" charset="0"/>
              </a:rPr>
              <a:t>imresize</a:t>
            </a:r>
            <a:endParaRPr lang="zh-CN" altLang="en-US" sz="3600">
              <a:latin typeface="Franklin Gothic Medium" charset="0"/>
              <a:ea typeface="微软雅黑" charset="0"/>
              <a:cs typeface="微软雅黑" charset="0"/>
            </a:endParaRPr>
          </a:p>
        </p:txBody>
      </p:sp>
      <p:sp>
        <p:nvSpPr>
          <p:cNvPr id="83970" name="内容占位符 3"/>
          <p:cNvSpPr>
            <a:spLocks noGrp="1" noChangeArrowheads="1"/>
          </p:cNvSpPr>
          <p:nvPr>
            <p:ph idx="1"/>
          </p:nvPr>
        </p:nvSpPr>
        <p:spPr>
          <a:xfrm>
            <a:off x="136525" y="1339850"/>
            <a:ext cx="8910638" cy="4124325"/>
          </a:xfrm>
        </p:spPr>
        <p:txBody>
          <a:bodyPr>
            <a:spAutoFit/>
          </a:bodyPr>
          <a:lstStyle/>
          <a:p>
            <a:pPr marL="914400" indent="-914400" eaLnBrk="1" hangingPunct="1">
              <a:buFont typeface="Arial" charset="0"/>
              <a:buNone/>
            </a:pPr>
            <a:r>
              <a:rPr lang="en-US" altLang="zh-CN" b="1">
                <a:solidFill>
                  <a:srgbClr val="FF0000"/>
                </a:solidFill>
                <a:latin typeface="华文楷体" charset="0"/>
                <a:ea typeface="华文楷体" charset="0"/>
                <a:cs typeface="华文楷体" charset="0"/>
                <a:sym typeface="Franklin Gothic Medium" charset="0"/>
              </a:rPr>
              <a:t>4-21  p147</a:t>
            </a:r>
            <a:r>
              <a:rPr lang="zh-CN" altLang="en-US" b="1">
                <a:solidFill>
                  <a:srgbClr val="FF0000"/>
                </a:solidFill>
                <a:latin typeface="华文楷体" charset="0"/>
                <a:ea typeface="华文楷体" charset="0"/>
                <a:cs typeface="华文楷体" charset="0"/>
                <a:sym typeface="Franklin Gothic Medium" charset="0"/>
              </a:rPr>
              <a:t>表</a:t>
            </a:r>
            <a:r>
              <a:rPr lang="en-US" altLang="zh-CN" b="1">
                <a:solidFill>
                  <a:srgbClr val="FF0000"/>
                </a:solidFill>
                <a:latin typeface="华文楷体" charset="0"/>
                <a:ea typeface="华文楷体" charset="0"/>
                <a:cs typeface="华文楷体" charset="0"/>
                <a:sym typeface="Franklin Gothic Medium" charset="0"/>
              </a:rPr>
              <a:t>4.1</a:t>
            </a:r>
          </a:p>
          <a:p>
            <a:pPr marL="914400" indent="-914400" eaLnBrk="1" hangingPunct="1">
              <a:spcBef>
                <a:spcPct val="0"/>
              </a:spcBef>
              <a:buFont typeface="Arial" charset="0"/>
              <a:buNone/>
            </a:pPr>
            <a:r>
              <a:rPr lang="en-US" altLang="zh-CN" sz="2000" b="1">
                <a:latin typeface="华文楷体" charset="0"/>
                <a:ea typeface="华文楷体" charset="0"/>
                <a:cs typeface="华文楷体" charset="0"/>
                <a:sym typeface="Franklin Gothic Medium" charset="0"/>
              </a:rPr>
              <a:t>[X,map]=imread('trees.tif');   %读入图像</a:t>
            </a:r>
          </a:p>
          <a:p>
            <a:pPr marL="914400" indent="-914400" eaLnBrk="1" hangingPunct="1">
              <a:spcBef>
                <a:spcPct val="0"/>
              </a:spcBef>
              <a:buFont typeface="Arial" charset="0"/>
              <a:buNone/>
            </a:pPr>
            <a:r>
              <a:rPr lang="en-US" altLang="zh-CN" sz="2000" b="1">
                <a:latin typeface="华文楷体" charset="0"/>
                <a:ea typeface="华文楷体" charset="0"/>
                <a:cs typeface="华文楷体" charset="0"/>
                <a:sym typeface="Franklin Gothic Medium" charset="0"/>
              </a:rPr>
              <a:t>J1=imresize(X, 0.25);         %设置缩放比例，实现缩放图像并显示</a:t>
            </a:r>
          </a:p>
          <a:p>
            <a:pPr marL="914400" indent="-914400" eaLnBrk="1" hangingPunct="1">
              <a:spcBef>
                <a:spcPct val="0"/>
              </a:spcBef>
              <a:buFont typeface="Arial" charset="0"/>
              <a:buNone/>
            </a:pPr>
            <a:r>
              <a:rPr lang="en-US" altLang="zh-CN" sz="2000" b="1">
                <a:latin typeface="华文楷体" charset="0"/>
                <a:ea typeface="华文楷体" charset="0"/>
                <a:cs typeface="华文楷体" charset="0"/>
                <a:sym typeface="Franklin Gothic Medium" charset="0"/>
              </a:rPr>
              <a:t>J2=imresize(X, 3.5);</a:t>
            </a:r>
          </a:p>
          <a:p>
            <a:pPr marL="914400" indent="-914400" eaLnBrk="1" hangingPunct="1">
              <a:spcBef>
                <a:spcPct val="0"/>
              </a:spcBef>
              <a:buFont typeface="Arial" charset="0"/>
              <a:buNone/>
            </a:pPr>
            <a:r>
              <a:rPr lang="en-US" altLang="zh-CN" sz="2000" b="1">
                <a:latin typeface="华文楷体" charset="0"/>
                <a:ea typeface="华文楷体" charset="0"/>
                <a:cs typeface="华文楷体" charset="0"/>
                <a:sym typeface="Franklin Gothic Medium" charset="0"/>
              </a:rPr>
              <a:t>J3=imresize(X, [64 40]);  %设置缩放后图像行列，实现缩放图像并显示 </a:t>
            </a:r>
          </a:p>
          <a:p>
            <a:pPr marL="914400" indent="-914400" eaLnBrk="1" hangingPunct="1">
              <a:spcBef>
                <a:spcPct val="0"/>
              </a:spcBef>
              <a:buFont typeface="Arial" charset="0"/>
              <a:buNone/>
            </a:pPr>
            <a:r>
              <a:rPr lang="en-US" altLang="zh-CN" sz="2000" b="1">
                <a:latin typeface="华文楷体" charset="0"/>
                <a:ea typeface="华文楷体" charset="0"/>
                <a:cs typeface="华文楷体" charset="0"/>
                <a:sym typeface="Franklin Gothic Medium" charset="0"/>
              </a:rPr>
              <a:t>J4=imresize(X, [64 NaN]);</a:t>
            </a:r>
          </a:p>
          <a:p>
            <a:pPr marL="914400" indent="-914400" eaLnBrk="1" hangingPunct="1">
              <a:spcBef>
                <a:spcPct val="0"/>
              </a:spcBef>
              <a:buFont typeface="Arial" charset="0"/>
              <a:buNone/>
            </a:pPr>
            <a:r>
              <a:rPr lang="en-US" altLang="zh-CN" sz="2000" b="1">
                <a:latin typeface="华文楷体" charset="0"/>
                <a:ea typeface="华文楷体" charset="0"/>
                <a:cs typeface="华文楷体" charset="0"/>
                <a:sym typeface="Franklin Gothic Medium" charset="0"/>
              </a:rPr>
              <a:t>J5=imresize(X, 1.6, 'bilinear');  </a:t>
            </a:r>
          </a:p>
          <a:p>
            <a:pPr marL="914400" indent="-914400" eaLnBrk="1" hangingPunct="1">
              <a:spcBef>
                <a:spcPct val="0"/>
              </a:spcBef>
              <a:buFont typeface="Arial" charset="0"/>
              <a:buNone/>
            </a:pPr>
            <a:r>
              <a:rPr lang="en-US" altLang="zh-CN" sz="2000" b="1">
                <a:latin typeface="华文楷体" charset="0"/>
                <a:ea typeface="华文楷体" charset="0"/>
                <a:cs typeface="华文楷体" charset="0"/>
                <a:sym typeface="Franklin Gothic Medium" charset="0"/>
              </a:rPr>
              <a:t>%设置图像插值方法，实现缩放图像并显示   </a:t>
            </a:r>
          </a:p>
          <a:p>
            <a:pPr marL="914400" indent="-914400" eaLnBrk="1" hangingPunct="1">
              <a:spcBef>
                <a:spcPct val="0"/>
              </a:spcBef>
              <a:buFont typeface="Arial" charset="0"/>
              <a:buNone/>
            </a:pPr>
            <a:r>
              <a:rPr lang="en-US" altLang="zh-CN" sz="2000" b="1">
                <a:latin typeface="华文楷体" charset="0"/>
                <a:ea typeface="华文楷体" charset="0"/>
                <a:cs typeface="华文楷体" charset="0"/>
                <a:sym typeface="Franklin Gothic Medium" charset="0"/>
              </a:rPr>
              <a:t>J6=imresize(X, 1.6, 'triangle');</a:t>
            </a:r>
          </a:p>
          <a:p>
            <a:pPr marL="914400" indent="-914400" eaLnBrk="1" hangingPunct="1">
              <a:spcBef>
                <a:spcPct val="0"/>
              </a:spcBef>
              <a:buFont typeface="Arial" charset="0"/>
              <a:buNone/>
            </a:pPr>
            <a:r>
              <a:rPr lang="en-US" altLang="zh-CN" sz="2000" b="1">
                <a:latin typeface="华文楷体" charset="0"/>
                <a:ea typeface="华文楷体" charset="0"/>
                <a:cs typeface="华文楷体" charset="0"/>
                <a:sym typeface="Franklin Gothic Medium" charset="0"/>
              </a:rPr>
              <a:t>[J7, newmap]=imresize(X,'Antialiasing',true,'Method','nearest',...</a:t>
            </a:r>
          </a:p>
          <a:p>
            <a:pPr marL="914400" indent="-914400" eaLnBrk="1" hangingPunct="1">
              <a:spcBef>
                <a:spcPct val="0"/>
              </a:spcBef>
              <a:buFont typeface="Arial" charset="0"/>
              <a:buNone/>
            </a:pPr>
            <a:r>
              <a:rPr lang="en-US" altLang="zh-CN" sz="2000" b="1">
                <a:latin typeface="华文楷体" charset="0"/>
                <a:ea typeface="华文楷体" charset="0"/>
                <a:cs typeface="华文楷体" charset="0"/>
                <a:sym typeface="Franklin Gothic Medium" charset="0"/>
              </a:rPr>
              <a:t>                      'Colormap','original','Scale', 0.15);</a:t>
            </a:r>
          </a:p>
          <a:p>
            <a:pPr marL="914400" indent="-914400" eaLnBrk="1" hangingPunct="1">
              <a:spcBef>
                <a:spcPct val="0"/>
              </a:spcBef>
              <a:buFont typeface="Arial" charset="0"/>
              <a:buNone/>
            </a:pPr>
            <a:r>
              <a:rPr lang="en-US" altLang="zh-CN" sz="2000" b="1">
                <a:latin typeface="华文楷体" charset="0"/>
                <a:ea typeface="华文楷体" charset="0"/>
                <a:cs typeface="华文楷体" charset="0"/>
                <a:sym typeface="Franklin Gothic Medium" charset="0"/>
              </a:rPr>
              <a:t>%设置图像多个参数，实现缩放图像并显示</a:t>
            </a:r>
          </a:p>
          <a:p>
            <a:pPr marL="914400" indent="-914400" eaLnBrk="1" hangingPunct="1">
              <a:spcBef>
                <a:spcPct val="0"/>
              </a:spcBef>
              <a:buFont typeface="Arial" charset="0"/>
              <a:buNone/>
            </a:pPr>
            <a:endParaRPr lang="en-US" altLang="zh-CN" sz="1800" b="1">
              <a:latin typeface="华文楷体" charset="0"/>
              <a:ea typeface="华文楷体" charset="0"/>
              <a:cs typeface="华文楷体" charset="0"/>
              <a:sym typeface="Franklin Gothic Medium" charset="0"/>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文本占位符 2"/>
          <p:cNvSpPr>
            <a:spLocks noGrp="1" noChangeArrowheads="1"/>
          </p:cNvSpPr>
          <p:nvPr>
            <p:ph type="body" idx="4294967295"/>
          </p:nvPr>
        </p:nvSpPr>
        <p:spPr>
          <a:xfrm>
            <a:off x="457200" y="1809750"/>
            <a:ext cx="8686800" cy="3479800"/>
          </a:xfrm>
        </p:spPr>
        <p:txBody>
          <a:bodyPr/>
          <a:lstStyle/>
          <a:p>
            <a:pPr eaLnBrk="1" hangingPunct="1">
              <a:lnSpc>
                <a:spcPct val="110000"/>
              </a:lnSpc>
              <a:spcBef>
                <a:spcPct val="0"/>
              </a:spcBef>
            </a:pPr>
            <a:r>
              <a:rPr lang="zh-CN" altLang="en-US">
                <a:latin typeface="Times New Roman" charset="0"/>
                <a:ea typeface="楷体" charset="0"/>
                <a:cs typeface="楷体" charset="0"/>
              </a:rPr>
              <a:t>图像转置即为图像的行列坐标互换，如原图像上的点，转置后对应的新坐标点，它们之间的数学表达式为</a:t>
            </a:r>
            <a:r>
              <a:rPr lang="en-US" altLang="zh-CN">
                <a:latin typeface="Times New Roman" charset="0"/>
                <a:ea typeface="楷体" charset="0"/>
                <a:cs typeface="楷体" charset="0"/>
              </a:rPr>
              <a:t>:</a:t>
            </a:r>
          </a:p>
          <a:p>
            <a:pPr eaLnBrk="1" hangingPunct="1">
              <a:lnSpc>
                <a:spcPct val="110000"/>
              </a:lnSpc>
              <a:spcBef>
                <a:spcPct val="0"/>
              </a:spcBef>
            </a:pPr>
            <a:endParaRPr lang="en-US">
              <a:latin typeface="Times New Roman" charset="0"/>
              <a:ea typeface="楷体" charset="0"/>
              <a:cs typeface="楷体" charset="0"/>
            </a:endParaRPr>
          </a:p>
          <a:p>
            <a:pPr eaLnBrk="1" hangingPunct="1">
              <a:lnSpc>
                <a:spcPct val="110000"/>
              </a:lnSpc>
              <a:spcBef>
                <a:spcPct val="0"/>
              </a:spcBef>
            </a:pPr>
            <a:endParaRPr lang="en-US">
              <a:latin typeface="Times New Roman" charset="0"/>
              <a:ea typeface="楷体" charset="0"/>
              <a:cs typeface="楷体" charset="0"/>
            </a:endParaRPr>
          </a:p>
          <a:p>
            <a:pPr eaLnBrk="1" hangingPunct="1">
              <a:lnSpc>
                <a:spcPct val="110000"/>
              </a:lnSpc>
              <a:spcBef>
                <a:spcPct val="0"/>
              </a:spcBef>
            </a:pPr>
            <a:endParaRPr lang="zh-CN" altLang="en-US">
              <a:latin typeface="Times New Roman" charset="0"/>
              <a:ea typeface="楷体" charset="0"/>
              <a:cs typeface="楷体" charset="0"/>
            </a:endParaRPr>
          </a:p>
          <a:p>
            <a:pPr eaLnBrk="1" hangingPunct="1">
              <a:lnSpc>
                <a:spcPct val="110000"/>
              </a:lnSpc>
              <a:spcBef>
                <a:spcPct val="0"/>
              </a:spcBef>
            </a:pPr>
            <a:r>
              <a:rPr lang="zh-CN" altLang="en-US">
                <a:latin typeface="Times New Roman" charset="0"/>
                <a:ea typeface="楷体" charset="0"/>
                <a:cs typeface="楷体" charset="0"/>
              </a:rPr>
              <a:t>需要注意的是，进行图像转置后，图像的大小会发生改变。在</a:t>
            </a:r>
            <a:r>
              <a:rPr lang="en-US" altLang="zh-CN">
                <a:latin typeface="Times New Roman" charset="0"/>
                <a:ea typeface="楷体" charset="0"/>
                <a:cs typeface="楷体" charset="0"/>
              </a:rPr>
              <a:t>MATLAB</a:t>
            </a:r>
            <a:r>
              <a:rPr lang="zh-CN" altLang="en-US">
                <a:latin typeface="Times New Roman" charset="0"/>
                <a:ea typeface="楷体" charset="0"/>
                <a:cs typeface="楷体" charset="0"/>
              </a:rPr>
              <a:t>中，没有提供实现图像转置函数，直接运用</a:t>
            </a:r>
            <a:r>
              <a:rPr lang="en-US" altLang="zh-CN">
                <a:latin typeface="Times New Roman" charset="0"/>
                <a:ea typeface="楷体" charset="0"/>
                <a:cs typeface="楷体" charset="0"/>
              </a:rPr>
              <a:t>MATLAB</a:t>
            </a:r>
            <a:r>
              <a:rPr lang="zh-CN" altLang="en-US">
                <a:latin typeface="Times New Roman" charset="0"/>
                <a:ea typeface="楷体" charset="0"/>
                <a:cs typeface="楷体" charset="0"/>
              </a:rPr>
              <a:t>指令编程即可实现图像的转置操作。</a:t>
            </a:r>
          </a:p>
          <a:p>
            <a:pPr eaLnBrk="1" hangingPunct="1">
              <a:lnSpc>
                <a:spcPct val="90000"/>
              </a:lnSpc>
            </a:pPr>
            <a:endParaRPr lang="zh-CN" altLang="en-US">
              <a:latin typeface="Times New Roman" charset="0"/>
              <a:ea typeface="楷体" charset="0"/>
              <a:cs typeface="楷体" charset="0"/>
            </a:endParaRPr>
          </a:p>
        </p:txBody>
      </p:sp>
      <p:pic>
        <p:nvPicPr>
          <p:cNvPr id="849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3700" y="2878138"/>
            <a:ext cx="781050" cy="7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5" name="标题 1"/>
          <p:cNvSpPr>
            <a:spLocks noGrp="1" noChangeArrowheads="1"/>
          </p:cNvSpPr>
          <p:nvPr/>
        </p:nvSpPr>
        <p:spPr bwMode="auto">
          <a:xfrm>
            <a:off x="250825" y="117475"/>
            <a:ext cx="8686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914400" indent="-914400"/>
            <a:r>
              <a:rPr lang="zh-CN" altLang="en-US" sz="3600" b="1">
                <a:solidFill>
                  <a:srgbClr val="244A58"/>
                </a:solidFill>
                <a:latin typeface="华文楷体" charset="0"/>
                <a:ea typeface="华文楷体" charset="0"/>
                <a:cs typeface="华文楷体" charset="0"/>
                <a:sym typeface="Franklin Gothic Medium" charset="0"/>
              </a:rPr>
              <a:t>4.2.4　图像的转置</a:t>
            </a:r>
          </a:p>
        </p:txBody>
      </p:sp>
      <p:sp>
        <p:nvSpPr>
          <p:cNvPr id="84996" name="矩形 1"/>
          <p:cNvSpPr>
            <a:spLocks noChangeArrowheads="1"/>
          </p:cNvSpPr>
          <p:nvPr/>
        </p:nvSpPr>
        <p:spPr bwMode="auto">
          <a:xfrm>
            <a:off x="1692275" y="5229225"/>
            <a:ext cx="6413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914400" indent="-914400"/>
            <a:r>
              <a:rPr lang="en-US" altLang="zh-CN" b="1">
                <a:solidFill>
                  <a:srgbClr val="FF0000"/>
                </a:solidFill>
                <a:latin typeface="华文楷体" charset="0"/>
                <a:ea typeface="华文楷体" charset="0"/>
                <a:cs typeface="华文楷体" charset="0"/>
                <a:sym typeface="Franklin Gothic Medium" charset="0"/>
              </a:rPr>
              <a:t>4-22 </a:t>
            </a:r>
            <a:endParaRPr lang="zh-CN" altLang="en-US" b="1">
              <a:solidFill>
                <a:srgbClr val="FF0000"/>
              </a:solidFill>
              <a:latin typeface="华文楷体" charset="0"/>
              <a:ea typeface="华文楷体" charset="0"/>
              <a:cs typeface="华文楷体" charset="0"/>
              <a:sym typeface="Franklin Gothic Medium" charset="0"/>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标题 1"/>
          <p:cNvSpPr>
            <a:spLocks noGrp="1" noChangeArrowheads="1"/>
          </p:cNvSpPr>
          <p:nvPr>
            <p:ph type="title"/>
          </p:nvPr>
        </p:nvSpPr>
        <p:spPr/>
        <p:txBody>
          <a:bodyPr/>
          <a:lstStyle/>
          <a:p>
            <a:pPr eaLnBrk="1" hangingPunct="1"/>
            <a:r>
              <a:rPr lang="en-US" altLang="zh-CN">
                <a:latin typeface="Franklin Gothic Medium" charset="0"/>
                <a:ea typeface="微软雅黑" charset="0"/>
                <a:cs typeface="微软雅黑" charset="0"/>
              </a:rPr>
              <a:t>transp函数</a:t>
            </a:r>
            <a:r>
              <a:rPr lang="zh-CN" altLang="en-US">
                <a:latin typeface="Franklin Gothic Medium" charset="0"/>
                <a:ea typeface="微软雅黑" charset="0"/>
                <a:cs typeface="微软雅黑" charset="0"/>
              </a:rPr>
              <a:t>的使用</a:t>
            </a:r>
            <a:r>
              <a:rPr lang="en-US" altLang="zh-CN">
                <a:latin typeface="Franklin Gothic Medium" charset="0"/>
                <a:ea typeface="微软雅黑" charset="0"/>
                <a:cs typeface="微软雅黑" charset="0"/>
              </a:rPr>
              <a:t> </a:t>
            </a:r>
            <a:endParaRPr lang="zh-CN" altLang="en-US">
              <a:latin typeface="Franklin Gothic Medium" charset="0"/>
              <a:ea typeface="微软雅黑" charset="0"/>
              <a:cs typeface="微软雅黑" charset="0"/>
            </a:endParaRPr>
          </a:p>
        </p:txBody>
      </p:sp>
      <p:sp>
        <p:nvSpPr>
          <p:cNvPr id="86018" name="内容占位符 2"/>
          <p:cNvSpPr>
            <a:spLocks noGrp="1" noChangeArrowheads="1"/>
          </p:cNvSpPr>
          <p:nvPr>
            <p:ph idx="1"/>
          </p:nvPr>
        </p:nvSpPr>
        <p:spPr/>
        <p:txBody>
          <a:bodyPr/>
          <a:lstStyle/>
          <a:p>
            <a:pPr eaLnBrk="1" hangingPunct="1">
              <a:lnSpc>
                <a:spcPct val="90000"/>
              </a:lnSpc>
            </a:pPr>
            <a:r>
              <a:rPr lang="en-US" altLang="zh-CN" sz="2200">
                <a:latin typeface="微软雅黑" charset="0"/>
                <a:ea typeface="微软雅黑" charset="0"/>
                <a:cs typeface="微软雅黑" charset="0"/>
              </a:rPr>
              <a:t>4-22</a:t>
            </a:r>
            <a:r>
              <a:rPr lang="zh-CN" altLang="en-US" sz="2200">
                <a:latin typeface="微软雅黑" charset="0"/>
                <a:ea typeface="微软雅黑" charset="0"/>
                <a:cs typeface="微软雅黑" charset="0"/>
              </a:rPr>
              <a:t> </a:t>
            </a:r>
          </a:p>
          <a:p>
            <a:pPr eaLnBrk="1" hangingPunct="1">
              <a:lnSpc>
                <a:spcPct val="90000"/>
              </a:lnSpc>
            </a:pPr>
            <a:r>
              <a:rPr lang="zh-CN" altLang="en-US" sz="2200">
                <a:latin typeface="微软雅黑" charset="0"/>
                <a:ea typeface="微软雅黑" charset="0"/>
                <a:cs typeface="微软雅黑" charset="0"/>
              </a:rPr>
              <a:t>I=imread('trees.tif'); 	 %输入图像</a:t>
            </a:r>
          </a:p>
          <a:p>
            <a:pPr eaLnBrk="1" hangingPunct="1">
              <a:lnSpc>
                <a:spcPct val="90000"/>
              </a:lnSpc>
            </a:pPr>
            <a:r>
              <a:rPr lang="zh-CN" altLang="en-US" sz="2200">
                <a:latin typeface="微软雅黑" charset="0"/>
                <a:ea typeface="微软雅黑" charset="0"/>
                <a:cs typeface="微软雅黑" charset="0"/>
              </a:rPr>
              <a:t>I=rgb2gray(I);</a:t>
            </a:r>
          </a:p>
          <a:p>
            <a:pPr eaLnBrk="1" hangingPunct="1">
              <a:lnSpc>
                <a:spcPct val="90000"/>
              </a:lnSpc>
            </a:pPr>
            <a:r>
              <a:rPr lang="zh-CN" altLang="en-US" sz="2200">
                <a:latin typeface="微软雅黑" charset="0"/>
                <a:ea typeface="微软雅黑" charset="0"/>
                <a:cs typeface="微软雅黑" charset="0"/>
              </a:rPr>
              <a:t>I= im2double(I);</a:t>
            </a:r>
          </a:p>
          <a:p>
            <a:pPr eaLnBrk="1" hangingPunct="1">
              <a:lnSpc>
                <a:spcPct val="90000"/>
              </a:lnSpc>
            </a:pPr>
            <a:r>
              <a:rPr lang="zh-CN" altLang="en-US" sz="2200">
                <a:latin typeface="微软雅黑" charset="0"/>
                <a:ea typeface="微软雅黑" charset="0"/>
                <a:cs typeface="微软雅黑" charset="0"/>
              </a:rPr>
              <a:t>J1=</a:t>
            </a:r>
            <a:r>
              <a:rPr lang="zh-CN" altLang="en-US" sz="2200">
                <a:solidFill>
                  <a:srgbClr val="C00000"/>
                </a:solidFill>
                <a:latin typeface="微软雅黑" charset="0"/>
                <a:ea typeface="微软雅黑" charset="0"/>
                <a:cs typeface="微软雅黑" charset="0"/>
              </a:rPr>
              <a:t>transp</a:t>
            </a:r>
            <a:r>
              <a:rPr lang="zh-CN" altLang="en-US" sz="2200">
                <a:latin typeface="微软雅黑" charset="0"/>
                <a:ea typeface="微软雅黑" charset="0"/>
                <a:cs typeface="微软雅黑" charset="0"/>
              </a:rPr>
              <a:t>(I);	 	%对原图像的转置</a:t>
            </a:r>
          </a:p>
          <a:p>
            <a:pPr eaLnBrk="1" hangingPunct="1">
              <a:lnSpc>
                <a:spcPct val="90000"/>
              </a:lnSpc>
            </a:pPr>
            <a:r>
              <a:rPr lang="zh-CN" altLang="en-US" sz="2200">
                <a:latin typeface="微软雅黑" charset="0"/>
                <a:ea typeface="微软雅黑" charset="0"/>
                <a:cs typeface="微软雅黑" charset="0"/>
              </a:rPr>
              <a:t> figure,</a:t>
            </a:r>
          </a:p>
          <a:p>
            <a:pPr eaLnBrk="1" hangingPunct="1">
              <a:lnSpc>
                <a:spcPct val="90000"/>
              </a:lnSpc>
            </a:pPr>
            <a:r>
              <a:rPr lang="zh-CN" altLang="en-US" sz="2200">
                <a:latin typeface="微软雅黑" charset="0"/>
                <a:ea typeface="微软雅黑" charset="0"/>
                <a:cs typeface="微软雅黑" charset="0"/>
              </a:rPr>
              <a:t>subplot(1,2,1),imshow(J1);%绘制移动后图像</a:t>
            </a:r>
          </a:p>
          <a:p>
            <a:pPr eaLnBrk="1" hangingPunct="1">
              <a:lnSpc>
                <a:spcPct val="90000"/>
              </a:lnSpc>
            </a:pPr>
            <a:r>
              <a:rPr lang="zh-CN" altLang="en-US" sz="2200">
                <a:latin typeface="微软雅黑" charset="0"/>
                <a:ea typeface="微软雅黑" charset="0"/>
                <a:cs typeface="微软雅黑" charset="0"/>
              </a:rPr>
              <a:t>subplot(1,2,2),imshow(</a:t>
            </a:r>
            <a:r>
              <a:rPr lang="en-US" altLang="zh-CN" sz="2200">
                <a:latin typeface="微软雅黑" charset="0"/>
                <a:ea typeface="微软雅黑" charset="0"/>
                <a:cs typeface="微软雅黑" charset="0"/>
              </a:rPr>
              <a:t>I</a:t>
            </a:r>
            <a:r>
              <a:rPr lang="zh-CN" altLang="en-US" sz="2200">
                <a:latin typeface="微软雅黑" charset="0"/>
                <a:ea typeface="微软雅黑" charset="0"/>
                <a:cs typeface="微软雅黑" charset="0"/>
              </a:rPr>
              <a:t>);%绘制移动后图像</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内容占位符 2"/>
          <p:cNvSpPr>
            <a:spLocks noGrp="1" noChangeArrowheads="1"/>
          </p:cNvSpPr>
          <p:nvPr>
            <p:ph idx="4294967295"/>
          </p:nvPr>
        </p:nvSpPr>
        <p:spPr>
          <a:xfrm>
            <a:off x="755650" y="836613"/>
            <a:ext cx="8686800" cy="4525962"/>
          </a:xfrm>
        </p:spPr>
        <p:txBody>
          <a:bodyPr/>
          <a:lstStyle/>
          <a:p>
            <a:pPr eaLnBrk="1" hangingPunct="1"/>
            <a:r>
              <a:rPr lang="en-US" altLang="zh-CN">
                <a:latin typeface="微软雅黑" charset="0"/>
                <a:ea typeface="微软雅黑" charset="0"/>
                <a:cs typeface="微软雅黑" charset="0"/>
              </a:rPr>
              <a:t>【</a:t>
            </a:r>
            <a:r>
              <a:rPr lang="zh-CN" altLang="en-US">
                <a:latin typeface="微软雅黑" charset="0"/>
                <a:ea typeface="微软雅黑" charset="0"/>
                <a:cs typeface="微软雅黑" charset="0"/>
              </a:rPr>
              <a:t>例</a:t>
            </a:r>
            <a:r>
              <a:rPr lang="en-US" altLang="zh-CN">
                <a:latin typeface="微软雅黑" charset="0"/>
                <a:ea typeface="微软雅黑" charset="0"/>
                <a:cs typeface="微软雅黑" charset="0"/>
              </a:rPr>
              <a:t>】</a:t>
            </a:r>
            <a:r>
              <a:rPr lang="zh-CN" altLang="en-US">
                <a:latin typeface="微软雅黑" charset="0"/>
                <a:ea typeface="微软雅黑" charset="0"/>
                <a:cs typeface="微软雅黑" charset="0"/>
              </a:rPr>
              <a:t>对</a:t>
            </a:r>
            <a:r>
              <a:rPr lang="en-US" altLang="zh-CN">
                <a:latin typeface="微软雅黑" charset="0"/>
                <a:ea typeface="微软雅黑" charset="0"/>
                <a:cs typeface="微软雅黑" charset="0"/>
              </a:rPr>
              <a:t>lean.png</a:t>
            </a:r>
            <a:r>
              <a:rPr lang="zh-CN" altLang="en-US">
                <a:latin typeface="微软雅黑" charset="0"/>
                <a:ea typeface="微软雅黑" charset="0"/>
                <a:cs typeface="微软雅黑" charset="0"/>
              </a:rPr>
              <a:t>图像进行线性点运算。</a:t>
            </a:r>
          </a:p>
        </p:txBody>
      </p:sp>
      <p:graphicFrame>
        <p:nvGraphicFramePr>
          <p:cNvPr id="9220" name="Group 4"/>
          <p:cNvGraphicFramePr>
            <a:graphicFrameLocks noGrp="1"/>
          </p:cNvGraphicFramePr>
          <p:nvPr/>
        </p:nvGraphicFramePr>
        <p:xfrm>
          <a:off x="2268538" y="5661025"/>
          <a:ext cx="4824412" cy="620713"/>
        </p:xfrm>
        <a:graphic>
          <a:graphicData uri="http://schemas.openxmlformats.org/drawingml/2006/table">
            <a:tbl>
              <a:tblPr/>
              <a:tblGrid>
                <a:gridCol w="2412206"/>
                <a:gridCol w="2412206"/>
              </a:tblGrid>
              <a:tr h="620713">
                <a:tc>
                  <a:txBody>
                    <a:bodyPr/>
                    <a:lstStyle/>
                    <a:p>
                      <a:pPr marL="0" marR="0" lvl="0" indent="254000" algn="ctr" defTabSz="914400" rtl="0" eaLnBrk="1" fontAlgn="base" latinLnBrk="0" hangingPunct="1">
                        <a:lnSpc>
                          <a:spcPts val="1500"/>
                        </a:lnSpc>
                        <a:spcBef>
                          <a:spcPts val="600"/>
                        </a:spcBef>
                        <a:spcAft>
                          <a:spcPts val="240"/>
                        </a:spcAft>
                        <a:buClrTx/>
                        <a:buSzTx/>
                        <a:buFont typeface="Arial" panose="020B0604020202020204" pitchFamily="34" charset="0"/>
                        <a:buNone/>
                      </a:pPr>
                      <a:endParaRPr kumimoji="0" lang="en-US" sz="1800" b="1"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sym typeface="Franklin Gothic Book" pitchFamily="34" charset="0"/>
                      </a:endParaRPr>
                    </a:p>
                    <a:p>
                      <a:pPr marL="0" marR="0" lvl="0" indent="254000" algn="ctr" defTabSz="914400" rtl="0" eaLnBrk="1" fontAlgn="base" latinLnBrk="0" hangingPunct="1">
                        <a:lnSpc>
                          <a:spcPts val="1575"/>
                        </a:lnSpc>
                        <a:spcBef>
                          <a:spcPct val="0"/>
                        </a:spcBef>
                        <a:spcAft>
                          <a:spcPct val="0"/>
                        </a:spcAft>
                        <a:buClrTx/>
                        <a:buSzTx/>
                        <a:buFont typeface="Arial" panose="020B0604020202020204" pitchFamily="34" charset="0"/>
                        <a:buNone/>
                      </a:pPr>
                      <a:r>
                        <a:rPr kumimoji="0" lang="zh-CN" altLang="en-US" sz="1800" b="1"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sym typeface="Franklin Gothic Book" pitchFamily="34" charset="0"/>
                        </a:rPr>
                        <a:t>（</a:t>
                      </a:r>
                      <a:r>
                        <a:rPr kumimoji="0" lang="en-US" sz="1800" b="1"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sym typeface="Franklin Gothic Book" pitchFamily="34" charset="0"/>
                        </a:rPr>
                        <a:t>d</a:t>
                      </a:r>
                      <a:r>
                        <a:rPr kumimoji="0" lang="zh-CN" altLang="en-US" sz="1800" b="1"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sym typeface="Franklin Gothic Book" pitchFamily="34" charset="0"/>
                        </a:rPr>
                        <a:t>）对比度减小</a:t>
                      </a:r>
                      <a:endParaRPr kumimoji="0" lang="zh-CN" altLang="en-US" sz="1800" b="1" i="0" u="none" strike="noStrike" cap="none" normalizeH="0" baseline="0" smtClean="0">
                        <a:ln>
                          <a:noFill/>
                        </a:ln>
                        <a:solidFill>
                          <a:srgbClr val="FFFFFF"/>
                        </a:solidFill>
                        <a:effectLst/>
                        <a:latin typeface="Times New Roman" panose="02020603050405020304" pitchFamily="18" charset="0"/>
                        <a:ea typeface="微软雅黑" panose="020B0503020204020204" pitchFamily="34" charset="-122"/>
                        <a:sym typeface="Franklin Gothic Book" pitchFamily="34" charset="0"/>
                      </a:endParaRPr>
                    </a:p>
                  </a:txBody>
                  <a:tcPr marL="68590" marR="6859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254000" algn="ctr" defTabSz="914400" rtl="0" eaLnBrk="1" fontAlgn="base" latinLnBrk="0" hangingPunct="1">
                        <a:lnSpc>
                          <a:spcPts val="1500"/>
                        </a:lnSpc>
                        <a:spcBef>
                          <a:spcPts val="600"/>
                        </a:spcBef>
                        <a:spcAft>
                          <a:spcPts val="240"/>
                        </a:spcAft>
                        <a:buClrTx/>
                        <a:buSzTx/>
                        <a:buFont typeface="Arial" panose="020B0604020202020204" pitchFamily="34" charset="0"/>
                        <a:buNone/>
                      </a:pPr>
                      <a:endParaRPr kumimoji="0" lang="en-US" sz="1800" b="1" i="0" u="none" strike="noStrike" cap="none" normalizeH="0" baseline="0" dirty="0" smtClean="0">
                        <a:ln>
                          <a:noFill/>
                        </a:ln>
                        <a:solidFill>
                          <a:srgbClr val="FFFFFF"/>
                        </a:solidFill>
                        <a:effectLst/>
                        <a:latin typeface="微软雅黑" panose="020B0503020204020204" pitchFamily="34" charset="-122"/>
                        <a:ea typeface="微软雅黑" panose="020B0503020204020204" pitchFamily="34" charset="-122"/>
                        <a:sym typeface="Franklin Gothic Book" pitchFamily="34" charset="0"/>
                      </a:endParaRPr>
                    </a:p>
                    <a:p>
                      <a:pPr marL="0" marR="0" lvl="0" indent="254000" algn="ctr" defTabSz="914400" rtl="0" eaLnBrk="1" fontAlgn="base" latinLnBrk="0" hangingPunct="1">
                        <a:lnSpc>
                          <a:spcPts val="1575"/>
                        </a:lnSpc>
                        <a:spcBef>
                          <a:spcPct val="0"/>
                        </a:spcBef>
                        <a:spcAft>
                          <a:spcPct val="0"/>
                        </a:spcAft>
                        <a:buClrTx/>
                        <a:buSzTx/>
                        <a:buFont typeface="Arial" panose="020B0604020202020204" pitchFamily="34" charset="0"/>
                        <a:buNone/>
                      </a:pPr>
                      <a:r>
                        <a:rPr kumimoji="0" lang="zh-CN" altLang="en-US" sz="1800" b="1" i="0" u="none" strike="noStrike" cap="none" normalizeH="0" baseline="0" dirty="0" smtClean="0">
                          <a:ln>
                            <a:noFill/>
                          </a:ln>
                          <a:solidFill>
                            <a:srgbClr val="FFFFFF"/>
                          </a:solidFill>
                          <a:effectLst/>
                          <a:latin typeface="微软雅黑" panose="020B0503020204020204" pitchFamily="34" charset="-122"/>
                          <a:ea typeface="微软雅黑" panose="020B0503020204020204" pitchFamily="34" charset="-122"/>
                          <a:sym typeface="Franklin Gothic Book" pitchFamily="34" charset="0"/>
                        </a:rPr>
                        <a:t>（</a:t>
                      </a:r>
                      <a:r>
                        <a:rPr kumimoji="0" lang="en-US" sz="1800" b="1" i="0" u="none" strike="noStrike" cap="none" normalizeH="0" baseline="0" dirty="0" smtClean="0">
                          <a:ln>
                            <a:noFill/>
                          </a:ln>
                          <a:solidFill>
                            <a:srgbClr val="FFFFFF"/>
                          </a:solidFill>
                          <a:effectLst/>
                          <a:latin typeface="微软雅黑" panose="020B0503020204020204" pitchFamily="34" charset="-122"/>
                          <a:ea typeface="微软雅黑" panose="020B0503020204020204" pitchFamily="34" charset="-122"/>
                          <a:sym typeface="Franklin Gothic Book" pitchFamily="34" charset="0"/>
                        </a:rPr>
                        <a:t>e</a:t>
                      </a:r>
                      <a:r>
                        <a:rPr kumimoji="0" lang="zh-CN" altLang="en-US" sz="1800" b="1" i="0" u="none" strike="noStrike" cap="none" normalizeH="0" baseline="0" dirty="0" smtClean="0">
                          <a:ln>
                            <a:noFill/>
                          </a:ln>
                          <a:solidFill>
                            <a:srgbClr val="FFFFFF"/>
                          </a:solidFill>
                          <a:effectLst/>
                          <a:latin typeface="微软雅黑" panose="020B0503020204020204" pitchFamily="34" charset="-122"/>
                          <a:ea typeface="微软雅黑" panose="020B0503020204020204" pitchFamily="34" charset="-122"/>
                          <a:sym typeface="Franklin Gothic Book" pitchFamily="34" charset="0"/>
                        </a:rPr>
                        <a:t>）图像求补运算</a:t>
                      </a:r>
                      <a:endParaRPr kumimoji="0" lang="zh-CN" altLang="en-US" sz="1800" b="1" i="0" u="none" strike="noStrike" cap="none" normalizeH="0" baseline="0" dirty="0" smtClean="0">
                        <a:ln>
                          <a:noFill/>
                        </a:ln>
                        <a:solidFill>
                          <a:srgbClr val="FFFFFF"/>
                        </a:solidFill>
                        <a:effectLst/>
                        <a:latin typeface="Times New Roman" panose="02020603050405020304" pitchFamily="18" charset="0"/>
                        <a:ea typeface="微软雅黑" panose="020B0503020204020204" pitchFamily="34" charset="-122"/>
                        <a:sym typeface="Franklin Gothic Book" pitchFamily="34" charset="0"/>
                      </a:endParaRPr>
                    </a:p>
                  </a:txBody>
                  <a:tcPr marL="68590" marR="6859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bl>
          </a:graphicData>
        </a:graphic>
      </p:graphicFrame>
      <p:pic>
        <p:nvPicPr>
          <p:cNvPr id="3277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2276475"/>
            <a:ext cx="1879600" cy="139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3638" y="2276475"/>
            <a:ext cx="1900237"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8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7763" y="2276475"/>
            <a:ext cx="1857375" cy="139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8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1275" y="4221163"/>
            <a:ext cx="1846263"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82"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9338" y="4221163"/>
            <a:ext cx="1874837"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233" name="Group 17"/>
          <p:cNvGraphicFramePr>
            <a:graphicFrameLocks noGrp="1"/>
          </p:cNvGraphicFramePr>
          <p:nvPr/>
        </p:nvGraphicFramePr>
        <p:xfrm>
          <a:off x="1241425" y="3789363"/>
          <a:ext cx="6843713" cy="420687"/>
        </p:xfrm>
        <a:graphic>
          <a:graphicData uri="http://schemas.openxmlformats.org/drawingml/2006/table">
            <a:tbl>
              <a:tblPr/>
              <a:tblGrid>
                <a:gridCol w="2105025"/>
                <a:gridCol w="2524125"/>
                <a:gridCol w="2214563"/>
              </a:tblGrid>
              <a:tr h="420687">
                <a:tc>
                  <a:txBody>
                    <a:bodyPr/>
                    <a:lstStyle/>
                    <a:p>
                      <a:pPr marL="0" marR="0" lvl="0" indent="254000" algn="ctr" defTabSz="914400" rtl="0" eaLnBrk="1" fontAlgn="base" latinLnBrk="0" hangingPunct="1">
                        <a:lnSpc>
                          <a:spcPts val="1500"/>
                        </a:lnSpc>
                        <a:spcBef>
                          <a:spcPts val="600"/>
                        </a:spcBef>
                        <a:spcAft>
                          <a:spcPts val="240"/>
                        </a:spcAft>
                        <a:buClrTx/>
                        <a:buSzTx/>
                        <a:buFont typeface="Arial" panose="020B0604020202020204" pitchFamily="34" charset="0"/>
                        <a:buNone/>
                      </a:pPr>
                      <a:endParaRPr kumimoji="0" lang="en-US" sz="1800" b="1"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sym typeface="Franklin Gothic Book" pitchFamily="34" charset="0"/>
                      </a:endParaRPr>
                    </a:p>
                    <a:p>
                      <a:pPr marL="0" marR="0" lvl="0" indent="254000" algn="ctr" defTabSz="914400" rtl="0" eaLnBrk="1" fontAlgn="base" latinLnBrk="0" hangingPunct="1">
                        <a:lnSpc>
                          <a:spcPts val="1575"/>
                        </a:lnSpc>
                        <a:spcBef>
                          <a:spcPct val="0"/>
                        </a:spcBef>
                        <a:spcAft>
                          <a:spcPct val="0"/>
                        </a:spcAft>
                        <a:buClrTx/>
                        <a:buSzTx/>
                        <a:buFont typeface="Arial" panose="020B0604020202020204" pitchFamily="34" charset="0"/>
                        <a:buNone/>
                      </a:pPr>
                      <a:r>
                        <a:rPr kumimoji="0" lang="zh-CN" altLang="en-US" sz="1800" b="1"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sym typeface="Franklin Gothic Book" pitchFamily="34" charset="0"/>
                        </a:rPr>
                        <a:t>（</a:t>
                      </a:r>
                      <a:r>
                        <a:rPr kumimoji="0" lang="en-US" sz="1800" b="1"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sym typeface="Franklin Gothic Book" pitchFamily="34" charset="0"/>
                        </a:rPr>
                        <a:t>a</a:t>
                      </a:r>
                      <a:r>
                        <a:rPr kumimoji="0" lang="zh-CN" altLang="en-US" sz="1800" b="1"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sym typeface="Franklin Gothic Book" pitchFamily="34" charset="0"/>
                        </a:rPr>
                        <a:t>）原始图像</a:t>
                      </a:r>
                      <a:endParaRPr kumimoji="0" lang="zh-CN" altLang="en-US" sz="1800" b="1" i="0" u="none" strike="noStrike" cap="none" normalizeH="0" baseline="0" smtClean="0">
                        <a:ln>
                          <a:noFill/>
                        </a:ln>
                        <a:solidFill>
                          <a:srgbClr val="FFFFFF"/>
                        </a:solidFill>
                        <a:effectLst/>
                        <a:latin typeface="Times New Roman" panose="02020603050405020304" pitchFamily="18" charset="0"/>
                        <a:ea typeface="微软雅黑" panose="020B0503020204020204" pitchFamily="34" charset="-122"/>
                        <a:sym typeface="Franklin Gothic Book" pitchFamily="34" charset="0"/>
                      </a:endParaRP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254000" algn="ctr" defTabSz="914400" rtl="0" eaLnBrk="1" fontAlgn="base" latinLnBrk="0" hangingPunct="1">
                        <a:lnSpc>
                          <a:spcPts val="1500"/>
                        </a:lnSpc>
                        <a:spcBef>
                          <a:spcPts val="600"/>
                        </a:spcBef>
                        <a:spcAft>
                          <a:spcPts val="240"/>
                        </a:spcAft>
                        <a:buClrTx/>
                        <a:buSzTx/>
                        <a:buFont typeface="Arial" panose="020B0604020202020204" pitchFamily="34" charset="0"/>
                        <a:buNone/>
                      </a:pPr>
                      <a:endParaRPr kumimoji="0" lang="en-US" sz="1800" b="1"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sym typeface="Franklin Gothic Book" pitchFamily="34" charset="0"/>
                      </a:endParaRPr>
                    </a:p>
                    <a:p>
                      <a:pPr marL="0" marR="0" lvl="0" indent="254000" algn="ctr" defTabSz="914400" rtl="0" eaLnBrk="1" fontAlgn="base" latinLnBrk="0" hangingPunct="1">
                        <a:lnSpc>
                          <a:spcPts val="1575"/>
                        </a:lnSpc>
                        <a:spcBef>
                          <a:spcPct val="0"/>
                        </a:spcBef>
                        <a:spcAft>
                          <a:spcPct val="0"/>
                        </a:spcAft>
                        <a:buClrTx/>
                        <a:buSzTx/>
                        <a:buFont typeface="Arial" panose="020B0604020202020204" pitchFamily="34" charset="0"/>
                        <a:buNone/>
                      </a:pPr>
                      <a:r>
                        <a:rPr kumimoji="0" lang="zh-CN" altLang="en-US" sz="1800" b="1"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sym typeface="Franklin Gothic Book" pitchFamily="34" charset="0"/>
                        </a:rPr>
                        <a:t>（</a:t>
                      </a:r>
                      <a:r>
                        <a:rPr kumimoji="0" lang="en-US" sz="1800" b="1"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sym typeface="Franklin Gothic Book" pitchFamily="34" charset="0"/>
                        </a:rPr>
                        <a:t>b</a:t>
                      </a:r>
                      <a:r>
                        <a:rPr kumimoji="0" lang="zh-CN" altLang="en-US" sz="1800" b="1"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sym typeface="Franklin Gothic Book" pitchFamily="34" charset="0"/>
                        </a:rPr>
                        <a:t>）灰度值增大</a:t>
                      </a:r>
                      <a:endParaRPr kumimoji="0" lang="zh-CN" altLang="en-US" sz="1800" b="1" i="0" u="none" strike="noStrike" cap="none" normalizeH="0" baseline="0" smtClean="0">
                        <a:ln>
                          <a:noFill/>
                        </a:ln>
                        <a:solidFill>
                          <a:srgbClr val="FFFFFF"/>
                        </a:solidFill>
                        <a:effectLst/>
                        <a:latin typeface="Times New Roman" panose="02020603050405020304" pitchFamily="18" charset="0"/>
                        <a:ea typeface="微软雅黑" panose="020B0503020204020204" pitchFamily="34" charset="-122"/>
                        <a:sym typeface="Franklin Gothic Book" pitchFamily="34" charset="0"/>
                      </a:endParaRP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254000" algn="ctr" defTabSz="914400" rtl="0" eaLnBrk="1" fontAlgn="base" latinLnBrk="0" hangingPunct="1">
                        <a:lnSpc>
                          <a:spcPts val="1500"/>
                        </a:lnSpc>
                        <a:spcBef>
                          <a:spcPts val="600"/>
                        </a:spcBef>
                        <a:spcAft>
                          <a:spcPts val="240"/>
                        </a:spcAft>
                        <a:buClrTx/>
                        <a:buSzTx/>
                        <a:buFont typeface="Arial" panose="020B0604020202020204" pitchFamily="34" charset="0"/>
                        <a:buNone/>
                      </a:pPr>
                      <a:endParaRPr kumimoji="0" lang="en-US" sz="1800" b="1"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sym typeface="Franklin Gothic Book" pitchFamily="34" charset="0"/>
                      </a:endParaRPr>
                    </a:p>
                    <a:p>
                      <a:pPr marL="0" marR="0" lvl="0" indent="254000" algn="ctr" defTabSz="914400" rtl="0" eaLnBrk="1" fontAlgn="base" latinLnBrk="0" hangingPunct="1">
                        <a:lnSpc>
                          <a:spcPts val="1575"/>
                        </a:lnSpc>
                        <a:spcBef>
                          <a:spcPct val="0"/>
                        </a:spcBef>
                        <a:spcAft>
                          <a:spcPct val="0"/>
                        </a:spcAft>
                        <a:buClrTx/>
                        <a:buSzTx/>
                        <a:buFont typeface="Arial" panose="020B0604020202020204" pitchFamily="34" charset="0"/>
                        <a:buNone/>
                      </a:pPr>
                      <a:r>
                        <a:rPr kumimoji="0" lang="zh-CN" altLang="en-US" sz="1800" b="1"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sym typeface="Franklin Gothic Book" pitchFamily="34" charset="0"/>
                        </a:rPr>
                        <a:t>（</a:t>
                      </a:r>
                      <a:r>
                        <a:rPr kumimoji="0" lang="en-US" sz="1800" b="1"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sym typeface="Franklin Gothic Book" pitchFamily="34" charset="0"/>
                        </a:rPr>
                        <a:t>c</a:t>
                      </a:r>
                      <a:r>
                        <a:rPr kumimoji="0" lang="zh-CN" altLang="en-US" sz="1800" b="1"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sym typeface="Franklin Gothic Book" pitchFamily="34" charset="0"/>
                        </a:rPr>
                        <a:t>）对比度增大</a:t>
                      </a:r>
                      <a:endParaRPr kumimoji="0" lang="zh-CN" altLang="en-US" sz="1800" b="1" i="0" u="none" strike="noStrike" cap="none" normalizeH="0" baseline="0" smtClean="0">
                        <a:ln>
                          <a:noFill/>
                        </a:ln>
                        <a:solidFill>
                          <a:srgbClr val="FFFFFF"/>
                        </a:solidFill>
                        <a:effectLst/>
                        <a:latin typeface="Times New Roman" panose="02020603050405020304" pitchFamily="18" charset="0"/>
                        <a:ea typeface="微软雅黑" panose="020B0503020204020204" pitchFamily="34" charset="-122"/>
                        <a:sym typeface="Franklin Gothic Book" pitchFamily="34" charset="0"/>
                      </a:endParaRP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bl>
          </a:graphicData>
        </a:graphic>
      </p:graphicFrame>
    </p:spTree>
  </p:cSld>
  <p:clrMapOvr>
    <a:masterClrMapping/>
  </p:clrMapOvr>
  <p:transition xmlns:p14="http://schemas.microsoft.com/office/powerpoint/2010/main">
    <p:random/>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文本占位符 2"/>
          <p:cNvSpPr>
            <a:spLocks noGrp="1" noChangeArrowheads="1"/>
          </p:cNvSpPr>
          <p:nvPr>
            <p:ph type="body" idx="4294967295"/>
          </p:nvPr>
        </p:nvSpPr>
        <p:spPr>
          <a:xfrm>
            <a:off x="611188" y="2146300"/>
            <a:ext cx="8075612" cy="2722563"/>
          </a:xfrm>
        </p:spPr>
        <p:txBody>
          <a:bodyPr/>
          <a:lstStyle/>
          <a:p>
            <a:pPr eaLnBrk="1" hangingPunct="1">
              <a:lnSpc>
                <a:spcPct val="120000"/>
              </a:lnSpc>
            </a:pPr>
            <a:r>
              <a:rPr lang="zh-CN" altLang="en-US" sz="2000">
                <a:latin typeface="Times New Roman" charset="0"/>
                <a:ea typeface="楷体" charset="0"/>
                <a:cs typeface="楷体" charset="0"/>
              </a:rPr>
              <a:t>图像的旋转变换属于图像的位置变换，通常是以图像的中心为原点，将图像上的所有像素都旋转一个相同的角度，旋转后，图像的大小一般会改变。</a:t>
            </a:r>
          </a:p>
        </p:txBody>
      </p:sp>
      <p:sp>
        <p:nvSpPr>
          <p:cNvPr id="87042" name="标题 1"/>
          <p:cNvSpPr>
            <a:spLocks noGrp="1" noChangeArrowheads="1"/>
          </p:cNvSpPr>
          <p:nvPr/>
        </p:nvSpPr>
        <p:spPr bwMode="auto">
          <a:xfrm>
            <a:off x="250825" y="117475"/>
            <a:ext cx="8686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914400" indent="-914400"/>
            <a:r>
              <a:rPr lang="zh-CN" altLang="en-US" sz="3600" b="1">
                <a:solidFill>
                  <a:srgbClr val="244A58"/>
                </a:solidFill>
                <a:latin typeface="华文楷体" charset="0"/>
                <a:ea typeface="华文楷体" charset="0"/>
                <a:cs typeface="华文楷体" charset="0"/>
                <a:sym typeface="Franklin Gothic Medium" charset="0"/>
              </a:rPr>
              <a:t>4.2.5　图像的旋转</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395288" y="1484313"/>
            <a:ext cx="806450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a:lnSpc>
                <a:spcPct val="135000"/>
              </a:lnSpc>
              <a:spcBef>
                <a:spcPct val="50000"/>
              </a:spcBef>
            </a:pPr>
            <a:r>
              <a:rPr lang="zh-CN" altLang="en-US" b="1">
                <a:latin typeface="幼圆" charset="0"/>
                <a:ea typeface="幼圆" charset="0"/>
                <a:cs typeface="幼圆" charset="0"/>
              </a:rPr>
              <a:t>    一般图像的旋转是以图像的中心为原点，旋转一定的角度，即将图像上的所有像素都旋转一个相同的角度。</a:t>
            </a:r>
          </a:p>
        </p:txBody>
      </p:sp>
      <p:grpSp>
        <p:nvGrpSpPr>
          <p:cNvPr id="30723" name="Group 3"/>
          <p:cNvGrpSpPr>
            <a:grpSpLocks/>
          </p:cNvGrpSpPr>
          <p:nvPr/>
        </p:nvGrpSpPr>
        <p:grpSpPr bwMode="auto">
          <a:xfrm>
            <a:off x="2987675" y="3640138"/>
            <a:ext cx="2895600" cy="1765300"/>
            <a:chOff x="0" y="0"/>
            <a:chExt cx="1824" cy="1112"/>
          </a:xfrm>
        </p:grpSpPr>
        <p:sp>
          <p:nvSpPr>
            <p:cNvPr id="88082" name="Rectangle 4"/>
            <p:cNvSpPr>
              <a:spLocks noChangeArrowheads="1"/>
            </p:cNvSpPr>
            <p:nvPr/>
          </p:nvSpPr>
          <p:spPr bwMode="auto">
            <a:xfrm>
              <a:off x="0" y="48"/>
              <a:ext cx="1738" cy="1064"/>
            </a:xfrm>
            <a:prstGeom prst="rect">
              <a:avLst/>
            </a:prstGeom>
            <a:solidFill>
              <a:srgbClr val="C0C0C0"/>
            </a:solidFill>
            <a:ln w="17463">
              <a:solidFill>
                <a:srgbClr val="000000"/>
              </a:solidFill>
              <a:miter lim="800000"/>
              <a:headEnd/>
              <a:tailEnd/>
            </a:ln>
          </p:spPr>
          <p:txBody>
            <a:bodyPr/>
            <a:lstStyle/>
            <a:p>
              <a:endParaRPr lang="zh-CN" altLang="en-US"/>
            </a:p>
          </p:txBody>
        </p:sp>
        <p:sp>
          <p:nvSpPr>
            <p:cNvPr id="88083" name="Rectangle 5"/>
            <p:cNvSpPr>
              <a:spLocks noChangeArrowheads="1"/>
            </p:cNvSpPr>
            <p:nvPr/>
          </p:nvSpPr>
          <p:spPr bwMode="auto">
            <a:xfrm>
              <a:off x="94" y="17"/>
              <a:ext cx="7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a:solidFill>
                    <a:srgbClr val="000000"/>
                  </a:solidFill>
                  <a:latin typeface="楷体_GB2312" charset="0"/>
                  <a:cs typeface="楷体_GB2312" charset="0"/>
                </a:rPr>
                <a:t>1</a:t>
              </a:r>
              <a:endParaRPr lang="en-US" altLang="zh-CN" sz="2400">
                <a:latin typeface="楷体_GB2312" charset="0"/>
                <a:cs typeface="楷体_GB2312" charset="0"/>
              </a:endParaRPr>
            </a:p>
          </p:txBody>
        </p:sp>
        <p:sp>
          <p:nvSpPr>
            <p:cNvPr id="88084" name="Rectangle 6"/>
            <p:cNvSpPr>
              <a:spLocks noChangeArrowheads="1"/>
            </p:cNvSpPr>
            <p:nvPr/>
          </p:nvSpPr>
          <p:spPr bwMode="auto">
            <a:xfrm>
              <a:off x="1616" y="877"/>
              <a:ext cx="7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a:solidFill>
                    <a:srgbClr val="000000"/>
                  </a:solidFill>
                  <a:latin typeface="楷体_GB2312" charset="0"/>
                  <a:cs typeface="楷体_GB2312" charset="0"/>
                </a:rPr>
                <a:t>4</a:t>
              </a:r>
              <a:endParaRPr lang="en-US" altLang="zh-CN" sz="2400">
                <a:latin typeface="楷体_GB2312" charset="0"/>
                <a:cs typeface="楷体_GB2312" charset="0"/>
              </a:endParaRPr>
            </a:p>
          </p:txBody>
        </p:sp>
        <p:sp>
          <p:nvSpPr>
            <p:cNvPr id="88085" name="Rectangle 7"/>
            <p:cNvSpPr>
              <a:spLocks noChangeArrowheads="1"/>
            </p:cNvSpPr>
            <p:nvPr/>
          </p:nvSpPr>
          <p:spPr bwMode="auto">
            <a:xfrm>
              <a:off x="94" y="877"/>
              <a:ext cx="7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altLang="zh-CN">
                  <a:solidFill>
                    <a:srgbClr val="000000"/>
                  </a:solidFill>
                  <a:latin typeface="楷体_GB2312" charset="0"/>
                  <a:cs typeface="楷体_GB2312" charset="0"/>
                </a:rPr>
                <a:t>3</a:t>
              </a:r>
              <a:endParaRPr lang="en-US" altLang="zh-CN" sz="2400">
                <a:latin typeface="楷体_GB2312" charset="0"/>
                <a:cs typeface="楷体_GB2312" charset="0"/>
              </a:endParaRPr>
            </a:p>
          </p:txBody>
        </p:sp>
        <p:sp>
          <p:nvSpPr>
            <p:cNvPr id="88086" name="Text Box 8"/>
            <p:cNvSpPr txBox="1">
              <a:spLocks noChangeArrowheads="1"/>
            </p:cNvSpPr>
            <p:nvPr/>
          </p:nvSpPr>
          <p:spPr bwMode="auto">
            <a:xfrm>
              <a:off x="1440" y="0"/>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algn="ctr">
                <a:spcBef>
                  <a:spcPct val="50000"/>
                </a:spcBef>
              </a:pPr>
              <a:r>
                <a:rPr lang="en-US" altLang="zh-CN" sz="1800">
                  <a:solidFill>
                    <a:srgbClr val="000000"/>
                  </a:solidFill>
                  <a:latin typeface="楷体_GB2312" charset="0"/>
                  <a:cs typeface="楷体_GB2312" charset="0"/>
                </a:rPr>
                <a:t>2</a:t>
              </a:r>
            </a:p>
          </p:txBody>
        </p:sp>
      </p:grpSp>
      <p:grpSp>
        <p:nvGrpSpPr>
          <p:cNvPr id="30729" name="Group 9"/>
          <p:cNvGrpSpPr>
            <a:grpSpLocks/>
          </p:cNvGrpSpPr>
          <p:nvPr/>
        </p:nvGrpSpPr>
        <p:grpSpPr bwMode="auto">
          <a:xfrm>
            <a:off x="2682875" y="3182938"/>
            <a:ext cx="3276600" cy="2971800"/>
            <a:chOff x="0" y="0"/>
            <a:chExt cx="2064" cy="1872"/>
          </a:xfrm>
        </p:grpSpPr>
        <p:sp>
          <p:nvSpPr>
            <p:cNvPr id="88077" name="未知"/>
            <p:cNvSpPr>
              <a:spLocks noChangeArrowheads="1"/>
            </p:cNvSpPr>
            <p:nvPr/>
          </p:nvSpPr>
          <p:spPr bwMode="auto">
            <a:xfrm>
              <a:off x="0" y="0"/>
              <a:ext cx="2064" cy="1872"/>
            </a:xfrm>
            <a:custGeom>
              <a:avLst/>
              <a:gdLst>
                <a:gd name="T0" fmla="*/ 606 w 2022"/>
                <a:gd name="T1" fmla="*/ 2744 h 1796"/>
                <a:gd name="T2" fmla="*/ 2539 w 2022"/>
                <a:gd name="T3" fmla="*/ 1507 h 1796"/>
                <a:gd name="T4" fmla="*/ 1928 w 2022"/>
                <a:gd name="T5" fmla="*/ 0 h 1796"/>
                <a:gd name="T6" fmla="*/ 0 w 2022"/>
                <a:gd name="T7" fmla="*/ 1237 h 1796"/>
                <a:gd name="T8" fmla="*/ 678 w 2022"/>
                <a:gd name="T9" fmla="*/ 2834 h 17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22" h="1796">
                  <a:moveTo>
                    <a:pt x="484" y="1739"/>
                  </a:moveTo>
                  <a:lnTo>
                    <a:pt x="2022" y="955"/>
                  </a:lnTo>
                  <a:lnTo>
                    <a:pt x="1538" y="0"/>
                  </a:lnTo>
                  <a:lnTo>
                    <a:pt x="0" y="784"/>
                  </a:lnTo>
                  <a:lnTo>
                    <a:pt x="541" y="1796"/>
                  </a:lnTo>
                </a:path>
              </a:pathLst>
            </a:custGeom>
            <a:solidFill>
              <a:srgbClr val="C0C0C0"/>
            </a:solidFill>
            <a:ln w="17526">
              <a:solidFill>
                <a:schemeClr val="bg1"/>
              </a:solidFill>
              <a:round/>
              <a:headEnd/>
              <a:tailEnd/>
            </a:ln>
          </p:spPr>
          <p:txBody>
            <a:bodyPr/>
            <a:lstStyle/>
            <a:p>
              <a:endParaRPr lang="en-US"/>
            </a:p>
          </p:txBody>
        </p:sp>
        <p:sp>
          <p:nvSpPr>
            <p:cNvPr id="88078" name="Rectangle 11"/>
            <p:cNvSpPr>
              <a:spLocks noChangeArrowheads="1"/>
            </p:cNvSpPr>
            <p:nvPr/>
          </p:nvSpPr>
          <p:spPr bwMode="auto">
            <a:xfrm>
              <a:off x="1440" y="96"/>
              <a:ext cx="17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eaLnBrk="0" hangingPunct="0"/>
              <a:r>
                <a:rPr lang="en-US" altLang="zh-CN">
                  <a:solidFill>
                    <a:srgbClr val="000000"/>
                  </a:solidFill>
                  <a:latin typeface="楷体_GB2312" charset="0"/>
                  <a:cs typeface="楷体_GB2312" charset="0"/>
                </a:rPr>
                <a:t>2</a:t>
              </a:r>
              <a:endParaRPr lang="en-US" altLang="zh-CN" sz="2400">
                <a:latin typeface="楷体_GB2312" charset="0"/>
                <a:cs typeface="楷体_GB2312" charset="0"/>
              </a:endParaRPr>
            </a:p>
          </p:txBody>
        </p:sp>
        <p:sp>
          <p:nvSpPr>
            <p:cNvPr id="88079" name="Text Box 12"/>
            <p:cNvSpPr txBox="1">
              <a:spLocks noChangeArrowheads="1"/>
            </p:cNvSpPr>
            <p:nvPr/>
          </p:nvSpPr>
          <p:spPr bwMode="auto">
            <a:xfrm>
              <a:off x="48" y="696"/>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algn="ctr"/>
              <a:r>
                <a:rPr lang="en-US" altLang="zh-CN" sz="1800">
                  <a:solidFill>
                    <a:srgbClr val="000000"/>
                  </a:solidFill>
                  <a:latin typeface="楷体_GB2312" charset="0"/>
                  <a:cs typeface="楷体_GB2312" charset="0"/>
                </a:rPr>
                <a:t>1</a:t>
              </a:r>
            </a:p>
          </p:txBody>
        </p:sp>
        <p:sp>
          <p:nvSpPr>
            <p:cNvPr id="88080" name="Rectangle 13"/>
            <p:cNvSpPr>
              <a:spLocks noChangeArrowheads="1"/>
            </p:cNvSpPr>
            <p:nvPr/>
          </p:nvSpPr>
          <p:spPr bwMode="auto">
            <a:xfrm>
              <a:off x="432" y="1536"/>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ctr" eaLnBrk="0" hangingPunct="0"/>
              <a:r>
                <a:rPr lang="en-US" altLang="zh-CN">
                  <a:solidFill>
                    <a:srgbClr val="000000"/>
                  </a:solidFill>
                  <a:latin typeface="楷体_GB2312" charset="0"/>
                  <a:cs typeface="楷体_GB2312" charset="0"/>
                </a:rPr>
                <a:t>3</a:t>
              </a:r>
            </a:p>
          </p:txBody>
        </p:sp>
        <p:sp>
          <p:nvSpPr>
            <p:cNvPr id="88081" name="Rectangle 14"/>
            <p:cNvSpPr>
              <a:spLocks noChangeArrowheads="1"/>
            </p:cNvSpPr>
            <p:nvPr/>
          </p:nvSpPr>
          <p:spPr bwMode="auto">
            <a:xfrm>
              <a:off x="1680" y="816"/>
              <a:ext cx="2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ctr" eaLnBrk="0" hangingPunct="0"/>
              <a:r>
                <a:rPr lang="en-US" altLang="zh-CN">
                  <a:solidFill>
                    <a:srgbClr val="000000"/>
                  </a:solidFill>
                  <a:latin typeface="楷体_GB2312" charset="0"/>
                  <a:cs typeface="楷体_GB2312" charset="0"/>
                </a:rPr>
                <a:t>4</a:t>
              </a:r>
            </a:p>
          </p:txBody>
        </p:sp>
      </p:grpSp>
      <p:grpSp>
        <p:nvGrpSpPr>
          <p:cNvPr id="30735" name="Group 15"/>
          <p:cNvGrpSpPr>
            <a:grpSpLocks/>
          </p:cNvGrpSpPr>
          <p:nvPr/>
        </p:nvGrpSpPr>
        <p:grpSpPr bwMode="auto">
          <a:xfrm>
            <a:off x="2682875" y="3182938"/>
            <a:ext cx="3276600" cy="2971800"/>
            <a:chOff x="0" y="0"/>
            <a:chExt cx="2064" cy="1872"/>
          </a:xfrm>
        </p:grpSpPr>
        <p:sp>
          <p:nvSpPr>
            <p:cNvPr id="88072" name="未知"/>
            <p:cNvSpPr>
              <a:spLocks noChangeArrowheads="1"/>
            </p:cNvSpPr>
            <p:nvPr/>
          </p:nvSpPr>
          <p:spPr bwMode="auto">
            <a:xfrm>
              <a:off x="0" y="0"/>
              <a:ext cx="2064" cy="1872"/>
            </a:xfrm>
            <a:custGeom>
              <a:avLst/>
              <a:gdLst>
                <a:gd name="T0" fmla="*/ 606 w 2022"/>
                <a:gd name="T1" fmla="*/ 2744 h 1796"/>
                <a:gd name="T2" fmla="*/ 2539 w 2022"/>
                <a:gd name="T3" fmla="*/ 1507 h 1796"/>
                <a:gd name="T4" fmla="*/ 1928 w 2022"/>
                <a:gd name="T5" fmla="*/ 0 h 1796"/>
                <a:gd name="T6" fmla="*/ 0 w 2022"/>
                <a:gd name="T7" fmla="*/ 1237 h 1796"/>
                <a:gd name="T8" fmla="*/ 678 w 2022"/>
                <a:gd name="T9" fmla="*/ 2834 h 17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22" h="1796">
                  <a:moveTo>
                    <a:pt x="484" y="1739"/>
                  </a:moveTo>
                  <a:lnTo>
                    <a:pt x="2022" y="955"/>
                  </a:lnTo>
                  <a:lnTo>
                    <a:pt x="1538" y="0"/>
                  </a:lnTo>
                  <a:lnTo>
                    <a:pt x="0" y="784"/>
                  </a:lnTo>
                  <a:lnTo>
                    <a:pt x="541" y="1796"/>
                  </a:lnTo>
                </a:path>
              </a:pathLst>
            </a:custGeom>
            <a:solidFill>
              <a:srgbClr val="FF6600"/>
            </a:solidFill>
            <a:ln w="17526">
              <a:solidFill>
                <a:srgbClr val="00FFFF"/>
              </a:solidFill>
              <a:round/>
              <a:headEnd/>
              <a:tailEnd/>
            </a:ln>
          </p:spPr>
          <p:txBody>
            <a:bodyPr/>
            <a:lstStyle/>
            <a:p>
              <a:endParaRPr lang="en-US"/>
            </a:p>
          </p:txBody>
        </p:sp>
        <p:sp>
          <p:nvSpPr>
            <p:cNvPr id="88073" name="Rectangle 17"/>
            <p:cNvSpPr>
              <a:spLocks noChangeArrowheads="1"/>
            </p:cNvSpPr>
            <p:nvPr/>
          </p:nvSpPr>
          <p:spPr bwMode="auto">
            <a:xfrm>
              <a:off x="1440" y="96"/>
              <a:ext cx="17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eaLnBrk="0" hangingPunct="0"/>
              <a:r>
                <a:rPr lang="en-US" altLang="zh-CN">
                  <a:solidFill>
                    <a:srgbClr val="000000"/>
                  </a:solidFill>
                  <a:latin typeface="楷体_GB2312" charset="0"/>
                  <a:cs typeface="楷体_GB2312" charset="0"/>
                </a:rPr>
                <a:t>2</a:t>
              </a:r>
              <a:endParaRPr lang="en-US" altLang="zh-CN" sz="2400">
                <a:latin typeface="楷体_GB2312" charset="0"/>
                <a:cs typeface="楷体_GB2312" charset="0"/>
              </a:endParaRPr>
            </a:p>
          </p:txBody>
        </p:sp>
        <p:sp>
          <p:nvSpPr>
            <p:cNvPr id="88074" name="Text Box 18"/>
            <p:cNvSpPr txBox="1">
              <a:spLocks noChangeArrowheads="1"/>
            </p:cNvSpPr>
            <p:nvPr/>
          </p:nvSpPr>
          <p:spPr bwMode="auto">
            <a:xfrm>
              <a:off x="2" y="686"/>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algn="ctr"/>
              <a:r>
                <a:rPr lang="en-US" altLang="zh-CN" sz="1800">
                  <a:solidFill>
                    <a:srgbClr val="000000"/>
                  </a:solidFill>
                  <a:latin typeface="楷体_GB2312" charset="0"/>
                  <a:cs typeface="楷体_GB2312" charset="0"/>
                </a:rPr>
                <a:t>1</a:t>
              </a:r>
            </a:p>
          </p:txBody>
        </p:sp>
        <p:sp>
          <p:nvSpPr>
            <p:cNvPr id="88075" name="Rectangle 19"/>
            <p:cNvSpPr>
              <a:spLocks noChangeArrowheads="1"/>
            </p:cNvSpPr>
            <p:nvPr/>
          </p:nvSpPr>
          <p:spPr bwMode="auto">
            <a:xfrm>
              <a:off x="432" y="1526"/>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altLang="zh-CN">
                  <a:solidFill>
                    <a:srgbClr val="000000"/>
                  </a:solidFill>
                  <a:latin typeface="楷体_GB2312" charset="0"/>
                  <a:cs typeface="楷体_GB2312" charset="0"/>
                </a:rPr>
                <a:t>3</a:t>
              </a:r>
            </a:p>
          </p:txBody>
        </p:sp>
        <p:sp>
          <p:nvSpPr>
            <p:cNvPr id="88076" name="Rectangle 20"/>
            <p:cNvSpPr>
              <a:spLocks noChangeArrowheads="1"/>
            </p:cNvSpPr>
            <p:nvPr/>
          </p:nvSpPr>
          <p:spPr bwMode="auto">
            <a:xfrm>
              <a:off x="1632" y="816"/>
              <a:ext cx="38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ctr" eaLnBrk="0" hangingPunct="0"/>
              <a:r>
                <a:rPr lang="en-US" altLang="zh-CN">
                  <a:solidFill>
                    <a:srgbClr val="000000"/>
                  </a:solidFill>
                  <a:latin typeface="楷体_GB2312" charset="0"/>
                  <a:cs typeface="楷体_GB2312" charset="0"/>
                </a:rPr>
                <a:t>4</a:t>
              </a:r>
            </a:p>
          </p:txBody>
        </p:sp>
      </p:grpSp>
      <p:sp>
        <p:nvSpPr>
          <p:cNvPr id="30741" name="未知"/>
          <p:cNvSpPr>
            <a:spLocks noChangeArrowheads="1"/>
          </p:cNvSpPr>
          <p:nvPr/>
        </p:nvSpPr>
        <p:spPr bwMode="auto">
          <a:xfrm>
            <a:off x="2987675" y="3716338"/>
            <a:ext cx="2743200" cy="1676400"/>
          </a:xfrm>
          <a:custGeom>
            <a:avLst/>
            <a:gdLst>
              <a:gd name="T0" fmla="*/ 0 w 1728"/>
              <a:gd name="T1" fmla="*/ 2147483647 h 1056"/>
              <a:gd name="T2" fmla="*/ 2147483647 w 1728"/>
              <a:gd name="T3" fmla="*/ 0 h 1056"/>
              <a:gd name="T4" fmla="*/ 2147483647 w 1728"/>
              <a:gd name="T5" fmla="*/ 0 h 1056"/>
              <a:gd name="T6" fmla="*/ 2147483647 w 1728"/>
              <a:gd name="T7" fmla="*/ 2147483647 h 1056"/>
              <a:gd name="T8" fmla="*/ 2147483647 w 1728"/>
              <a:gd name="T9" fmla="*/ 2147483647 h 1056"/>
              <a:gd name="T10" fmla="*/ 2147483647 w 1728"/>
              <a:gd name="T11" fmla="*/ 2147483647 h 1056"/>
              <a:gd name="T12" fmla="*/ 2147483647 w 1728"/>
              <a:gd name="T13" fmla="*/ 2147483647 h 1056"/>
              <a:gd name="T14" fmla="*/ 0 w 1728"/>
              <a:gd name="T15" fmla="*/ 2147483647 h 1056"/>
              <a:gd name="T16" fmla="*/ 0 w 1728"/>
              <a:gd name="T17" fmla="*/ 2147483647 h 10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28" h="1056">
                <a:moveTo>
                  <a:pt x="0" y="384"/>
                </a:moveTo>
                <a:lnTo>
                  <a:pt x="768" y="0"/>
                </a:lnTo>
                <a:lnTo>
                  <a:pt x="1536" y="0"/>
                </a:lnTo>
                <a:lnTo>
                  <a:pt x="1728" y="384"/>
                </a:lnTo>
                <a:lnTo>
                  <a:pt x="1728" y="720"/>
                </a:lnTo>
                <a:lnTo>
                  <a:pt x="1104" y="1056"/>
                </a:lnTo>
                <a:lnTo>
                  <a:pt x="96" y="1056"/>
                </a:lnTo>
                <a:lnTo>
                  <a:pt x="0" y="816"/>
                </a:lnTo>
                <a:lnTo>
                  <a:pt x="0" y="384"/>
                </a:lnTo>
                <a:close/>
              </a:path>
            </a:pathLst>
          </a:custGeom>
          <a:solidFill>
            <a:schemeClr val="accent1"/>
          </a:solidFill>
          <a:ln w="9525">
            <a:solidFill>
              <a:schemeClr val="tx1"/>
            </a:solidFill>
            <a:round/>
            <a:headEnd/>
            <a:tailEnd/>
          </a:ln>
        </p:spPr>
        <p:txBody>
          <a:bodyPr/>
          <a:lstStyle/>
          <a:p>
            <a:endParaRPr lang="en-US"/>
          </a:p>
        </p:txBody>
      </p:sp>
      <p:sp>
        <p:nvSpPr>
          <p:cNvPr id="88070" name="Rectangle 22"/>
          <p:cNvSpPr>
            <a:spLocks noGrp="1" noChangeArrowheads="1"/>
          </p:cNvSpPr>
          <p:nvPr>
            <p:ph type="title"/>
          </p:nvPr>
        </p:nvSpPr>
        <p:spPr/>
        <p:txBody>
          <a:bodyPr/>
          <a:lstStyle/>
          <a:p>
            <a:pPr eaLnBrk="1" hangingPunct="1"/>
            <a:endParaRPr lang="en-US">
              <a:latin typeface="Franklin Gothic Medium" charset="0"/>
              <a:ea typeface="微软雅黑" charset="0"/>
              <a:cs typeface="微软雅黑" charset="0"/>
            </a:endParaRPr>
          </a:p>
        </p:txBody>
      </p:sp>
      <p:sp>
        <p:nvSpPr>
          <p:cNvPr id="88071" name="标题 1"/>
          <p:cNvSpPr>
            <a:spLocks noGrp="1" noChangeArrowheads="1"/>
          </p:cNvSpPr>
          <p:nvPr/>
        </p:nvSpPr>
        <p:spPr bwMode="auto">
          <a:xfrm>
            <a:off x="250825" y="117475"/>
            <a:ext cx="8686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914400" indent="-914400"/>
            <a:r>
              <a:rPr lang="zh-CN" altLang="en-US" sz="3600" b="1">
                <a:solidFill>
                  <a:srgbClr val="244A58"/>
                </a:solidFill>
                <a:latin typeface="华文楷体" charset="0"/>
                <a:ea typeface="华文楷体" charset="0"/>
                <a:cs typeface="华文楷体" charset="0"/>
                <a:sym typeface="Franklin Gothic Medium" charset="0"/>
              </a:rPr>
              <a:t>4.2.5　图像的旋转</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30722"/>
                                        </p:tgtEl>
                                        <p:attrNameLst>
                                          <p:attrName>style.visibility</p:attrName>
                                        </p:attrNameLst>
                                      </p:cBhvr>
                                      <p:to>
                                        <p:strVal val="visible"/>
                                      </p:to>
                                    </p:set>
                                    <p:anim to="" calcmode="lin" valueType="num">
                                      <p:cBhvr>
                                        <p:cTn id="7" dur="1" fill="hold"/>
                                        <p:tgtEl>
                                          <p:spTgt spid="30722"/>
                                        </p:tgtEl>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42" fill="hold" nodeType="clickEffect">
                                  <p:stCondLst>
                                    <p:cond delay="0"/>
                                  </p:stCondLst>
                                  <p:childTnLst>
                                    <p:set>
                                      <p:cBhvr>
                                        <p:cTn id="11" dur="1" fill="hold">
                                          <p:stCondLst>
                                            <p:cond delay="0"/>
                                          </p:stCondLst>
                                        </p:cTn>
                                        <p:tgtEl>
                                          <p:spTgt spid="30723"/>
                                        </p:tgtEl>
                                        <p:attrNameLst>
                                          <p:attrName>style.visibility</p:attrName>
                                        </p:attrNameLst>
                                      </p:cBhvr>
                                      <p:to>
                                        <p:strVal val="visible"/>
                                      </p:to>
                                    </p:set>
                                    <p:animEffect transition="in" filter="barn(outHorizontal)">
                                      <p:cBhvr>
                                        <p:cTn id="12" dur="500"/>
                                        <p:tgtEl>
                                          <p:spTgt spid="30723"/>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30729"/>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499"/>
                                          </p:stCondLst>
                                        </p:cTn>
                                        <p:tgtEl>
                                          <p:spTgt spid="3073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307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p:bldP spid="3074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标题 1"/>
          <p:cNvSpPr>
            <a:spLocks noGrp="1" noChangeArrowheads="1"/>
          </p:cNvSpPr>
          <p:nvPr/>
        </p:nvSpPr>
        <p:spPr bwMode="auto">
          <a:xfrm>
            <a:off x="209550" y="34925"/>
            <a:ext cx="8686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914400" indent="-914400"/>
            <a:r>
              <a:rPr lang="zh-CN" altLang="en-US" sz="3600" b="1">
                <a:solidFill>
                  <a:srgbClr val="244A58"/>
                </a:solidFill>
                <a:latin typeface="华文楷体" charset="0"/>
                <a:ea typeface="华文楷体" charset="0"/>
                <a:cs typeface="华文楷体" charset="0"/>
                <a:sym typeface="Franklin Gothic Medium" charset="0"/>
              </a:rPr>
              <a:t>4.2.5　图像的旋转矩阵</a:t>
            </a:r>
            <a:endParaRPr lang="en-US" altLang="zh-CN" sz="3600" b="1">
              <a:solidFill>
                <a:srgbClr val="244A58"/>
              </a:solidFill>
              <a:latin typeface="华文楷体" charset="0"/>
              <a:ea typeface="华文楷体" charset="0"/>
              <a:cs typeface="华文楷体" charset="0"/>
              <a:sym typeface="Franklin Gothic Medium" charset="0"/>
            </a:endParaRPr>
          </a:p>
        </p:txBody>
      </p:sp>
      <p:pic>
        <p:nvPicPr>
          <p:cNvPr id="89090" name="图片 1"/>
          <p:cNvPicPr>
            <a:picLocks noChangeAspect="1" noChangeArrowheads="1"/>
          </p:cNvPicPr>
          <p:nvPr/>
        </p:nvPicPr>
        <p:blipFill>
          <a:blip r:embed="rId3">
            <a:extLst>
              <a:ext uri="{28A0092B-C50C-407E-A947-70E740481C1C}">
                <a14:useLocalDpi xmlns:a14="http://schemas.microsoft.com/office/drawing/2010/main" val="0"/>
              </a:ext>
            </a:extLst>
          </a:blip>
          <a:srcRect t="6403"/>
          <a:stretch>
            <a:fillRect/>
          </a:stretch>
        </p:blipFill>
        <p:spPr bwMode="auto">
          <a:xfrm>
            <a:off x="684213" y="981075"/>
            <a:ext cx="7134225" cy="535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标题 1"/>
          <p:cNvSpPr>
            <a:spLocks noGrp="1" noChangeArrowheads="1"/>
          </p:cNvSpPr>
          <p:nvPr/>
        </p:nvSpPr>
        <p:spPr bwMode="auto">
          <a:xfrm>
            <a:off x="209550" y="34925"/>
            <a:ext cx="8686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914400" indent="-914400"/>
            <a:r>
              <a:rPr lang="zh-CN" altLang="en-US" sz="3600" b="1">
                <a:solidFill>
                  <a:srgbClr val="244A58"/>
                </a:solidFill>
                <a:latin typeface="华文楷体" charset="0"/>
                <a:ea typeface="华文楷体" charset="0"/>
                <a:cs typeface="华文楷体" charset="0"/>
                <a:sym typeface="Franklin Gothic Medium" charset="0"/>
              </a:rPr>
              <a:t>4.2.5　图像的旋转</a:t>
            </a:r>
          </a:p>
        </p:txBody>
      </p:sp>
      <p:pic>
        <p:nvPicPr>
          <p:cNvPr id="91138"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836613"/>
            <a:ext cx="7207250" cy="513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ChangeArrowheads="1"/>
          </p:cNvSpPr>
          <p:nvPr/>
        </p:nvSpPr>
        <p:spPr bwMode="auto">
          <a:xfrm>
            <a:off x="3203575" y="5299075"/>
            <a:ext cx="29527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sz="2400" b="1">
                <a:solidFill>
                  <a:srgbClr val="000066"/>
                </a:solidFill>
                <a:latin typeface="Times New Roman" charset="0"/>
              </a:rPr>
              <a:t> </a:t>
            </a:r>
            <a:r>
              <a:rPr lang="zh-CN" altLang="en-US" sz="2400" b="1">
                <a:solidFill>
                  <a:srgbClr val="000066"/>
                </a:solidFill>
                <a:latin typeface="Times New Roman" charset="0"/>
              </a:rPr>
              <a:t>图像的旋转 </a:t>
            </a:r>
          </a:p>
        </p:txBody>
      </p:sp>
      <p:pic>
        <p:nvPicPr>
          <p:cNvPr id="93186" name="Picture 3" descr="QQ截图未命名"/>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2205038"/>
            <a:ext cx="7056437" cy="203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7" name="Text Box 4"/>
          <p:cNvSpPr txBox="1">
            <a:spLocks noChangeArrowheads="1"/>
          </p:cNvSpPr>
          <p:nvPr/>
        </p:nvSpPr>
        <p:spPr bwMode="auto">
          <a:xfrm>
            <a:off x="1042988" y="4652963"/>
            <a:ext cx="70580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a:spcBef>
                <a:spcPct val="50000"/>
              </a:spcBef>
            </a:pPr>
            <a:r>
              <a:rPr lang="zh-CN" altLang="en-US" sz="1800">
                <a:latin typeface="Times New Roman" charset="0"/>
              </a:rPr>
              <a:t>（</a:t>
            </a:r>
            <a:r>
              <a:rPr lang="en-US" altLang="zh-CN" sz="1800">
                <a:latin typeface="Times New Roman" charset="0"/>
              </a:rPr>
              <a:t>a</a:t>
            </a:r>
            <a:r>
              <a:rPr lang="zh-CN" altLang="en-US" sz="1800">
                <a:latin typeface="Times New Roman" charset="0"/>
              </a:rPr>
              <a:t>）原图              （</a:t>
            </a:r>
            <a:r>
              <a:rPr lang="en-US" altLang="zh-CN" sz="1800">
                <a:latin typeface="Times New Roman" charset="0"/>
              </a:rPr>
              <a:t>b</a:t>
            </a:r>
            <a:r>
              <a:rPr lang="zh-CN" altLang="en-US" sz="1800">
                <a:latin typeface="Times New Roman" charset="0"/>
              </a:rPr>
              <a:t>）旋转图            （</a:t>
            </a:r>
            <a:r>
              <a:rPr lang="en-US" altLang="zh-CN" sz="1800">
                <a:latin typeface="Times New Roman" charset="0"/>
              </a:rPr>
              <a:t>c</a:t>
            </a:r>
            <a:r>
              <a:rPr lang="zh-CN" altLang="en-US" sz="1800">
                <a:latin typeface="Times New Roman" charset="0"/>
              </a:rPr>
              <a:t>）旋转图</a:t>
            </a:r>
          </a:p>
        </p:txBody>
      </p:sp>
      <p:sp>
        <p:nvSpPr>
          <p:cNvPr id="93188" name="Rectangle 5"/>
          <p:cNvSpPr>
            <a:spLocks noGrp="1" noChangeArrowheads="1"/>
          </p:cNvSpPr>
          <p:nvPr>
            <p:ph type="title"/>
          </p:nvPr>
        </p:nvSpPr>
        <p:spPr/>
        <p:txBody>
          <a:bodyPr/>
          <a:lstStyle/>
          <a:p>
            <a:pPr eaLnBrk="1" hangingPunct="1"/>
            <a:endParaRPr lang="en-US">
              <a:latin typeface="Franklin Gothic Medium" charset="0"/>
              <a:ea typeface="微软雅黑" charset="0"/>
              <a:cs typeface="微软雅黑" charset="0"/>
            </a:endParaRPr>
          </a:p>
        </p:txBody>
      </p:sp>
      <p:sp>
        <p:nvSpPr>
          <p:cNvPr id="93189" name="标题 1"/>
          <p:cNvSpPr>
            <a:spLocks noGrp="1" noChangeArrowheads="1"/>
          </p:cNvSpPr>
          <p:nvPr/>
        </p:nvSpPr>
        <p:spPr bwMode="auto">
          <a:xfrm>
            <a:off x="250825" y="117475"/>
            <a:ext cx="8686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914400" indent="-914400"/>
            <a:r>
              <a:rPr lang="zh-CN" altLang="en-US" sz="3600" b="1">
                <a:solidFill>
                  <a:srgbClr val="244A58"/>
                </a:solidFill>
                <a:latin typeface="华文楷体" charset="0"/>
                <a:ea typeface="华文楷体" charset="0"/>
                <a:cs typeface="华文楷体" charset="0"/>
                <a:sym typeface="Franklin Gothic Medium" charset="0"/>
              </a:rPr>
              <a:t>4.2.5　图像的旋转</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p:cNvSpPr>
            <a:spLocks noChangeArrowheads="1"/>
          </p:cNvSpPr>
          <p:nvPr/>
        </p:nvSpPr>
        <p:spPr bwMode="auto">
          <a:xfrm>
            <a:off x="468313" y="1196975"/>
            <a:ext cx="8675687"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130000"/>
              </a:lnSpc>
            </a:pPr>
            <a:r>
              <a:rPr lang="zh-CN" altLang="en-US" sz="2400" b="1">
                <a:latin typeface="幼圆" charset="0"/>
                <a:ea typeface="幼圆" charset="0"/>
                <a:cs typeface="幼圆" charset="0"/>
              </a:rPr>
              <a:t>利用公式进行图像旋转正变换时需要</a:t>
            </a:r>
            <a:r>
              <a:rPr lang="zh-CN" altLang="en-US" sz="2400" b="1">
                <a:solidFill>
                  <a:srgbClr val="CC0000"/>
                </a:solidFill>
                <a:latin typeface="幼圆" charset="0"/>
                <a:ea typeface="幼圆" charset="0"/>
                <a:cs typeface="幼圆" charset="0"/>
              </a:rPr>
              <a:t>注意</a:t>
            </a:r>
            <a:r>
              <a:rPr lang="zh-CN" altLang="en-US" sz="2400" b="1">
                <a:latin typeface="幼圆" charset="0"/>
                <a:ea typeface="幼圆" charset="0"/>
                <a:cs typeface="幼圆" charset="0"/>
              </a:rPr>
              <a:t>如下两点：</a:t>
            </a:r>
          </a:p>
          <a:p>
            <a:pPr eaLnBrk="0" hangingPunct="0">
              <a:lnSpc>
                <a:spcPct val="130000"/>
              </a:lnSpc>
            </a:pPr>
            <a:r>
              <a:rPr lang="en-US" altLang="zh-CN" sz="2400" b="1">
                <a:latin typeface="幼圆" charset="0"/>
                <a:ea typeface="幼圆" charset="0"/>
                <a:cs typeface="幼圆" charset="0"/>
              </a:rPr>
              <a:t>1</a:t>
            </a:r>
            <a:r>
              <a:rPr lang="zh-CN" altLang="en-US" sz="2400" b="1">
                <a:latin typeface="幼圆" charset="0"/>
                <a:ea typeface="幼圆" charset="0"/>
                <a:cs typeface="幼圆" charset="0"/>
              </a:rPr>
              <a:t>、为了避免图像信息的丢失，图像旋转后必须进行平移变换。</a:t>
            </a:r>
          </a:p>
        </p:txBody>
      </p:sp>
      <p:sp>
        <p:nvSpPr>
          <p:cNvPr id="36867" name="Rectangle 3"/>
          <p:cNvSpPr>
            <a:spLocks noChangeArrowheads="1"/>
          </p:cNvSpPr>
          <p:nvPr/>
        </p:nvSpPr>
        <p:spPr bwMode="auto">
          <a:xfrm>
            <a:off x="468313" y="2205038"/>
            <a:ext cx="8351837" cy="294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130000"/>
              </a:lnSpc>
            </a:pPr>
            <a:r>
              <a:rPr lang="en-US" altLang="zh-CN" sz="2400" b="1">
                <a:latin typeface="幼圆" charset="0"/>
                <a:ea typeface="幼圆" charset="0"/>
                <a:cs typeface="幼圆" charset="0"/>
              </a:rPr>
              <a:t>2</a:t>
            </a:r>
            <a:r>
              <a:rPr lang="zh-CN" altLang="en-US" sz="2400" b="1">
                <a:latin typeface="幼圆" charset="0"/>
                <a:ea typeface="幼圆" charset="0"/>
                <a:cs typeface="幼圆" charset="0"/>
              </a:rPr>
              <a:t>、图像旋转之后，会出现许多空洞点，我们需要对这些空洞点必须进行填充处理，否则图像旋转后的效果不好，一般也称这种操作为插值处理，可采用行或列插值方法。最简单的插值方法是，图像旋转前某一点（</a:t>
            </a:r>
            <a:r>
              <a:rPr lang="en-US" altLang="zh-CN" sz="2400" b="1">
                <a:latin typeface="幼圆" charset="0"/>
                <a:ea typeface="幼圆" charset="0"/>
                <a:cs typeface="幼圆" charset="0"/>
              </a:rPr>
              <a:t>x</a:t>
            </a:r>
            <a:r>
              <a:rPr lang="zh-CN" altLang="en-US" sz="2400" b="1">
                <a:latin typeface="幼圆" charset="0"/>
                <a:ea typeface="幼圆" charset="0"/>
                <a:cs typeface="幼圆" charset="0"/>
              </a:rPr>
              <a:t>，</a:t>
            </a:r>
            <a:r>
              <a:rPr lang="en-US" altLang="zh-CN" sz="2400" b="1">
                <a:latin typeface="幼圆" charset="0"/>
                <a:ea typeface="幼圆" charset="0"/>
                <a:cs typeface="幼圆" charset="0"/>
              </a:rPr>
              <a:t>y</a:t>
            </a:r>
            <a:r>
              <a:rPr lang="zh-CN" altLang="en-US" sz="2400" b="1">
                <a:latin typeface="幼圆" charset="0"/>
                <a:ea typeface="幼圆" charset="0"/>
                <a:cs typeface="幼圆" charset="0"/>
              </a:rPr>
              <a:t>）的像素点颜色，除了填充在旋转后坐标（</a:t>
            </a:r>
            <a:r>
              <a:rPr lang="en-US" altLang="zh-CN" sz="2400" b="1">
                <a:latin typeface="幼圆" charset="0"/>
                <a:ea typeface="幼圆" charset="0"/>
                <a:cs typeface="幼圆" charset="0"/>
              </a:rPr>
              <a:t>x</a:t>
            </a:r>
            <a:r>
              <a:rPr lang="en-US" altLang="zh-CN" sz="2400" b="1">
                <a:latin typeface="Arial" charset="0"/>
                <a:ea typeface="幼圆" charset="0"/>
                <a:cs typeface="幼圆" charset="0"/>
              </a:rPr>
              <a:t>’</a:t>
            </a:r>
            <a:r>
              <a:rPr lang="zh-CN" altLang="en-US" sz="2400" b="1">
                <a:latin typeface="幼圆" charset="0"/>
                <a:ea typeface="幼圆" charset="0"/>
                <a:cs typeface="幼圆" charset="0"/>
              </a:rPr>
              <a:t>，</a:t>
            </a:r>
            <a:r>
              <a:rPr lang="en-US" altLang="zh-CN" sz="2400" b="1">
                <a:latin typeface="幼圆" charset="0"/>
                <a:ea typeface="幼圆" charset="0"/>
                <a:cs typeface="幼圆" charset="0"/>
              </a:rPr>
              <a:t>y</a:t>
            </a:r>
            <a:r>
              <a:rPr lang="en-US" altLang="zh-CN" sz="2400" b="1">
                <a:latin typeface="Arial" charset="0"/>
                <a:ea typeface="幼圆" charset="0"/>
                <a:cs typeface="幼圆" charset="0"/>
              </a:rPr>
              <a:t>’</a:t>
            </a:r>
            <a:r>
              <a:rPr lang="zh-CN" altLang="en-US" sz="2400" b="1">
                <a:latin typeface="幼圆" charset="0"/>
                <a:ea typeface="幼圆" charset="0"/>
                <a:cs typeface="幼圆" charset="0"/>
              </a:rPr>
              <a:t>）上外，还要填充（</a:t>
            </a:r>
            <a:r>
              <a:rPr lang="en-US" altLang="zh-CN" sz="2400" b="1">
                <a:latin typeface="幼圆" charset="0"/>
                <a:ea typeface="幼圆" charset="0"/>
                <a:cs typeface="幼圆" charset="0"/>
              </a:rPr>
              <a:t>x</a:t>
            </a:r>
            <a:r>
              <a:rPr lang="en-US" altLang="zh-CN" sz="2400" b="1">
                <a:latin typeface="Arial" charset="0"/>
                <a:ea typeface="幼圆" charset="0"/>
                <a:cs typeface="幼圆" charset="0"/>
              </a:rPr>
              <a:t>’</a:t>
            </a:r>
            <a:r>
              <a:rPr lang="en-US" altLang="zh-CN" sz="2400" b="1">
                <a:latin typeface="幼圆" charset="0"/>
                <a:ea typeface="幼圆" charset="0"/>
                <a:cs typeface="幼圆" charset="0"/>
              </a:rPr>
              <a:t>+1</a:t>
            </a:r>
            <a:r>
              <a:rPr lang="zh-CN" altLang="en-US" sz="2400" b="1">
                <a:latin typeface="幼圆" charset="0"/>
                <a:ea typeface="幼圆" charset="0"/>
                <a:cs typeface="幼圆" charset="0"/>
              </a:rPr>
              <a:t>，</a:t>
            </a:r>
            <a:r>
              <a:rPr lang="en-US" altLang="zh-CN" sz="2400" b="1">
                <a:latin typeface="幼圆" charset="0"/>
                <a:ea typeface="幼圆" charset="0"/>
                <a:cs typeface="幼圆" charset="0"/>
              </a:rPr>
              <a:t>y</a:t>
            </a:r>
            <a:r>
              <a:rPr lang="en-US" altLang="zh-CN" sz="2400" b="1">
                <a:latin typeface="Arial" charset="0"/>
                <a:ea typeface="幼圆" charset="0"/>
                <a:cs typeface="幼圆" charset="0"/>
              </a:rPr>
              <a:t>’</a:t>
            </a:r>
            <a:r>
              <a:rPr lang="zh-CN" altLang="en-US" sz="2400" b="1">
                <a:latin typeface="幼圆" charset="0"/>
                <a:ea typeface="幼圆" charset="0"/>
                <a:cs typeface="幼圆" charset="0"/>
              </a:rPr>
              <a:t>）和（</a:t>
            </a:r>
            <a:r>
              <a:rPr lang="en-US" altLang="zh-CN" sz="2400" b="1">
                <a:latin typeface="幼圆" charset="0"/>
                <a:ea typeface="幼圆" charset="0"/>
                <a:cs typeface="幼圆" charset="0"/>
              </a:rPr>
              <a:t>x</a:t>
            </a:r>
            <a:r>
              <a:rPr lang="en-US" altLang="zh-CN" sz="2400" b="1">
                <a:latin typeface="Arial" charset="0"/>
                <a:ea typeface="幼圆" charset="0"/>
                <a:cs typeface="幼圆" charset="0"/>
              </a:rPr>
              <a:t>’</a:t>
            </a:r>
            <a:r>
              <a:rPr lang="zh-CN" altLang="en-US" sz="2400" b="1">
                <a:latin typeface="幼圆" charset="0"/>
                <a:ea typeface="幼圆" charset="0"/>
                <a:cs typeface="幼圆" charset="0"/>
              </a:rPr>
              <a:t>，</a:t>
            </a:r>
            <a:r>
              <a:rPr lang="en-US" altLang="zh-CN" sz="2400" b="1">
                <a:latin typeface="幼圆" charset="0"/>
                <a:ea typeface="幼圆" charset="0"/>
                <a:cs typeface="幼圆" charset="0"/>
              </a:rPr>
              <a:t>y</a:t>
            </a:r>
            <a:r>
              <a:rPr lang="en-US" altLang="zh-CN" sz="2400" b="1">
                <a:latin typeface="Arial" charset="0"/>
                <a:ea typeface="幼圆" charset="0"/>
                <a:cs typeface="幼圆" charset="0"/>
              </a:rPr>
              <a:t>’</a:t>
            </a:r>
            <a:r>
              <a:rPr lang="en-US" altLang="zh-CN" sz="2400" b="1">
                <a:latin typeface="幼圆" charset="0"/>
                <a:ea typeface="幼圆" charset="0"/>
                <a:cs typeface="幼圆" charset="0"/>
              </a:rPr>
              <a:t>+1</a:t>
            </a:r>
            <a:r>
              <a:rPr lang="zh-CN" altLang="en-US" sz="2400" b="1">
                <a:latin typeface="幼圆" charset="0"/>
                <a:ea typeface="幼圆" charset="0"/>
                <a:cs typeface="幼圆" charset="0"/>
              </a:rPr>
              <a:t>）。</a:t>
            </a:r>
          </a:p>
        </p:txBody>
      </p:sp>
      <p:grpSp>
        <p:nvGrpSpPr>
          <p:cNvPr id="36868" name="Group 4"/>
          <p:cNvGrpSpPr>
            <a:grpSpLocks/>
          </p:cNvGrpSpPr>
          <p:nvPr/>
        </p:nvGrpSpPr>
        <p:grpSpPr bwMode="auto">
          <a:xfrm>
            <a:off x="2843213" y="5084763"/>
            <a:ext cx="3887787" cy="2232025"/>
            <a:chOff x="0" y="0"/>
            <a:chExt cx="3990" cy="1944"/>
          </a:xfrm>
        </p:grpSpPr>
        <p:grpSp>
          <p:nvGrpSpPr>
            <p:cNvPr id="94213" name="Group 5"/>
            <p:cNvGrpSpPr>
              <a:grpSpLocks/>
            </p:cNvGrpSpPr>
            <p:nvPr/>
          </p:nvGrpSpPr>
          <p:grpSpPr bwMode="auto">
            <a:xfrm>
              <a:off x="0" y="0"/>
              <a:ext cx="3990" cy="1248"/>
              <a:chOff x="0" y="0"/>
              <a:chExt cx="3990" cy="1248"/>
            </a:xfrm>
          </p:grpSpPr>
          <p:sp>
            <p:nvSpPr>
              <p:cNvPr id="94215" name="AutoShape 6"/>
              <p:cNvSpPr>
                <a:spLocks noChangeArrowheads="1"/>
              </p:cNvSpPr>
              <p:nvPr/>
            </p:nvSpPr>
            <p:spPr bwMode="auto">
              <a:xfrm>
                <a:off x="1470" y="468"/>
                <a:ext cx="840" cy="31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4216" name="Rectangle 7" descr="浅色横线"/>
              <p:cNvSpPr>
                <a:spLocks noChangeArrowheads="1"/>
              </p:cNvSpPr>
              <p:nvPr/>
            </p:nvSpPr>
            <p:spPr bwMode="auto">
              <a:xfrm>
                <a:off x="0" y="156"/>
                <a:ext cx="315" cy="312"/>
              </a:xfrm>
              <a:prstGeom prst="rect">
                <a:avLst/>
              </a:prstGeom>
              <a:blipFill dpi="0" rotWithShape="0">
                <a:blip r:embed="rId2"/>
                <a:srcRect/>
                <a:tile tx="0" ty="0" sx="100000" sy="100000" flip="none" algn="tl"/>
              </a:blipFill>
              <a:ln w="9525">
                <a:solidFill>
                  <a:srgbClr val="000000"/>
                </a:solidFill>
                <a:miter lim="800000"/>
                <a:headEnd/>
                <a:tailEnd/>
              </a:ln>
            </p:spPr>
            <p:txBody>
              <a:bodyPr/>
              <a:lstStyle/>
              <a:p>
                <a:endParaRPr lang="zh-CN" altLang="en-US"/>
              </a:p>
            </p:txBody>
          </p:sp>
          <p:sp>
            <p:nvSpPr>
              <p:cNvPr id="94217" name="Rectangle 8" descr="浅色竖线"/>
              <p:cNvSpPr>
                <a:spLocks noChangeArrowheads="1"/>
              </p:cNvSpPr>
              <p:nvPr/>
            </p:nvSpPr>
            <p:spPr bwMode="auto">
              <a:xfrm>
                <a:off x="315" y="156"/>
                <a:ext cx="315" cy="312"/>
              </a:xfrm>
              <a:prstGeom prst="rect">
                <a:avLst/>
              </a:prstGeom>
              <a:blipFill dpi="0" rotWithShape="0">
                <a:blip r:embed="rId3"/>
                <a:srcRect/>
                <a:tile tx="0" ty="0" sx="100000" sy="100000" flip="none" algn="tl"/>
              </a:blipFill>
              <a:ln w="9525">
                <a:solidFill>
                  <a:srgbClr val="000000"/>
                </a:solidFill>
                <a:miter lim="800000"/>
                <a:headEnd/>
                <a:tailEnd/>
              </a:ln>
            </p:spPr>
            <p:txBody>
              <a:bodyPr/>
              <a:lstStyle/>
              <a:p>
                <a:endParaRPr lang="zh-CN" altLang="en-US"/>
              </a:p>
            </p:txBody>
          </p:sp>
          <p:sp>
            <p:nvSpPr>
              <p:cNvPr id="94218" name="Rectangle 9" descr="小网格"/>
              <p:cNvSpPr>
                <a:spLocks noChangeArrowheads="1"/>
              </p:cNvSpPr>
              <p:nvPr/>
            </p:nvSpPr>
            <p:spPr bwMode="auto">
              <a:xfrm>
                <a:off x="0" y="468"/>
                <a:ext cx="315" cy="312"/>
              </a:xfrm>
              <a:prstGeom prst="rect">
                <a:avLst/>
              </a:prstGeom>
              <a:blipFill dpi="0" rotWithShape="0">
                <a:blip r:embed="rId4"/>
                <a:srcRect/>
                <a:tile tx="0" ty="0" sx="100000" sy="100000" flip="none" algn="tl"/>
              </a:blipFill>
              <a:ln w="9525">
                <a:solidFill>
                  <a:srgbClr val="000000"/>
                </a:solidFill>
                <a:miter lim="800000"/>
                <a:headEnd/>
                <a:tailEnd/>
              </a:ln>
            </p:spPr>
            <p:txBody>
              <a:bodyPr/>
              <a:lstStyle/>
              <a:p>
                <a:endParaRPr lang="zh-CN" altLang="en-US"/>
              </a:p>
            </p:txBody>
          </p:sp>
          <p:sp>
            <p:nvSpPr>
              <p:cNvPr id="94219" name="Rectangle 10" descr="对角砖形"/>
              <p:cNvSpPr>
                <a:spLocks noChangeArrowheads="1"/>
              </p:cNvSpPr>
              <p:nvPr/>
            </p:nvSpPr>
            <p:spPr bwMode="auto">
              <a:xfrm>
                <a:off x="315" y="468"/>
                <a:ext cx="315" cy="312"/>
              </a:xfrm>
              <a:prstGeom prst="rect">
                <a:avLst/>
              </a:prstGeom>
              <a:blipFill dpi="0" rotWithShape="0">
                <a:blip r:embed="rId5"/>
                <a:srcRect/>
                <a:tile tx="0" ty="0" sx="100000" sy="100000" flip="none" algn="tl"/>
              </a:blipFill>
              <a:ln w="9525">
                <a:solidFill>
                  <a:srgbClr val="000000"/>
                </a:solidFill>
                <a:miter lim="800000"/>
                <a:headEnd/>
                <a:tailEnd/>
              </a:ln>
            </p:spPr>
            <p:txBody>
              <a:bodyPr/>
              <a:lstStyle/>
              <a:p>
                <a:endParaRPr lang="zh-CN" altLang="en-US"/>
              </a:p>
            </p:txBody>
          </p:sp>
          <p:sp>
            <p:nvSpPr>
              <p:cNvPr id="94220" name="Rectangle 11" descr="宽上对角线"/>
              <p:cNvSpPr>
                <a:spLocks noChangeArrowheads="1"/>
              </p:cNvSpPr>
              <p:nvPr/>
            </p:nvSpPr>
            <p:spPr bwMode="auto">
              <a:xfrm>
                <a:off x="630" y="156"/>
                <a:ext cx="315" cy="312"/>
              </a:xfrm>
              <a:prstGeom prst="rect">
                <a:avLst/>
              </a:prstGeom>
              <a:blipFill dpi="0" rotWithShape="0">
                <a:blip r:embed="rId6"/>
                <a:srcRect/>
                <a:tile tx="0" ty="0" sx="100000" sy="100000" flip="none" algn="tl"/>
              </a:blipFill>
              <a:ln w="9525">
                <a:solidFill>
                  <a:srgbClr val="000000"/>
                </a:solidFill>
                <a:miter lim="800000"/>
                <a:headEnd/>
                <a:tailEnd/>
              </a:ln>
            </p:spPr>
            <p:txBody>
              <a:bodyPr/>
              <a:lstStyle/>
              <a:p>
                <a:endParaRPr lang="zh-CN" altLang="en-US"/>
              </a:p>
            </p:txBody>
          </p:sp>
          <p:sp>
            <p:nvSpPr>
              <p:cNvPr id="94221" name="Rectangle 12" descr="大棋盘"/>
              <p:cNvSpPr>
                <a:spLocks noChangeArrowheads="1"/>
              </p:cNvSpPr>
              <p:nvPr/>
            </p:nvSpPr>
            <p:spPr bwMode="auto">
              <a:xfrm>
                <a:off x="630" y="468"/>
                <a:ext cx="315" cy="312"/>
              </a:xfrm>
              <a:prstGeom prst="rect">
                <a:avLst/>
              </a:prstGeom>
              <a:blipFill dpi="0" rotWithShape="0">
                <a:blip r:embed="rId7"/>
                <a:srcRect/>
                <a:tile tx="0" ty="0" sx="100000" sy="100000" flip="none" algn="tl"/>
              </a:blipFill>
              <a:ln w="9525">
                <a:solidFill>
                  <a:srgbClr val="000000"/>
                </a:solidFill>
                <a:miter lim="800000"/>
                <a:headEnd/>
                <a:tailEnd/>
              </a:ln>
            </p:spPr>
            <p:txBody>
              <a:bodyPr/>
              <a:lstStyle/>
              <a:p>
                <a:endParaRPr lang="zh-CN" altLang="en-US"/>
              </a:p>
            </p:txBody>
          </p:sp>
          <p:sp>
            <p:nvSpPr>
              <p:cNvPr id="94222" name="Rectangle 13" descr="轮廓式菱形"/>
              <p:cNvSpPr>
                <a:spLocks noChangeArrowheads="1"/>
              </p:cNvSpPr>
              <p:nvPr/>
            </p:nvSpPr>
            <p:spPr bwMode="auto">
              <a:xfrm>
                <a:off x="0" y="780"/>
                <a:ext cx="315" cy="312"/>
              </a:xfrm>
              <a:prstGeom prst="rect">
                <a:avLst/>
              </a:prstGeom>
              <a:blipFill dpi="0" rotWithShape="0">
                <a:blip r:embed="rId8"/>
                <a:srcRect/>
                <a:tile tx="0" ty="0" sx="100000" sy="100000" flip="none" algn="tl"/>
              </a:blipFill>
              <a:ln w="9525">
                <a:solidFill>
                  <a:srgbClr val="000000"/>
                </a:solidFill>
                <a:miter lim="800000"/>
                <a:headEnd/>
                <a:tailEnd/>
              </a:ln>
            </p:spPr>
            <p:txBody>
              <a:bodyPr/>
              <a:lstStyle/>
              <a:p>
                <a:endParaRPr lang="zh-CN" altLang="en-US"/>
              </a:p>
            </p:txBody>
          </p:sp>
          <p:sp>
            <p:nvSpPr>
              <p:cNvPr id="94223" name="Rectangle 14" descr="之字形"/>
              <p:cNvSpPr>
                <a:spLocks noChangeArrowheads="1"/>
              </p:cNvSpPr>
              <p:nvPr/>
            </p:nvSpPr>
            <p:spPr bwMode="auto">
              <a:xfrm>
                <a:off x="315" y="780"/>
                <a:ext cx="315" cy="312"/>
              </a:xfrm>
              <a:prstGeom prst="rect">
                <a:avLst/>
              </a:prstGeom>
              <a:blipFill dpi="0" rotWithShape="0">
                <a:blip r:embed="rId9"/>
                <a:srcRect/>
                <a:tile tx="0" ty="0" sx="100000" sy="100000" flip="none" algn="tl"/>
              </a:blipFill>
              <a:ln w="9525">
                <a:solidFill>
                  <a:srgbClr val="000000"/>
                </a:solidFill>
                <a:miter lim="800000"/>
                <a:headEnd/>
                <a:tailEnd/>
              </a:ln>
            </p:spPr>
            <p:txBody>
              <a:bodyPr/>
              <a:lstStyle/>
              <a:p>
                <a:endParaRPr lang="zh-CN" altLang="en-US"/>
              </a:p>
            </p:txBody>
          </p:sp>
          <p:sp>
            <p:nvSpPr>
              <p:cNvPr id="94224" name="Rectangle 15" descr="瓦形"/>
              <p:cNvSpPr>
                <a:spLocks noChangeArrowheads="1"/>
              </p:cNvSpPr>
              <p:nvPr/>
            </p:nvSpPr>
            <p:spPr bwMode="auto">
              <a:xfrm>
                <a:off x="630" y="780"/>
                <a:ext cx="315" cy="312"/>
              </a:xfrm>
              <a:prstGeom prst="rect">
                <a:avLst/>
              </a:prstGeom>
              <a:blipFill dpi="0" rotWithShape="0">
                <a:blip r:embed="rId10"/>
                <a:srcRect/>
                <a:tile tx="0" ty="0" sx="100000" sy="100000" flip="none" algn="tl"/>
              </a:blipFill>
              <a:ln w="9525">
                <a:solidFill>
                  <a:srgbClr val="000000"/>
                </a:solidFill>
                <a:miter lim="800000"/>
                <a:headEnd/>
                <a:tailEnd/>
              </a:ln>
            </p:spPr>
            <p:txBody>
              <a:bodyPr/>
              <a:lstStyle/>
              <a:p>
                <a:endParaRPr lang="zh-CN" altLang="en-US"/>
              </a:p>
            </p:txBody>
          </p:sp>
          <p:sp>
            <p:nvSpPr>
              <p:cNvPr id="94225" name="Rectangle 16" descr="浅色横线"/>
              <p:cNvSpPr>
                <a:spLocks noChangeArrowheads="1"/>
              </p:cNvSpPr>
              <p:nvPr/>
            </p:nvSpPr>
            <p:spPr bwMode="auto">
              <a:xfrm>
                <a:off x="2730" y="312"/>
                <a:ext cx="315" cy="312"/>
              </a:xfrm>
              <a:prstGeom prst="rect">
                <a:avLst/>
              </a:prstGeom>
              <a:blipFill dpi="0" rotWithShape="0">
                <a:blip r:embed="rId2"/>
                <a:srcRect/>
                <a:tile tx="0" ty="0" sx="100000" sy="100000" flip="none" algn="tl"/>
              </a:blipFill>
              <a:ln w="9525">
                <a:solidFill>
                  <a:srgbClr val="000000"/>
                </a:solidFill>
                <a:miter lim="800000"/>
                <a:headEnd/>
                <a:tailEnd/>
              </a:ln>
            </p:spPr>
            <p:txBody>
              <a:bodyPr/>
              <a:lstStyle/>
              <a:p>
                <a:endParaRPr lang="zh-CN" altLang="en-US"/>
              </a:p>
            </p:txBody>
          </p:sp>
          <p:sp>
            <p:nvSpPr>
              <p:cNvPr id="94226" name="Rectangle 17" descr="浅色竖线"/>
              <p:cNvSpPr>
                <a:spLocks noChangeArrowheads="1"/>
              </p:cNvSpPr>
              <p:nvPr/>
            </p:nvSpPr>
            <p:spPr bwMode="auto">
              <a:xfrm>
                <a:off x="3045" y="312"/>
                <a:ext cx="315" cy="312"/>
              </a:xfrm>
              <a:prstGeom prst="rect">
                <a:avLst/>
              </a:prstGeom>
              <a:blipFill dpi="0" rotWithShape="0">
                <a:blip r:embed="rId3"/>
                <a:srcRect/>
                <a:tile tx="0" ty="0" sx="100000" sy="100000" flip="none" algn="tl"/>
              </a:blipFill>
              <a:ln w="9525">
                <a:solidFill>
                  <a:srgbClr val="000000"/>
                </a:solidFill>
                <a:miter lim="800000"/>
                <a:headEnd/>
                <a:tailEnd/>
              </a:ln>
            </p:spPr>
            <p:txBody>
              <a:bodyPr/>
              <a:lstStyle/>
              <a:p>
                <a:endParaRPr lang="zh-CN" altLang="en-US"/>
              </a:p>
            </p:txBody>
          </p:sp>
          <p:sp>
            <p:nvSpPr>
              <p:cNvPr id="94227" name="Rectangle 18" descr="小网格"/>
              <p:cNvSpPr>
                <a:spLocks noChangeArrowheads="1"/>
              </p:cNvSpPr>
              <p:nvPr/>
            </p:nvSpPr>
            <p:spPr bwMode="auto">
              <a:xfrm>
                <a:off x="3045" y="624"/>
                <a:ext cx="315" cy="312"/>
              </a:xfrm>
              <a:prstGeom prst="rect">
                <a:avLst/>
              </a:prstGeom>
              <a:blipFill dpi="0" rotWithShape="0">
                <a:blip r:embed="rId4"/>
                <a:srcRect/>
                <a:tile tx="0" ty="0" sx="100000" sy="100000" flip="none" algn="tl"/>
              </a:blipFill>
              <a:ln w="9525">
                <a:solidFill>
                  <a:srgbClr val="000000"/>
                </a:solidFill>
                <a:miter lim="800000"/>
                <a:headEnd/>
                <a:tailEnd/>
              </a:ln>
            </p:spPr>
            <p:txBody>
              <a:bodyPr/>
              <a:lstStyle/>
              <a:p>
                <a:endParaRPr lang="zh-CN" altLang="en-US"/>
              </a:p>
            </p:txBody>
          </p:sp>
          <p:sp>
            <p:nvSpPr>
              <p:cNvPr id="94228" name="Rectangle 19" descr="对角砖形"/>
              <p:cNvSpPr>
                <a:spLocks noChangeArrowheads="1"/>
              </p:cNvSpPr>
              <p:nvPr/>
            </p:nvSpPr>
            <p:spPr bwMode="auto">
              <a:xfrm>
                <a:off x="3360" y="624"/>
                <a:ext cx="315" cy="312"/>
              </a:xfrm>
              <a:prstGeom prst="rect">
                <a:avLst/>
              </a:prstGeom>
              <a:blipFill dpi="0" rotWithShape="0">
                <a:blip r:embed="rId5"/>
                <a:srcRect/>
                <a:tile tx="0" ty="0" sx="100000" sy="100000" flip="none" algn="tl"/>
              </a:blipFill>
              <a:ln w="9525">
                <a:solidFill>
                  <a:srgbClr val="000000"/>
                </a:solidFill>
                <a:miter lim="800000"/>
                <a:headEnd/>
                <a:tailEnd/>
              </a:ln>
            </p:spPr>
            <p:txBody>
              <a:bodyPr/>
              <a:lstStyle/>
              <a:p>
                <a:endParaRPr lang="zh-CN" altLang="en-US"/>
              </a:p>
            </p:txBody>
          </p:sp>
          <p:sp>
            <p:nvSpPr>
              <p:cNvPr id="94229" name="Rectangle 20" descr="宽上对角线"/>
              <p:cNvSpPr>
                <a:spLocks noChangeArrowheads="1"/>
              </p:cNvSpPr>
              <p:nvPr/>
            </p:nvSpPr>
            <p:spPr bwMode="auto">
              <a:xfrm>
                <a:off x="3360" y="0"/>
                <a:ext cx="315" cy="312"/>
              </a:xfrm>
              <a:prstGeom prst="rect">
                <a:avLst/>
              </a:prstGeom>
              <a:blipFill dpi="0" rotWithShape="0">
                <a:blip r:embed="rId6"/>
                <a:srcRect/>
                <a:tile tx="0" ty="0" sx="100000" sy="100000" flip="none" algn="tl"/>
              </a:blipFill>
              <a:ln w="9525">
                <a:solidFill>
                  <a:srgbClr val="000000"/>
                </a:solidFill>
                <a:miter lim="800000"/>
                <a:headEnd/>
                <a:tailEnd/>
              </a:ln>
            </p:spPr>
            <p:txBody>
              <a:bodyPr/>
              <a:lstStyle/>
              <a:p>
                <a:endParaRPr lang="zh-CN" altLang="en-US"/>
              </a:p>
            </p:txBody>
          </p:sp>
          <p:sp>
            <p:nvSpPr>
              <p:cNvPr id="94230" name="Rectangle 21" descr="大棋盘"/>
              <p:cNvSpPr>
                <a:spLocks noChangeArrowheads="1"/>
              </p:cNvSpPr>
              <p:nvPr/>
            </p:nvSpPr>
            <p:spPr bwMode="auto">
              <a:xfrm>
                <a:off x="3675" y="312"/>
                <a:ext cx="315" cy="312"/>
              </a:xfrm>
              <a:prstGeom prst="rect">
                <a:avLst/>
              </a:prstGeom>
              <a:blipFill dpi="0" rotWithShape="0">
                <a:blip r:embed="rId7"/>
                <a:srcRect/>
                <a:tile tx="0" ty="0" sx="100000" sy="100000" flip="none" algn="tl"/>
              </a:blipFill>
              <a:ln w="9525">
                <a:solidFill>
                  <a:srgbClr val="000000"/>
                </a:solidFill>
                <a:miter lim="800000"/>
                <a:headEnd/>
                <a:tailEnd/>
              </a:ln>
            </p:spPr>
            <p:txBody>
              <a:bodyPr/>
              <a:lstStyle/>
              <a:p>
                <a:endParaRPr lang="zh-CN" altLang="en-US"/>
              </a:p>
            </p:txBody>
          </p:sp>
          <p:sp>
            <p:nvSpPr>
              <p:cNvPr id="94231" name="Rectangle 22" descr="轮廓式菱形"/>
              <p:cNvSpPr>
                <a:spLocks noChangeArrowheads="1"/>
              </p:cNvSpPr>
              <p:nvPr/>
            </p:nvSpPr>
            <p:spPr bwMode="auto">
              <a:xfrm>
                <a:off x="3045" y="936"/>
                <a:ext cx="315" cy="312"/>
              </a:xfrm>
              <a:prstGeom prst="rect">
                <a:avLst/>
              </a:prstGeom>
              <a:blipFill dpi="0" rotWithShape="0">
                <a:blip r:embed="rId8"/>
                <a:srcRect/>
                <a:tile tx="0" ty="0" sx="100000" sy="100000" flip="none" algn="tl"/>
              </a:blipFill>
              <a:ln w="9525">
                <a:solidFill>
                  <a:srgbClr val="000000"/>
                </a:solidFill>
                <a:miter lim="800000"/>
                <a:headEnd/>
                <a:tailEnd/>
              </a:ln>
            </p:spPr>
            <p:txBody>
              <a:bodyPr/>
              <a:lstStyle/>
              <a:p>
                <a:endParaRPr lang="zh-CN" altLang="en-US"/>
              </a:p>
            </p:txBody>
          </p:sp>
          <p:sp>
            <p:nvSpPr>
              <p:cNvPr id="94232" name="Rectangle 23" descr="之字形"/>
              <p:cNvSpPr>
                <a:spLocks noChangeArrowheads="1"/>
              </p:cNvSpPr>
              <p:nvPr/>
            </p:nvSpPr>
            <p:spPr bwMode="auto">
              <a:xfrm>
                <a:off x="3360" y="936"/>
                <a:ext cx="315" cy="312"/>
              </a:xfrm>
              <a:prstGeom prst="rect">
                <a:avLst/>
              </a:prstGeom>
              <a:blipFill dpi="0" rotWithShape="0">
                <a:blip r:embed="rId9"/>
                <a:srcRect/>
                <a:tile tx="0" ty="0" sx="100000" sy="100000" flip="none" algn="tl"/>
              </a:blipFill>
              <a:ln w="9525">
                <a:solidFill>
                  <a:srgbClr val="000000"/>
                </a:solidFill>
                <a:miter lim="800000"/>
                <a:headEnd/>
                <a:tailEnd/>
              </a:ln>
            </p:spPr>
            <p:txBody>
              <a:bodyPr/>
              <a:lstStyle/>
              <a:p>
                <a:endParaRPr lang="zh-CN" altLang="en-US"/>
              </a:p>
            </p:txBody>
          </p:sp>
          <p:sp>
            <p:nvSpPr>
              <p:cNvPr id="94233" name="Rectangle 24" descr="瓦形"/>
              <p:cNvSpPr>
                <a:spLocks noChangeArrowheads="1"/>
              </p:cNvSpPr>
              <p:nvPr/>
            </p:nvSpPr>
            <p:spPr bwMode="auto">
              <a:xfrm>
                <a:off x="3675" y="624"/>
                <a:ext cx="315" cy="312"/>
              </a:xfrm>
              <a:prstGeom prst="rect">
                <a:avLst/>
              </a:prstGeom>
              <a:blipFill dpi="0" rotWithShape="0">
                <a:blip r:embed="rId10"/>
                <a:srcRect/>
                <a:tile tx="0" ty="0" sx="100000" sy="100000" flip="none" algn="tl"/>
              </a:blipFill>
              <a:ln w="9525">
                <a:solidFill>
                  <a:srgbClr val="000000"/>
                </a:solidFill>
                <a:miter lim="800000"/>
                <a:headEnd/>
                <a:tailEnd/>
              </a:ln>
            </p:spPr>
            <p:txBody>
              <a:bodyPr/>
              <a:lstStyle/>
              <a:p>
                <a:endParaRPr lang="zh-CN" altLang="en-US"/>
              </a:p>
            </p:txBody>
          </p:sp>
          <p:sp>
            <p:nvSpPr>
              <p:cNvPr id="94234" name="Rectangle 25"/>
              <p:cNvSpPr>
                <a:spLocks noChangeArrowheads="1"/>
              </p:cNvSpPr>
              <p:nvPr/>
            </p:nvSpPr>
            <p:spPr bwMode="auto">
              <a:xfrm>
                <a:off x="3675" y="0"/>
                <a:ext cx="315" cy="312"/>
              </a:xfrm>
              <a:prstGeom prst="rect">
                <a:avLst/>
              </a:prstGeom>
              <a:solidFill>
                <a:srgbClr val="FFFFFF"/>
              </a:solidFill>
              <a:ln w="9525">
                <a:solidFill>
                  <a:srgbClr val="000000"/>
                </a:solidFill>
                <a:miter lim="800000"/>
                <a:headEnd/>
                <a:tailEnd/>
              </a:ln>
            </p:spPr>
            <p:txBody>
              <a:bodyPr/>
              <a:lstStyle/>
              <a:p>
                <a:endParaRPr lang="zh-CN" altLang="en-US"/>
              </a:p>
            </p:txBody>
          </p:sp>
          <p:sp>
            <p:nvSpPr>
              <p:cNvPr id="94235" name="Rectangle 26"/>
              <p:cNvSpPr>
                <a:spLocks noChangeArrowheads="1"/>
              </p:cNvSpPr>
              <p:nvPr/>
            </p:nvSpPr>
            <p:spPr bwMode="auto">
              <a:xfrm>
                <a:off x="3360" y="312"/>
                <a:ext cx="315" cy="312"/>
              </a:xfrm>
              <a:prstGeom prst="rect">
                <a:avLst/>
              </a:prstGeom>
              <a:solidFill>
                <a:srgbClr val="FFFFFF"/>
              </a:solidFill>
              <a:ln w="9525">
                <a:solidFill>
                  <a:srgbClr val="000000"/>
                </a:solidFill>
                <a:miter lim="800000"/>
                <a:headEnd/>
                <a:tailEnd/>
              </a:ln>
            </p:spPr>
            <p:txBody>
              <a:bodyPr/>
              <a:lstStyle/>
              <a:p>
                <a:endParaRPr lang="zh-CN" altLang="en-US"/>
              </a:p>
            </p:txBody>
          </p:sp>
          <p:sp>
            <p:nvSpPr>
              <p:cNvPr id="94236" name="Rectangle 27"/>
              <p:cNvSpPr>
                <a:spLocks noChangeArrowheads="1"/>
              </p:cNvSpPr>
              <p:nvPr/>
            </p:nvSpPr>
            <p:spPr bwMode="auto">
              <a:xfrm>
                <a:off x="2730" y="624"/>
                <a:ext cx="315" cy="312"/>
              </a:xfrm>
              <a:prstGeom prst="rect">
                <a:avLst/>
              </a:prstGeom>
              <a:solidFill>
                <a:srgbClr val="FFFFFF"/>
              </a:solidFill>
              <a:ln w="9525">
                <a:solidFill>
                  <a:srgbClr val="000000"/>
                </a:solidFill>
                <a:miter lim="800000"/>
                <a:headEnd/>
                <a:tailEnd/>
              </a:ln>
            </p:spPr>
            <p:txBody>
              <a:bodyPr/>
              <a:lstStyle/>
              <a:p>
                <a:endParaRPr lang="zh-CN" altLang="en-US"/>
              </a:p>
            </p:txBody>
          </p:sp>
          <p:sp>
            <p:nvSpPr>
              <p:cNvPr id="94237" name="Rectangle 28"/>
              <p:cNvSpPr>
                <a:spLocks noChangeArrowheads="1"/>
              </p:cNvSpPr>
              <p:nvPr/>
            </p:nvSpPr>
            <p:spPr bwMode="auto">
              <a:xfrm>
                <a:off x="2730" y="936"/>
                <a:ext cx="315" cy="312"/>
              </a:xfrm>
              <a:prstGeom prst="rect">
                <a:avLst/>
              </a:prstGeom>
              <a:solidFill>
                <a:srgbClr val="FFFFFF"/>
              </a:solidFill>
              <a:ln w="9525">
                <a:solidFill>
                  <a:srgbClr val="000000"/>
                </a:solidFill>
                <a:miter lim="800000"/>
                <a:headEnd/>
                <a:tailEnd/>
              </a:ln>
            </p:spPr>
            <p:txBody>
              <a:bodyPr/>
              <a:lstStyle/>
              <a:p>
                <a:endParaRPr lang="zh-CN" altLang="en-US"/>
              </a:p>
            </p:txBody>
          </p:sp>
          <p:sp>
            <p:nvSpPr>
              <p:cNvPr id="94238" name="Rectangle 29"/>
              <p:cNvSpPr>
                <a:spLocks noChangeArrowheads="1"/>
              </p:cNvSpPr>
              <p:nvPr/>
            </p:nvSpPr>
            <p:spPr bwMode="auto">
              <a:xfrm>
                <a:off x="3045" y="0"/>
                <a:ext cx="315" cy="312"/>
              </a:xfrm>
              <a:prstGeom prst="rect">
                <a:avLst/>
              </a:prstGeom>
              <a:solidFill>
                <a:srgbClr val="FFFFFF"/>
              </a:solidFill>
              <a:ln w="9525">
                <a:solidFill>
                  <a:srgbClr val="000000"/>
                </a:solidFill>
                <a:miter lim="800000"/>
                <a:headEnd/>
                <a:tailEnd/>
              </a:ln>
            </p:spPr>
            <p:txBody>
              <a:bodyPr/>
              <a:lstStyle/>
              <a:p>
                <a:endParaRPr lang="zh-CN" altLang="en-US"/>
              </a:p>
            </p:txBody>
          </p:sp>
          <p:sp>
            <p:nvSpPr>
              <p:cNvPr id="94239" name="Rectangle 30"/>
              <p:cNvSpPr>
                <a:spLocks noChangeArrowheads="1"/>
              </p:cNvSpPr>
              <p:nvPr/>
            </p:nvSpPr>
            <p:spPr bwMode="auto">
              <a:xfrm>
                <a:off x="2730" y="0"/>
                <a:ext cx="315" cy="312"/>
              </a:xfrm>
              <a:prstGeom prst="rect">
                <a:avLst/>
              </a:prstGeom>
              <a:solidFill>
                <a:srgbClr val="FFFFFF"/>
              </a:solidFill>
              <a:ln w="9525">
                <a:solidFill>
                  <a:srgbClr val="000000"/>
                </a:solidFill>
                <a:miter lim="800000"/>
                <a:headEnd/>
                <a:tailEnd/>
              </a:ln>
            </p:spPr>
            <p:txBody>
              <a:bodyPr/>
              <a:lstStyle/>
              <a:p>
                <a:endParaRPr lang="zh-CN" altLang="en-US"/>
              </a:p>
            </p:txBody>
          </p:sp>
          <p:sp>
            <p:nvSpPr>
              <p:cNvPr id="94240" name="Rectangle 31"/>
              <p:cNvSpPr>
                <a:spLocks noChangeArrowheads="1"/>
              </p:cNvSpPr>
              <p:nvPr/>
            </p:nvSpPr>
            <p:spPr bwMode="auto">
              <a:xfrm>
                <a:off x="3675" y="936"/>
                <a:ext cx="315" cy="312"/>
              </a:xfrm>
              <a:prstGeom prst="rect">
                <a:avLst/>
              </a:prstGeom>
              <a:solidFill>
                <a:srgbClr val="FFFFFF"/>
              </a:solidFill>
              <a:ln w="9525">
                <a:solidFill>
                  <a:srgbClr val="000000"/>
                </a:solidFill>
                <a:miter lim="800000"/>
                <a:headEnd/>
                <a:tailEnd/>
              </a:ln>
            </p:spPr>
            <p:txBody>
              <a:bodyPr/>
              <a:lstStyle/>
              <a:p>
                <a:endParaRPr lang="zh-CN" altLang="en-US"/>
              </a:p>
            </p:txBody>
          </p:sp>
        </p:grpSp>
        <p:sp>
          <p:nvSpPr>
            <p:cNvPr id="94214" name="Text Box 32"/>
            <p:cNvSpPr txBox="1">
              <a:spLocks noChangeArrowheads="1"/>
            </p:cNvSpPr>
            <p:nvPr/>
          </p:nvSpPr>
          <p:spPr bwMode="auto">
            <a:xfrm>
              <a:off x="840" y="1248"/>
              <a:ext cx="2730"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r>
                <a:rPr lang="zh-CN" altLang="en-US" sz="1000" b="1">
                  <a:latin typeface="Times New Roman" charset="0"/>
                </a:rPr>
                <a:t>图</a:t>
              </a:r>
              <a:r>
                <a:rPr lang="en-US" altLang="zh-CN" sz="1000" b="1">
                  <a:latin typeface="Times New Roman" charset="0"/>
                </a:rPr>
                <a:t>7-9</a:t>
              </a:r>
              <a:r>
                <a:rPr lang="zh-CN" altLang="en-US" sz="1000" b="1">
                  <a:latin typeface="Times New Roman" charset="0"/>
                </a:rPr>
                <a:t>：图像的旋转</a:t>
              </a:r>
              <a:endParaRPr lang="zh-CN" altLang="en-US" sz="1800"/>
            </a:p>
          </p:txBody>
        </p:sp>
      </p:grpSp>
      <p:sp>
        <p:nvSpPr>
          <p:cNvPr id="94212" name="标题 1"/>
          <p:cNvSpPr>
            <a:spLocks noGrp="1" noChangeArrowheads="1"/>
          </p:cNvSpPr>
          <p:nvPr/>
        </p:nvSpPr>
        <p:spPr bwMode="auto">
          <a:xfrm>
            <a:off x="250825" y="117475"/>
            <a:ext cx="8686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914400" indent="-914400"/>
            <a:r>
              <a:rPr lang="zh-CN" altLang="en-US" sz="3600" b="1">
                <a:solidFill>
                  <a:srgbClr val="244A58"/>
                </a:solidFill>
                <a:latin typeface="华文楷体" charset="0"/>
                <a:ea typeface="华文楷体" charset="0"/>
                <a:cs typeface="华文楷体" charset="0"/>
                <a:sym typeface="Franklin Gothic Medium" charset="0"/>
              </a:rPr>
              <a:t>4.2.5　图像的旋转</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867"/>
                                        </p:tgtEl>
                                        <p:attrNameLst>
                                          <p:attrName>style.visibility</p:attrName>
                                        </p:attrNameLst>
                                      </p:cBhvr>
                                      <p:to>
                                        <p:strVal val="visible"/>
                                      </p:to>
                                    </p:set>
                                    <p:animEffect transition="in" filter="blinds(horizontal)">
                                      <p:cBhvr>
                                        <p:cTn id="7" dur="500"/>
                                        <p:tgtEl>
                                          <p:spTgt spid="368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6868"/>
                                        </p:tgtEl>
                                        <p:attrNameLst>
                                          <p:attrName>style.visibility</p:attrName>
                                        </p:attrNameLst>
                                      </p:cBhvr>
                                      <p:to>
                                        <p:strVal val="visible"/>
                                      </p:to>
                                    </p:set>
                                    <p:animEffect transition="in" filter="blinds(horizontal)">
                                      <p:cBhvr>
                                        <p:cTn id="12" dur="500"/>
                                        <p:tgtEl>
                                          <p:spTgt spid="36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5233" name="Rectangle 7"/>
          <p:cNvSpPr>
            <a:spLocks noGrp="1" noChangeArrowheads="1"/>
          </p:cNvSpPr>
          <p:nvPr>
            <p:ph type="title"/>
          </p:nvPr>
        </p:nvSpPr>
        <p:spPr/>
        <p:txBody>
          <a:bodyPr/>
          <a:lstStyle/>
          <a:p>
            <a:pPr eaLnBrk="1" hangingPunct="1"/>
            <a:endParaRPr lang="en-US">
              <a:latin typeface="Franklin Gothic Medium" charset="0"/>
              <a:ea typeface="微软雅黑" charset="0"/>
              <a:cs typeface="微软雅黑" charset="0"/>
            </a:endParaRPr>
          </a:p>
        </p:txBody>
      </p:sp>
      <p:sp>
        <p:nvSpPr>
          <p:cNvPr id="95234" name="Rectangle 2"/>
          <p:cNvSpPr>
            <a:spLocks noGrp="1" noChangeArrowheads="1"/>
          </p:cNvSpPr>
          <p:nvPr>
            <p:ph idx="1"/>
          </p:nvPr>
        </p:nvSpPr>
        <p:spPr>
          <a:xfrm>
            <a:off x="250825" y="3644900"/>
            <a:ext cx="8137525" cy="2305050"/>
          </a:xfrm>
        </p:spPr>
        <p:txBody>
          <a:bodyPr/>
          <a:lstStyle/>
          <a:p>
            <a:pPr eaLnBrk="1" hangingPunct="1">
              <a:buFont typeface="Arial" charset="0"/>
              <a:buNone/>
            </a:pPr>
            <a:r>
              <a:rPr lang="zh-CN" altLang="en-US">
                <a:latin typeface="微软雅黑" charset="0"/>
              </a:rPr>
              <a:t>         以原始图像的点（</a:t>
            </a:r>
            <a:r>
              <a:rPr lang="en-US" altLang="zh-CN">
                <a:latin typeface="微软雅黑" charset="0"/>
              </a:rPr>
              <a:t>1</a:t>
            </a:r>
            <a:r>
              <a:rPr lang="zh-CN" altLang="en-US">
                <a:latin typeface="微软雅黑" charset="0"/>
              </a:rPr>
              <a:t>，</a:t>
            </a:r>
            <a:r>
              <a:rPr lang="en-US" altLang="zh-CN">
                <a:latin typeface="微软雅黑" charset="0"/>
              </a:rPr>
              <a:t>1</a:t>
            </a:r>
            <a:r>
              <a:rPr lang="zh-CN" altLang="en-US">
                <a:latin typeface="微软雅黑" charset="0"/>
              </a:rPr>
              <a:t>）为例，旋转以后，均为小数，经舍入后为（</a:t>
            </a:r>
            <a:r>
              <a:rPr lang="en-US" altLang="zh-CN">
                <a:latin typeface="微软雅黑" charset="0"/>
              </a:rPr>
              <a:t>1</a:t>
            </a:r>
            <a:r>
              <a:rPr lang="zh-CN" altLang="en-US">
                <a:latin typeface="微软雅黑" charset="0"/>
              </a:rPr>
              <a:t>，</a:t>
            </a:r>
            <a:r>
              <a:rPr lang="en-US" altLang="zh-CN">
                <a:latin typeface="微软雅黑" charset="0"/>
              </a:rPr>
              <a:t>0</a:t>
            </a:r>
            <a:r>
              <a:rPr lang="zh-CN" altLang="en-US">
                <a:latin typeface="微软雅黑" charset="0"/>
              </a:rPr>
              <a:t>），产生了位置误差。因此，图像旋转之后，可能会出现一些空白点，需要对这些空白点进行灰度级的插值处理，否则影响旋转后的图像质量。</a:t>
            </a:r>
          </a:p>
        </p:txBody>
      </p:sp>
      <p:sp>
        <p:nvSpPr>
          <p:cNvPr id="95235" name="Rectangle 3"/>
          <p:cNvSpPr>
            <a:spLocks noChangeArrowheads="1"/>
          </p:cNvSpPr>
          <p:nvPr/>
        </p:nvSpPr>
        <p:spPr bwMode="auto">
          <a:xfrm>
            <a:off x="539750" y="1484313"/>
            <a:ext cx="1985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r>
              <a:rPr lang="zh-CN" altLang="en-US" sz="2400" b="1">
                <a:latin typeface="幼圆" charset="0"/>
                <a:ea typeface="幼圆" charset="0"/>
                <a:cs typeface="幼圆" charset="0"/>
              </a:rPr>
              <a:t>图像旋转角</a:t>
            </a:r>
          </a:p>
        </p:txBody>
      </p:sp>
      <p:graphicFrame>
        <p:nvGraphicFramePr>
          <p:cNvPr id="95236" name="Object 4"/>
          <p:cNvGraphicFramePr>
            <a:graphicFrameLocks noChangeAspect="1"/>
          </p:cNvGraphicFramePr>
          <p:nvPr/>
        </p:nvGraphicFramePr>
        <p:xfrm>
          <a:off x="2484438" y="1555750"/>
          <a:ext cx="331787" cy="441325"/>
        </p:xfrm>
        <a:graphic>
          <a:graphicData uri="http://schemas.openxmlformats.org/presentationml/2006/ole">
            <mc:AlternateContent xmlns:mc="http://schemas.openxmlformats.org/markup-compatibility/2006">
              <mc:Choice xmlns:v="urn:schemas-microsoft-com:vml" Requires="v">
                <p:oleObj spid="_x0000_s95240" r:id="rId3" imgW="139882" imgH="190748" progId="Equation.DSMT4">
                  <p:embed/>
                </p:oleObj>
              </mc:Choice>
              <mc:Fallback>
                <p:oleObj r:id="rId3" imgW="139882" imgH="190748"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4438" y="1555750"/>
                        <a:ext cx="331787"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5237" name="Rectangle 5"/>
          <p:cNvSpPr>
            <a:spLocks noChangeArrowheads="1"/>
          </p:cNvSpPr>
          <p:nvPr/>
        </p:nvSpPr>
        <p:spPr bwMode="auto">
          <a:xfrm>
            <a:off x="2771775" y="1487488"/>
            <a:ext cx="4286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r>
              <a:rPr lang="en-US" altLang="zh-CN" sz="2400" b="1">
                <a:latin typeface="幼圆" charset="0"/>
                <a:ea typeface="幼圆" charset="0"/>
                <a:cs typeface="幼圆" charset="0"/>
              </a:rPr>
              <a:t>=45°</a:t>
            </a:r>
            <a:r>
              <a:rPr lang="zh-CN" altLang="en-US" sz="2400" b="1">
                <a:latin typeface="幼圆" charset="0"/>
                <a:ea typeface="幼圆" charset="0"/>
                <a:cs typeface="幼圆" charset="0"/>
              </a:rPr>
              <a:t>时，则变换关系如下：</a:t>
            </a:r>
          </a:p>
        </p:txBody>
      </p:sp>
      <p:graphicFrame>
        <p:nvGraphicFramePr>
          <p:cNvPr id="95238" name="Object 6"/>
          <p:cNvGraphicFramePr>
            <a:graphicFrameLocks noChangeAspect="1"/>
          </p:cNvGraphicFramePr>
          <p:nvPr/>
        </p:nvGraphicFramePr>
        <p:xfrm>
          <a:off x="2627313" y="2205038"/>
          <a:ext cx="3240087" cy="982662"/>
        </p:xfrm>
        <a:graphic>
          <a:graphicData uri="http://schemas.openxmlformats.org/presentationml/2006/ole">
            <mc:AlternateContent xmlns:mc="http://schemas.openxmlformats.org/markup-compatibility/2006">
              <mc:Choice xmlns:v="urn:schemas-microsoft-com:vml" Requires="v">
                <p:oleObj spid="_x0000_s95241" r:id="rId5" imgW="1384901" imgH="419282" progId="Equation.DSMT4">
                  <p:embed/>
                </p:oleObj>
              </mc:Choice>
              <mc:Fallback>
                <p:oleObj r:id="rId5" imgW="1384901" imgH="419282"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7313" y="2205038"/>
                        <a:ext cx="3240087" cy="98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5239" name="标题 1"/>
          <p:cNvSpPr>
            <a:spLocks noGrp="1" noChangeArrowheads="1"/>
          </p:cNvSpPr>
          <p:nvPr/>
        </p:nvSpPr>
        <p:spPr bwMode="auto">
          <a:xfrm>
            <a:off x="250825" y="117475"/>
            <a:ext cx="8686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914400" indent="-914400"/>
            <a:r>
              <a:rPr lang="zh-CN" altLang="en-US" sz="3600" b="1">
                <a:solidFill>
                  <a:schemeClr val="bg1"/>
                </a:solidFill>
                <a:latin typeface="华文楷体" charset="0"/>
                <a:ea typeface="华文楷体" charset="0"/>
                <a:cs typeface="华文楷体" charset="0"/>
                <a:sym typeface="Franklin Gothic Medium" charset="0"/>
              </a:rPr>
              <a:t>4.2.5　图像的旋转</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图6-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1268413"/>
            <a:ext cx="6477000" cy="444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8" name="Text Box 3"/>
          <p:cNvSpPr txBox="1">
            <a:spLocks noChangeArrowheads="1"/>
          </p:cNvSpPr>
          <p:nvPr/>
        </p:nvSpPr>
        <p:spPr bwMode="auto">
          <a:xfrm>
            <a:off x="3203575" y="6092825"/>
            <a:ext cx="2165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r>
              <a:rPr lang="zh-CN" altLang="en-US">
                <a:latin typeface="Times New Roman" charset="0"/>
              </a:rPr>
              <a:t> 旋转前的图像 </a:t>
            </a:r>
          </a:p>
        </p:txBody>
      </p:sp>
      <p:sp>
        <p:nvSpPr>
          <p:cNvPr id="96259" name="标题 1"/>
          <p:cNvSpPr>
            <a:spLocks noGrp="1" noChangeArrowheads="1"/>
          </p:cNvSpPr>
          <p:nvPr/>
        </p:nvSpPr>
        <p:spPr bwMode="auto">
          <a:xfrm>
            <a:off x="250825" y="117475"/>
            <a:ext cx="8686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914400" indent="-914400"/>
            <a:r>
              <a:rPr lang="zh-CN" altLang="en-US" sz="3600" b="1">
                <a:solidFill>
                  <a:schemeClr val="bg1"/>
                </a:solidFill>
                <a:latin typeface="华文楷体" charset="0"/>
                <a:ea typeface="华文楷体" charset="0"/>
                <a:cs typeface="华文楷体" charset="0"/>
                <a:sym typeface="Franklin Gothic Medium" charset="0"/>
              </a:rPr>
              <a:t>图像的旋转</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8914"/>
                                        </p:tgtEl>
                                        <p:attrNameLst>
                                          <p:attrName>style.visibility</p:attrName>
                                        </p:attrNameLst>
                                      </p:cBhvr>
                                      <p:to>
                                        <p:strVal val="visible"/>
                                      </p:to>
                                    </p:set>
                                    <p:animEffect transition="in" filter="blinds(horizontal)">
                                      <p:cBhvr>
                                        <p:cTn id="7" dur="500"/>
                                        <p:tgtEl>
                                          <p:spTgt spid="38914"/>
                                        </p:tgtEl>
                                      </p:cBhvr>
                                    </p:animEffect>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图6-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275" y="1196975"/>
            <a:ext cx="5943600" cy="477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2" name="Text Box 3"/>
          <p:cNvSpPr txBox="1">
            <a:spLocks noChangeArrowheads="1"/>
          </p:cNvSpPr>
          <p:nvPr/>
        </p:nvSpPr>
        <p:spPr bwMode="auto">
          <a:xfrm>
            <a:off x="2057400" y="6140450"/>
            <a:ext cx="4832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r>
              <a:rPr lang="zh-CN" altLang="en-US">
                <a:latin typeface="Times New Roman" charset="0"/>
              </a:rPr>
              <a:t>图旋转</a:t>
            </a:r>
            <a:r>
              <a:rPr lang="en-US" altLang="zh-CN">
                <a:latin typeface="Times New Roman" charset="0"/>
              </a:rPr>
              <a:t>15°</a:t>
            </a:r>
            <a:r>
              <a:rPr lang="zh-CN" altLang="en-US">
                <a:latin typeface="Times New Roman" charset="0"/>
              </a:rPr>
              <a:t>并进行插值处理的图像 </a:t>
            </a:r>
          </a:p>
        </p:txBody>
      </p:sp>
      <p:sp>
        <p:nvSpPr>
          <p:cNvPr id="97283" name="标题 1"/>
          <p:cNvSpPr>
            <a:spLocks noGrp="1" noChangeArrowheads="1"/>
          </p:cNvSpPr>
          <p:nvPr/>
        </p:nvSpPr>
        <p:spPr bwMode="auto">
          <a:xfrm>
            <a:off x="250825" y="117475"/>
            <a:ext cx="8686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914400" indent="-914400"/>
            <a:r>
              <a:rPr lang="zh-CN" altLang="en-US" sz="3600" b="1">
                <a:solidFill>
                  <a:srgbClr val="244A58"/>
                </a:solidFill>
                <a:latin typeface="华文楷体" charset="0"/>
                <a:ea typeface="华文楷体" charset="0"/>
                <a:cs typeface="华文楷体" charset="0"/>
                <a:sym typeface="Franklin Gothic Medium" charset="0"/>
              </a:rPr>
              <a:t>4.2.5　图像的旋转</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nodeType="clickEffect">
                                  <p:stCondLst>
                                    <p:cond delay="0"/>
                                  </p:stCondLst>
                                  <p:childTnLst>
                                    <p:set>
                                      <p:cBhvr>
                                        <p:cTn id="6" dur="1" fill="hold">
                                          <p:stCondLst>
                                            <p:cond delay="0"/>
                                          </p:stCondLst>
                                        </p:cTn>
                                        <p:tgtEl>
                                          <p:spTgt spid="39938"/>
                                        </p:tgtEl>
                                        <p:attrNameLst>
                                          <p:attrName>style.visibility</p:attrName>
                                        </p:attrNameLst>
                                      </p:cBhvr>
                                      <p:to>
                                        <p:strVal val="visible"/>
                                      </p:to>
                                    </p:set>
                                    <p:anim calcmode="lin" valueType="num">
                                      <p:cBhvr>
                                        <p:cTn id="7" dur="1000" fill="hold"/>
                                        <p:tgtEl>
                                          <p:spTgt spid="39938"/>
                                        </p:tgtEl>
                                        <p:attrNameLst>
                                          <p:attrName>ppt_w</p:attrName>
                                        </p:attrNameLst>
                                      </p:cBhvr>
                                      <p:tavLst>
                                        <p:tav tm="0">
                                          <p:val>
                                            <p:fltVal val="0"/>
                                          </p:val>
                                        </p:tav>
                                        <p:tav tm="100000">
                                          <p:val>
                                            <p:strVal val="#ppt_w"/>
                                          </p:val>
                                        </p:tav>
                                      </p:tavLst>
                                    </p:anim>
                                    <p:anim calcmode="lin" valueType="num">
                                      <p:cBhvr>
                                        <p:cTn id="8" dur="1000" fill="hold"/>
                                        <p:tgtEl>
                                          <p:spTgt spid="39938"/>
                                        </p:tgtEl>
                                        <p:attrNameLst>
                                          <p:attrName>ppt_h</p:attrName>
                                        </p:attrNameLst>
                                      </p:cBhvr>
                                      <p:tavLst>
                                        <p:tav tm="0">
                                          <p:val>
                                            <p:fltVal val="0"/>
                                          </p:val>
                                        </p:tav>
                                        <p:tav tm="100000">
                                          <p:val>
                                            <p:strVal val="#ppt_h"/>
                                          </p:val>
                                        </p:tav>
                                      </p:tavLst>
                                    </p:anim>
                                    <p:anim calcmode="lin" valueType="num">
                                      <p:cBhvr>
                                        <p:cTn id="9" dur="1000" fill="hold"/>
                                        <p:tgtEl>
                                          <p:spTgt spid="39938"/>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9938"/>
                                        </p:tgtEl>
                                        <p:attrNameLst>
                                          <p:attrName>ppt_y</p:attrName>
                                        </p:attrNameLst>
                                      </p:cBhvr>
                                      <p:tavLst>
                                        <p:tav tm="0" fmla="#ppt_y+(sin(-2*pi*(1-$))*-#ppt_x+cos(-2*pi*(1-$))*(1-#ppt_y))*(1-$)">
                                          <p:val>
                                            <p:fltVal val="0"/>
                                          </p:val>
                                        </p:tav>
                                        <p:tav tm="100000">
                                          <p:val>
                                            <p:fltVal val="1"/>
                                          </p:val>
                                        </p:tav>
                                      </p:tavLst>
                                    </p:anim>
                                  </p:childTnLst>
                                  <p:subTnLst>
                                    <p:audio>
                                      <p:cMediaNode>
                                        <p:cTn display="0" masterRel="sameClick">
                                          <p:stCondLst>
                                            <p:cond evt="begin" delay="0">
                                              <p:tn val="5"/>
                                            </p:cond>
                                          </p:stCondLst>
                                          <p:endCondLst>
                                            <p:cond evt="onStopAudio" delay="0">
                                              <p:tgtEl>
                                                <p:sldTgt/>
                                              </p:tgtEl>
                                            </p:cond>
                                          </p:endCondLst>
                                        </p:cTn>
                                        <p:tgtEl>
                                          <p:sndTgt r:embed="rId2" name="cashreg.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标题 1"/>
          <p:cNvSpPr>
            <a:spLocks noGrp="1" noChangeArrowheads="1"/>
          </p:cNvSpPr>
          <p:nvPr>
            <p:ph type="title"/>
          </p:nvPr>
        </p:nvSpPr>
        <p:spPr/>
        <p:txBody>
          <a:bodyPr/>
          <a:lstStyle/>
          <a:p>
            <a:pPr eaLnBrk="1" hangingPunct="1"/>
            <a:r>
              <a:rPr lang="en-US" altLang="zh-CN">
                <a:latin typeface="Franklin Gothic Medium" charset="0"/>
                <a:ea typeface="微软雅黑" charset="0"/>
                <a:cs typeface="微软雅黑" charset="0"/>
              </a:rPr>
              <a:t>imrote</a:t>
            </a:r>
            <a:r>
              <a:rPr lang="zh-CN" altLang="en-US">
                <a:latin typeface="Franklin Gothic Medium" charset="0"/>
                <a:ea typeface="微软雅黑" charset="0"/>
                <a:cs typeface="微软雅黑" charset="0"/>
              </a:rPr>
              <a:t>函数的使用</a:t>
            </a:r>
            <a:r>
              <a:rPr lang="en-US" altLang="zh-CN">
                <a:latin typeface="Franklin Gothic Medium" charset="0"/>
                <a:ea typeface="微软雅黑" charset="0"/>
                <a:cs typeface="微软雅黑" charset="0"/>
              </a:rPr>
              <a:t> </a:t>
            </a:r>
            <a:endParaRPr lang="zh-CN" altLang="en-US">
              <a:latin typeface="Franklin Gothic Medium" charset="0"/>
              <a:ea typeface="微软雅黑" charset="0"/>
              <a:cs typeface="微软雅黑" charset="0"/>
            </a:endParaRPr>
          </a:p>
        </p:txBody>
      </p:sp>
      <p:sp>
        <p:nvSpPr>
          <p:cNvPr id="98306" name="内容占位符 2"/>
          <p:cNvSpPr>
            <a:spLocks noGrp="1" noChangeArrowheads="1"/>
          </p:cNvSpPr>
          <p:nvPr>
            <p:ph idx="1"/>
          </p:nvPr>
        </p:nvSpPr>
        <p:spPr/>
        <p:txBody>
          <a:bodyPr/>
          <a:lstStyle/>
          <a:p>
            <a:pPr eaLnBrk="1" hangingPunct="1">
              <a:lnSpc>
                <a:spcPct val="80000"/>
              </a:lnSpc>
            </a:pPr>
            <a:r>
              <a:rPr lang="en-US" altLang="zh-CN" sz="2000">
                <a:latin typeface="微软雅黑" charset="0"/>
                <a:ea typeface="微软雅黑" charset="0"/>
                <a:cs typeface="微软雅黑" charset="0"/>
              </a:rPr>
              <a:t>4-23 </a:t>
            </a:r>
          </a:p>
          <a:p>
            <a:pPr eaLnBrk="1" hangingPunct="1">
              <a:lnSpc>
                <a:spcPct val="80000"/>
              </a:lnSpc>
            </a:pPr>
            <a:endParaRPr lang="en-US" altLang="zh-CN" sz="2000">
              <a:latin typeface="微软雅黑" charset="0"/>
              <a:ea typeface="微软雅黑" charset="0"/>
              <a:cs typeface="微软雅黑" charset="0"/>
            </a:endParaRPr>
          </a:p>
          <a:p>
            <a:pPr eaLnBrk="1" hangingPunct="1">
              <a:lnSpc>
                <a:spcPct val="80000"/>
              </a:lnSpc>
            </a:pPr>
            <a:r>
              <a:rPr lang="zh-CN" altLang="en-US" sz="2000">
                <a:latin typeface="微软雅黑" charset="0"/>
                <a:ea typeface="微软雅黑" charset="0"/>
                <a:cs typeface="微软雅黑" charset="0"/>
              </a:rPr>
              <a:t>A=imread('office_2.jpg');                   %读入图像</a:t>
            </a:r>
          </a:p>
          <a:p>
            <a:pPr eaLnBrk="1" hangingPunct="1">
              <a:lnSpc>
                <a:spcPct val="80000"/>
              </a:lnSpc>
            </a:pPr>
            <a:r>
              <a:rPr lang="zh-CN" altLang="en-US" sz="2000">
                <a:latin typeface="微软雅黑" charset="0"/>
                <a:ea typeface="微软雅黑" charset="0"/>
                <a:cs typeface="微软雅黑" charset="0"/>
              </a:rPr>
              <a:t>J1=imrotate(A, 30);         %设置旋转角度，实现旋转并显示</a:t>
            </a:r>
          </a:p>
          <a:p>
            <a:pPr eaLnBrk="1" hangingPunct="1">
              <a:lnSpc>
                <a:spcPct val="80000"/>
              </a:lnSpc>
            </a:pPr>
            <a:r>
              <a:rPr lang="zh-CN" altLang="en-US" sz="2000">
                <a:latin typeface="微软雅黑" charset="0"/>
                <a:ea typeface="微软雅黑" charset="0"/>
                <a:cs typeface="微软雅黑" charset="0"/>
              </a:rPr>
              <a:t>J2=imrotate(A, -30);</a:t>
            </a:r>
          </a:p>
          <a:p>
            <a:pPr eaLnBrk="1" hangingPunct="1">
              <a:lnSpc>
                <a:spcPct val="80000"/>
              </a:lnSpc>
            </a:pPr>
            <a:r>
              <a:rPr lang="zh-CN" altLang="en-US" sz="2000">
                <a:latin typeface="微软雅黑" charset="0"/>
                <a:ea typeface="微软雅黑" charset="0"/>
                <a:cs typeface="微软雅黑" charset="0"/>
              </a:rPr>
              <a:t>J3=imrotate(A,30,'bicubic','crop');       </a:t>
            </a:r>
          </a:p>
          <a:p>
            <a:pPr eaLnBrk="1" hangingPunct="1">
              <a:lnSpc>
                <a:spcPct val="80000"/>
              </a:lnSpc>
            </a:pPr>
            <a:r>
              <a:rPr lang="zh-CN" altLang="en-US" sz="2000">
                <a:latin typeface="微软雅黑" charset="0"/>
                <a:ea typeface="微软雅黑" charset="0"/>
                <a:cs typeface="微软雅黑" charset="0"/>
              </a:rPr>
              <a:t> %双三次插值，输出图像裁剪为与输入图像大小一致</a:t>
            </a:r>
            <a:endParaRPr lang="en-US" altLang="zh-CN" sz="2000">
              <a:latin typeface="微软雅黑" charset="0"/>
              <a:ea typeface="微软雅黑" charset="0"/>
              <a:cs typeface="微软雅黑" charset="0"/>
            </a:endParaRPr>
          </a:p>
          <a:p>
            <a:pPr eaLnBrk="1" hangingPunct="1">
              <a:lnSpc>
                <a:spcPct val="80000"/>
              </a:lnSpc>
            </a:pPr>
            <a:r>
              <a:rPr lang="zh-CN" altLang="en-US" sz="2000">
                <a:latin typeface="微软雅黑" charset="0"/>
                <a:ea typeface="微软雅黑" charset="0"/>
                <a:cs typeface="微软雅黑" charset="0"/>
              </a:rPr>
              <a:t>J4=imrotate(A,30, 'bicubic','loose'); </a:t>
            </a:r>
          </a:p>
          <a:p>
            <a:pPr eaLnBrk="1" hangingPunct="1">
              <a:lnSpc>
                <a:spcPct val="80000"/>
              </a:lnSpc>
            </a:pPr>
            <a:r>
              <a:rPr lang="zh-CN" altLang="en-US" sz="2000">
                <a:latin typeface="微软雅黑" charset="0"/>
                <a:ea typeface="微软雅黑" charset="0"/>
                <a:cs typeface="微软雅黑" charset="0"/>
              </a:rPr>
              <a:t> %双三次插值，输出图像大于输入图像，不裁剪。</a:t>
            </a:r>
          </a:p>
          <a:p>
            <a:pPr eaLnBrk="1" hangingPunct="1">
              <a:lnSpc>
                <a:spcPct val="80000"/>
              </a:lnSpc>
            </a:pPr>
            <a:endParaRPr lang="zh-CN" altLang="en-US" sz="2000">
              <a:latin typeface="微软雅黑" charset="0"/>
              <a:ea typeface="微软雅黑" charset="0"/>
              <a:cs typeface="微软雅黑" charset="0"/>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矩形 4"/>
          <p:cNvSpPr>
            <a:spLocks noChangeArrowheads="1"/>
          </p:cNvSpPr>
          <p:nvPr/>
        </p:nvSpPr>
        <p:spPr bwMode="auto">
          <a:xfrm>
            <a:off x="250825" y="620713"/>
            <a:ext cx="8640763" cy="532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t>clear all;</a:t>
            </a:r>
          </a:p>
          <a:p>
            <a:r>
              <a:rPr lang="en-US" altLang="zh-CN" sz="2000"/>
              <a:t>a=imread('lenna.bmp');                 %</a:t>
            </a:r>
            <a:r>
              <a:rPr lang="zh-CN" altLang="en-US" sz="2000"/>
              <a:t>读入</a:t>
            </a:r>
            <a:r>
              <a:rPr lang="en-US" altLang="zh-CN" sz="2000"/>
              <a:t>lean.png</a:t>
            </a:r>
            <a:r>
              <a:rPr lang="zh-CN" altLang="en-US" sz="2000"/>
              <a:t>图像</a:t>
            </a:r>
          </a:p>
          <a:p>
            <a:r>
              <a:rPr lang="en-US" altLang="zh-CN" sz="2000"/>
              <a:t>subplot(3,2,1);imshow(a);</a:t>
            </a:r>
          </a:p>
          <a:p>
            <a:r>
              <a:rPr lang="en-US" altLang="zh-CN" sz="2000"/>
              <a:t>xlabel('(a)</a:t>
            </a:r>
            <a:r>
              <a:rPr lang="zh-CN" altLang="en-US" sz="2000"/>
              <a:t>原始图像</a:t>
            </a:r>
            <a:r>
              <a:rPr lang="en-US" altLang="zh-CN" sz="2000"/>
              <a:t>')</a:t>
            </a:r>
          </a:p>
          <a:p>
            <a:r>
              <a:rPr lang="en-US" altLang="zh-CN" sz="2000"/>
              <a:t>b1=a+50;                                %b1=a+45</a:t>
            </a:r>
            <a:r>
              <a:rPr lang="zh-CN" altLang="en-US" sz="2000"/>
              <a:t>图像灰度值增加</a:t>
            </a:r>
            <a:r>
              <a:rPr lang="en-US" altLang="zh-CN" sz="2000"/>
              <a:t>45</a:t>
            </a:r>
          </a:p>
          <a:p>
            <a:r>
              <a:rPr lang="en-US" altLang="zh-CN" sz="2000"/>
              <a:t>subplot(3,2,2);imshow(b1);</a:t>
            </a:r>
          </a:p>
          <a:p>
            <a:r>
              <a:rPr lang="en-US" altLang="zh-CN" sz="2000"/>
              <a:t>xlabel('(b)</a:t>
            </a:r>
            <a:r>
              <a:rPr lang="zh-CN" altLang="en-US" sz="2000"/>
              <a:t>灰度值增大</a:t>
            </a:r>
            <a:r>
              <a:rPr lang="en-US" altLang="zh-CN" sz="2000"/>
              <a:t>')</a:t>
            </a:r>
          </a:p>
          <a:p>
            <a:r>
              <a:rPr lang="en-US" altLang="zh-CN" sz="2000"/>
              <a:t>b2=1.2*a;                                %b=1.2*a</a:t>
            </a:r>
            <a:r>
              <a:rPr lang="zh-CN" altLang="en-US" sz="2000"/>
              <a:t>图像对比度增大</a:t>
            </a:r>
          </a:p>
          <a:p>
            <a:r>
              <a:rPr lang="en-US" altLang="zh-CN" sz="2000"/>
              <a:t>subplot(3,2,3);imshow(b2)</a:t>
            </a:r>
          </a:p>
          <a:p>
            <a:r>
              <a:rPr lang="en-US" altLang="zh-CN" sz="2000"/>
              <a:t>xlabel('(c)</a:t>
            </a:r>
            <a:r>
              <a:rPr lang="zh-CN" altLang="en-US" sz="2000"/>
              <a:t>对比度增大</a:t>
            </a:r>
            <a:r>
              <a:rPr lang="en-US" altLang="zh-CN" sz="2000"/>
              <a:t>')</a:t>
            </a:r>
          </a:p>
          <a:p>
            <a:r>
              <a:rPr lang="en-US" altLang="zh-CN" sz="2000"/>
              <a:t>b3=0.65*a;                                %b=0.65*a</a:t>
            </a:r>
            <a:r>
              <a:rPr lang="zh-CN" altLang="en-US" sz="2000"/>
              <a:t>图像对比度减少</a:t>
            </a:r>
          </a:p>
          <a:p>
            <a:r>
              <a:rPr lang="en-US" altLang="zh-CN" sz="2000"/>
              <a:t>subplot(3,2,4);imshow(b3);</a:t>
            </a:r>
          </a:p>
          <a:p>
            <a:r>
              <a:rPr lang="en-US" altLang="zh-CN" sz="2000"/>
              <a:t>xlabel('(d) </a:t>
            </a:r>
            <a:r>
              <a:rPr lang="zh-CN" altLang="en-US" sz="2000"/>
              <a:t>对比度减小</a:t>
            </a:r>
            <a:r>
              <a:rPr lang="en-US" altLang="zh-CN" sz="2000"/>
              <a:t>')</a:t>
            </a:r>
          </a:p>
          <a:p>
            <a:r>
              <a:rPr lang="en-US" altLang="zh-CN" sz="2000"/>
              <a:t>b4=-double(a)+255;        %b4=-1*a+255</a:t>
            </a:r>
            <a:r>
              <a:rPr lang="zh-CN" altLang="en-US" sz="2000"/>
              <a:t>，图像求补，注意把</a:t>
            </a:r>
            <a:r>
              <a:rPr lang="en-US" altLang="zh-CN" sz="2000"/>
              <a:t>a</a:t>
            </a:r>
            <a:r>
              <a:rPr lang="zh-CN" altLang="en-US" sz="2000"/>
              <a:t>的类型转换为</a:t>
            </a:r>
            <a:r>
              <a:rPr lang="en-US" altLang="zh-CN" sz="2000"/>
              <a:t>double</a:t>
            </a:r>
          </a:p>
          <a:p>
            <a:r>
              <a:rPr lang="en-US" altLang="zh-CN" sz="2000"/>
              <a:t>subplot(3,2,5);imshow(uint8(b4));                         %</a:t>
            </a:r>
            <a:r>
              <a:rPr lang="zh-CN" altLang="en-US" sz="2000"/>
              <a:t>再把</a:t>
            </a:r>
            <a:r>
              <a:rPr lang="en-US" altLang="zh-CN" sz="2000"/>
              <a:t>double</a:t>
            </a:r>
            <a:r>
              <a:rPr lang="zh-CN" altLang="en-US" sz="2000"/>
              <a:t>类型转换为</a:t>
            </a:r>
            <a:r>
              <a:rPr lang="en-US" altLang="zh-CN" sz="2000"/>
              <a:t>unit8</a:t>
            </a:r>
          </a:p>
          <a:p>
            <a:r>
              <a:rPr lang="en-US" altLang="zh-CN" sz="2000"/>
              <a:t>xlabel('(e)</a:t>
            </a:r>
            <a:r>
              <a:rPr lang="zh-CN" altLang="en-US" sz="2000"/>
              <a:t>图像求补运算</a:t>
            </a:r>
            <a:r>
              <a:rPr lang="en-US" altLang="zh-CN" sz="2000"/>
              <a:t>')</a:t>
            </a:r>
          </a:p>
        </p:txBody>
      </p:sp>
    </p:spTree>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文本占位符 2"/>
          <p:cNvSpPr>
            <a:spLocks noGrp="1" noChangeArrowheads="1"/>
          </p:cNvSpPr>
          <p:nvPr>
            <p:ph type="body" idx="4294967295"/>
          </p:nvPr>
        </p:nvSpPr>
        <p:spPr>
          <a:xfrm>
            <a:off x="468313" y="1196975"/>
            <a:ext cx="8218487" cy="5327650"/>
          </a:xfrm>
        </p:spPr>
        <p:txBody>
          <a:bodyPr/>
          <a:lstStyle/>
          <a:p>
            <a:pPr eaLnBrk="1" hangingPunct="1">
              <a:lnSpc>
                <a:spcPct val="120000"/>
              </a:lnSpc>
              <a:spcBef>
                <a:spcPct val="0"/>
              </a:spcBef>
            </a:pPr>
            <a:r>
              <a:rPr lang="zh-CN" altLang="en-US" sz="1900">
                <a:latin typeface="Times New Roman" charset="0"/>
                <a:ea typeface="楷体" charset="0"/>
                <a:cs typeface="楷体" charset="0"/>
              </a:rPr>
              <a:t>在进行图像处理的过程中，有时候采集的图像用户只对部分区域感兴趣，这时候就需要对原始图像进行剪切。在</a:t>
            </a:r>
            <a:r>
              <a:rPr lang="en-US" altLang="zh-CN" sz="1900">
                <a:latin typeface="Times New Roman" charset="0"/>
                <a:ea typeface="楷体" charset="0"/>
                <a:cs typeface="楷体" charset="0"/>
              </a:rPr>
              <a:t>MATLAB</a:t>
            </a:r>
            <a:r>
              <a:rPr lang="zh-CN" altLang="en-US" sz="1900">
                <a:latin typeface="Times New Roman" charset="0"/>
                <a:ea typeface="楷体" charset="0"/>
                <a:cs typeface="楷体" charset="0"/>
              </a:rPr>
              <a:t>图像处理工具箱中的提供了函数</a:t>
            </a:r>
            <a:r>
              <a:rPr lang="en-US" altLang="zh-CN" sz="1900">
                <a:latin typeface="Times New Roman" charset="0"/>
                <a:ea typeface="楷体" charset="0"/>
                <a:cs typeface="楷体" charset="0"/>
              </a:rPr>
              <a:t>imcrop( )</a:t>
            </a:r>
            <a:r>
              <a:rPr lang="zh-CN" altLang="en-US" sz="1900">
                <a:latin typeface="Times New Roman" charset="0"/>
                <a:ea typeface="楷体" charset="0"/>
                <a:cs typeface="楷体" charset="0"/>
              </a:rPr>
              <a:t>进行图像的剪切操作，其具体的调用格式如下：</a:t>
            </a:r>
          </a:p>
          <a:p>
            <a:pPr eaLnBrk="1" hangingPunct="1">
              <a:lnSpc>
                <a:spcPct val="120000"/>
              </a:lnSpc>
              <a:spcBef>
                <a:spcPct val="0"/>
              </a:spcBef>
            </a:pPr>
            <a:r>
              <a:rPr lang="en-US" altLang="zh-CN" sz="1900">
                <a:latin typeface="Times New Roman" charset="0"/>
                <a:ea typeface="楷体" charset="0"/>
                <a:cs typeface="楷体" charset="0"/>
              </a:rPr>
              <a:t>I2=imcrop(I,rect)</a:t>
            </a:r>
            <a:r>
              <a:rPr lang="zh-CN" altLang="en-US" sz="1900">
                <a:latin typeface="Times New Roman" charset="0"/>
                <a:ea typeface="楷体" charset="0"/>
                <a:cs typeface="楷体" charset="0"/>
              </a:rPr>
              <a:t>：该函数是按照四元素数组</a:t>
            </a:r>
            <a:r>
              <a:rPr lang="en-US" altLang="zh-CN" sz="1900">
                <a:latin typeface="Times New Roman" charset="0"/>
                <a:ea typeface="楷体" charset="0"/>
                <a:cs typeface="楷体" charset="0"/>
              </a:rPr>
              <a:t>rect</a:t>
            </a:r>
            <a:r>
              <a:rPr lang="zh-CN" altLang="en-US" sz="1900">
                <a:latin typeface="Times New Roman" charset="0"/>
                <a:ea typeface="楷体" charset="0"/>
                <a:cs typeface="楷体" charset="0"/>
              </a:rPr>
              <a:t>剪切图像</a:t>
            </a:r>
            <a:r>
              <a:rPr lang="en-US" altLang="zh-CN" sz="1900">
                <a:latin typeface="Times New Roman" charset="0"/>
                <a:ea typeface="楷体" charset="0"/>
                <a:cs typeface="楷体" charset="0"/>
              </a:rPr>
              <a:t>I</a:t>
            </a:r>
            <a:r>
              <a:rPr lang="zh-CN" altLang="en-US" sz="1900">
                <a:latin typeface="Times New Roman" charset="0"/>
                <a:ea typeface="楷体" charset="0"/>
                <a:cs typeface="楷体" charset="0"/>
              </a:rPr>
              <a:t>，</a:t>
            </a:r>
            <a:r>
              <a:rPr lang="en-US" altLang="zh-CN" sz="1900">
                <a:latin typeface="Times New Roman" charset="0"/>
                <a:ea typeface="楷体" charset="0"/>
                <a:cs typeface="楷体" charset="0"/>
              </a:rPr>
              <a:t>rect</a:t>
            </a:r>
            <a:r>
              <a:rPr lang="zh-CN" altLang="en-US" sz="1900">
                <a:latin typeface="Times New Roman" charset="0"/>
                <a:ea typeface="楷体" charset="0"/>
                <a:cs typeface="楷体" charset="0"/>
              </a:rPr>
              <a:t>的具体形式</a:t>
            </a:r>
            <a:r>
              <a:rPr lang="en-US" altLang="zh-CN" sz="1900">
                <a:latin typeface="Times New Roman" charset="0"/>
                <a:ea typeface="楷体" charset="0"/>
                <a:cs typeface="楷体" charset="0"/>
              </a:rPr>
              <a:t>[xmin ymin width height]</a:t>
            </a:r>
            <a:r>
              <a:rPr lang="zh-CN" altLang="en-US" sz="1900">
                <a:latin typeface="Times New Roman" charset="0"/>
                <a:ea typeface="楷体" charset="0"/>
                <a:cs typeface="楷体" charset="0"/>
              </a:rPr>
              <a:t>说明剪切矩形区域大小。</a:t>
            </a:r>
          </a:p>
          <a:p>
            <a:pPr eaLnBrk="1" hangingPunct="1">
              <a:lnSpc>
                <a:spcPct val="120000"/>
              </a:lnSpc>
              <a:spcBef>
                <a:spcPct val="0"/>
              </a:spcBef>
            </a:pPr>
            <a:r>
              <a:rPr lang="en-US" altLang="zh-CN" sz="1900">
                <a:latin typeface="Times New Roman" charset="0"/>
                <a:ea typeface="楷体" charset="0"/>
                <a:cs typeface="楷体" charset="0"/>
              </a:rPr>
              <a:t>[I2,rect]=imcrop(…)</a:t>
            </a:r>
            <a:r>
              <a:rPr lang="zh-CN" altLang="en-US" sz="1900">
                <a:latin typeface="Times New Roman" charset="0"/>
                <a:ea typeface="楷体" charset="0"/>
                <a:cs typeface="楷体" charset="0"/>
              </a:rPr>
              <a:t>：该函数是执行后首先显示原图像，然后利用鼠标选择剪切区域，并把剪切区域图像返回给</a:t>
            </a:r>
            <a:r>
              <a:rPr lang="en-US" altLang="zh-CN" sz="1900">
                <a:latin typeface="Times New Roman" charset="0"/>
                <a:ea typeface="楷体" charset="0"/>
                <a:cs typeface="楷体" charset="0"/>
              </a:rPr>
              <a:t>I2</a:t>
            </a:r>
            <a:r>
              <a:rPr lang="zh-CN" altLang="en-US" sz="1900">
                <a:latin typeface="Times New Roman" charset="0"/>
                <a:ea typeface="楷体" charset="0"/>
                <a:cs typeface="楷体" charset="0"/>
              </a:rPr>
              <a:t>以及剪切区域的范围大小返回给</a:t>
            </a:r>
            <a:r>
              <a:rPr lang="en-US" altLang="zh-CN" sz="1900">
                <a:latin typeface="Times New Roman" charset="0"/>
                <a:ea typeface="楷体" charset="0"/>
                <a:cs typeface="楷体" charset="0"/>
              </a:rPr>
              <a:t>rect</a:t>
            </a:r>
            <a:r>
              <a:rPr lang="zh-CN" altLang="en-US" sz="1900">
                <a:latin typeface="Times New Roman" charset="0"/>
                <a:ea typeface="楷体" charset="0"/>
                <a:cs typeface="楷体" charset="0"/>
              </a:rPr>
              <a:t>。</a:t>
            </a:r>
          </a:p>
          <a:p>
            <a:pPr eaLnBrk="1" hangingPunct="1">
              <a:lnSpc>
                <a:spcPct val="120000"/>
              </a:lnSpc>
              <a:spcBef>
                <a:spcPct val="0"/>
              </a:spcBef>
            </a:pPr>
            <a:r>
              <a:rPr lang="en-US" altLang="zh-CN" sz="1900">
                <a:latin typeface="Times New Roman" charset="0"/>
                <a:ea typeface="楷体" charset="0"/>
                <a:cs typeface="楷体" charset="0"/>
              </a:rPr>
              <a:t>X2=imcrop(X, map)</a:t>
            </a:r>
            <a:r>
              <a:rPr lang="zh-CN" altLang="en-US" sz="1900">
                <a:latin typeface="Times New Roman" charset="0"/>
                <a:ea typeface="楷体" charset="0"/>
                <a:cs typeface="楷体" charset="0"/>
              </a:rPr>
              <a:t>：该函数是执行后首先按照</a:t>
            </a:r>
            <a:r>
              <a:rPr lang="en-US" altLang="zh-CN" sz="1900">
                <a:latin typeface="Times New Roman" charset="0"/>
                <a:ea typeface="楷体" charset="0"/>
                <a:cs typeface="楷体" charset="0"/>
              </a:rPr>
              <a:t>map</a:t>
            </a:r>
            <a:r>
              <a:rPr lang="zh-CN" altLang="en-US" sz="1900">
                <a:latin typeface="Times New Roman" charset="0"/>
                <a:ea typeface="楷体" charset="0"/>
                <a:cs typeface="楷体" charset="0"/>
              </a:rPr>
              <a:t>的颜色映射显示图像</a:t>
            </a:r>
            <a:r>
              <a:rPr lang="en-US" altLang="zh-CN" sz="1900">
                <a:latin typeface="Times New Roman" charset="0"/>
                <a:ea typeface="楷体" charset="0"/>
                <a:cs typeface="楷体" charset="0"/>
              </a:rPr>
              <a:t>X</a:t>
            </a:r>
            <a:r>
              <a:rPr lang="zh-CN" altLang="en-US" sz="1900">
                <a:latin typeface="Times New Roman" charset="0"/>
                <a:ea typeface="楷体" charset="0"/>
                <a:cs typeface="楷体" charset="0"/>
              </a:rPr>
              <a:t>，并创建剪切工具与</a:t>
            </a:r>
            <a:r>
              <a:rPr lang="en-US" altLang="zh-CN" sz="1900">
                <a:latin typeface="Times New Roman" charset="0"/>
                <a:ea typeface="楷体" charset="0"/>
                <a:cs typeface="楷体" charset="0"/>
              </a:rPr>
              <a:t>X</a:t>
            </a:r>
            <a:r>
              <a:rPr lang="zh-CN" altLang="en-US" sz="1900">
                <a:latin typeface="Times New Roman" charset="0"/>
                <a:ea typeface="楷体" charset="0"/>
                <a:cs typeface="楷体" charset="0"/>
              </a:rPr>
              <a:t>关联。</a:t>
            </a:r>
          </a:p>
          <a:p>
            <a:pPr eaLnBrk="1" hangingPunct="1">
              <a:lnSpc>
                <a:spcPct val="120000"/>
              </a:lnSpc>
              <a:spcBef>
                <a:spcPct val="0"/>
              </a:spcBef>
            </a:pPr>
            <a:r>
              <a:rPr lang="en-US" altLang="zh-CN" sz="1900">
                <a:latin typeface="Times New Roman" charset="0"/>
                <a:ea typeface="楷体" charset="0"/>
                <a:cs typeface="楷体" charset="0"/>
              </a:rPr>
              <a:t>[X,Y,I2,rect]=imcrop(…)</a:t>
            </a:r>
            <a:r>
              <a:rPr lang="zh-CN" altLang="en-US" sz="1900">
                <a:latin typeface="Times New Roman" charset="0"/>
                <a:ea typeface="楷体" charset="0"/>
                <a:cs typeface="楷体" charset="0"/>
              </a:rPr>
              <a:t>：该函数是执行后首先显示原图像，然后利用鼠标选择剪切区域，返回当前剪切区域图像的像素点的</a:t>
            </a:r>
            <a:r>
              <a:rPr lang="en-US" altLang="zh-CN" sz="1900">
                <a:latin typeface="Times New Roman" charset="0"/>
                <a:ea typeface="楷体" charset="0"/>
                <a:cs typeface="楷体" charset="0"/>
              </a:rPr>
              <a:t>x</a:t>
            </a:r>
            <a:r>
              <a:rPr lang="zh-CN" altLang="en-US" sz="1900">
                <a:latin typeface="Times New Roman" charset="0"/>
                <a:ea typeface="楷体" charset="0"/>
                <a:cs typeface="楷体" charset="0"/>
              </a:rPr>
              <a:t>和</a:t>
            </a:r>
            <a:r>
              <a:rPr lang="en-US" altLang="zh-CN" sz="1900">
                <a:latin typeface="Times New Roman" charset="0"/>
                <a:ea typeface="楷体" charset="0"/>
                <a:cs typeface="楷体" charset="0"/>
              </a:rPr>
              <a:t>y</a:t>
            </a:r>
            <a:r>
              <a:rPr lang="zh-CN" altLang="en-US" sz="1900">
                <a:latin typeface="Times New Roman" charset="0"/>
                <a:ea typeface="楷体" charset="0"/>
                <a:cs typeface="楷体" charset="0"/>
              </a:rPr>
              <a:t>坐标给</a:t>
            </a:r>
            <a:r>
              <a:rPr lang="en-US" altLang="zh-CN" sz="1900">
                <a:latin typeface="Times New Roman" charset="0"/>
                <a:ea typeface="楷体" charset="0"/>
                <a:cs typeface="楷体" charset="0"/>
              </a:rPr>
              <a:t>X</a:t>
            </a:r>
            <a:r>
              <a:rPr lang="zh-CN" altLang="en-US" sz="1900">
                <a:latin typeface="Times New Roman" charset="0"/>
                <a:ea typeface="楷体" charset="0"/>
                <a:cs typeface="楷体" charset="0"/>
              </a:rPr>
              <a:t>和</a:t>
            </a:r>
            <a:r>
              <a:rPr lang="en-US" altLang="zh-CN" sz="1900">
                <a:latin typeface="Times New Roman" charset="0"/>
                <a:ea typeface="楷体" charset="0"/>
                <a:cs typeface="楷体" charset="0"/>
              </a:rPr>
              <a:t>Y</a:t>
            </a:r>
            <a:r>
              <a:rPr lang="zh-CN" altLang="en-US" sz="1900">
                <a:latin typeface="Times New Roman" charset="0"/>
                <a:ea typeface="楷体" charset="0"/>
                <a:cs typeface="楷体" charset="0"/>
              </a:rPr>
              <a:t>，以及剪切区域的范围大小返回给</a:t>
            </a:r>
            <a:r>
              <a:rPr lang="en-US" altLang="zh-CN" sz="1900">
                <a:latin typeface="Times New Roman" charset="0"/>
                <a:ea typeface="楷体" charset="0"/>
                <a:cs typeface="楷体" charset="0"/>
              </a:rPr>
              <a:t>rect</a:t>
            </a:r>
            <a:r>
              <a:rPr lang="zh-CN" altLang="en-US" sz="1900">
                <a:latin typeface="Times New Roman" charset="0"/>
                <a:ea typeface="楷体" charset="0"/>
                <a:cs typeface="楷体" charset="0"/>
              </a:rPr>
              <a:t>。</a:t>
            </a:r>
            <a:endParaRPr lang="en-US" altLang="zh-CN" sz="1900">
              <a:latin typeface="Times New Roman" charset="0"/>
              <a:ea typeface="楷体" charset="0"/>
              <a:cs typeface="楷体" charset="0"/>
            </a:endParaRPr>
          </a:p>
          <a:p>
            <a:pPr eaLnBrk="1" hangingPunct="1">
              <a:lnSpc>
                <a:spcPct val="120000"/>
              </a:lnSpc>
              <a:spcBef>
                <a:spcPct val="0"/>
              </a:spcBef>
            </a:pPr>
            <a:endParaRPr lang="en-US" altLang="zh-CN" sz="1900">
              <a:latin typeface="Times New Roman" charset="0"/>
              <a:ea typeface="楷体" charset="0"/>
              <a:cs typeface="楷体" charset="0"/>
            </a:endParaRPr>
          </a:p>
          <a:p>
            <a:pPr eaLnBrk="1" hangingPunct="1">
              <a:lnSpc>
                <a:spcPct val="120000"/>
              </a:lnSpc>
              <a:spcBef>
                <a:spcPct val="0"/>
              </a:spcBef>
            </a:pPr>
            <a:r>
              <a:rPr lang="en-US" altLang="zh-CN" sz="1900">
                <a:latin typeface="Times New Roman" charset="0"/>
                <a:ea typeface="楷体" charset="0"/>
                <a:cs typeface="楷体" charset="0"/>
              </a:rPr>
              <a:t>4-24 imcrop</a:t>
            </a:r>
            <a:endParaRPr lang="zh-CN" altLang="en-US" sz="1900">
              <a:latin typeface="Times New Roman" charset="0"/>
              <a:ea typeface="楷体" charset="0"/>
              <a:cs typeface="楷体" charset="0"/>
            </a:endParaRPr>
          </a:p>
        </p:txBody>
      </p:sp>
      <p:sp>
        <p:nvSpPr>
          <p:cNvPr id="99330" name="标题 1"/>
          <p:cNvSpPr>
            <a:spLocks noGrp="1" noChangeArrowheads="1"/>
          </p:cNvSpPr>
          <p:nvPr/>
        </p:nvSpPr>
        <p:spPr bwMode="auto">
          <a:xfrm>
            <a:off x="250825" y="117475"/>
            <a:ext cx="8686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914400" indent="-914400"/>
            <a:r>
              <a:rPr lang="zh-CN" altLang="en-US" sz="3600" b="1">
                <a:solidFill>
                  <a:srgbClr val="244A58"/>
                </a:solidFill>
                <a:latin typeface="华文楷体" charset="0"/>
                <a:ea typeface="华文楷体" charset="0"/>
                <a:cs typeface="华文楷体" charset="0"/>
                <a:sym typeface="Franklin Gothic Medium" charset="0"/>
              </a:rPr>
              <a:t>4.2.6　图像的剪切</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p:cNvSpPr>
            <a:spLocks noGrp="1" noChangeArrowheads="1"/>
          </p:cNvSpPr>
          <p:nvPr>
            <p:ph type="title"/>
          </p:nvPr>
        </p:nvSpPr>
        <p:spPr>
          <a:xfrm>
            <a:off x="241300" y="153988"/>
            <a:ext cx="7632700" cy="720725"/>
          </a:xfrm>
        </p:spPr>
        <p:txBody>
          <a:bodyPr/>
          <a:lstStyle/>
          <a:p>
            <a:pPr eaLnBrk="1" hangingPunct="1"/>
            <a:r>
              <a:rPr lang="zh-CN" altLang="en-US">
                <a:latin typeface="Franklin Gothic Medium" charset="0"/>
              </a:rPr>
              <a:t>小结（</a:t>
            </a:r>
            <a:r>
              <a:rPr lang="en-US" altLang="zh-CN">
                <a:latin typeface="Franklin Gothic Medium" charset="0"/>
              </a:rPr>
              <a:t>Summary</a:t>
            </a:r>
            <a:r>
              <a:rPr lang="zh-CN" altLang="en-US">
                <a:latin typeface="Franklin Gothic Medium" charset="0"/>
              </a:rPr>
              <a:t>）</a:t>
            </a:r>
          </a:p>
        </p:txBody>
      </p:sp>
      <p:sp>
        <p:nvSpPr>
          <p:cNvPr id="100354" name="Rectangle 3"/>
          <p:cNvSpPr>
            <a:spLocks noGrp="1" noChangeArrowheads="1"/>
          </p:cNvSpPr>
          <p:nvPr>
            <p:ph idx="1"/>
          </p:nvPr>
        </p:nvSpPr>
        <p:spPr>
          <a:xfrm>
            <a:off x="611188" y="1127125"/>
            <a:ext cx="8137525" cy="4695825"/>
          </a:xfrm>
        </p:spPr>
        <p:txBody>
          <a:bodyPr/>
          <a:lstStyle/>
          <a:p>
            <a:pPr eaLnBrk="1" hangingPunct="1">
              <a:lnSpc>
                <a:spcPct val="90000"/>
              </a:lnSpc>
            </a:pPr>
            <a:endParaRPr lang="zh-CN" altLang="en-US" sz="2800">
              <a:latin typeface="楷体" charset="0"/>
              <a:ea typeface="楷体" charset="0"/>
              <a:cs typeface="楷体" charset="0"/>
            </a:endParaRPr>
          </a:p>
          <a:p>
            <a:pPr eaLnBrk="1" hangingPunct="1">
              <a:lnSpc>
                <a:spcPct val="90000"/>
              </a:lnSpc>
            </a:pPr>
            <a:r>
              <a:rPr lang="zh-CN" altLang="en-US" sz="2800">
                <a:latin typeface="楷体" charset="0"/>
                <a:ea typeface="楷体" charset="0"/>
                <a:cs typeface="楷体" charset="0"/>
              </a:rPr>
              <a:t>本章主要介绍了图像的基本运算，包括点运算、代数运算、逻辑运算和几何运算，举了相应的</a:t>
            </a:r>
            <a:r>
              <a:rPr lang="en-US" altLang="zh-CN" sz="2800">
                <a:latin typeface="楷体" charset="0"/>
                <a:ea typeface="楷体" charset="0"/>
                <a:cs typeface="楷体" charset="0"/>
              </a:rPr>
              <a:t>Matlab</a:t>
            </a:r>
            <a:r>
              <a:rPr lang="zh-CN" altLang="en-US" sz="2800">
                <a:latin typeface="楷体" charset="0"/>
                <a:ea typeface="楷体" charset="0"/>
                <a:cs typeface="楷体" charset="0"/>
              </a:rPr>
              <a:t>实例，并对其相应的应用做了介绍。比如说代数运算可用于去除图像的噪声，进行混合图像的分离等等。</a:t>
            </a:r>
          </a:p>
          <a:p>
            <a:pPr eaLnBrk="1" hangingPunct="1">
              <a:lnSpc>
                <a:spcPct val="90000"/>
              </a:lnSpc>
            </a:pPr>
            <a:r>
              <a:rPr lang="zh-CN" altLang="en-US" sz="2800">
                <a:latin typeface="楷体" charset="0"/>
                <a:ea typeface="楷体" charset="0"/>
                <a:cs typeface="楷体" charset="0"/>
              </a:rPr>
              <a:t>其中的几何运算包括两个步骤，一个是空间变换，一个是重采样。然后简单介绍了下常用的三种灰度插值方法</a:t>
            </a:r>
            <a:r>
              <a:rPr lang="en-US" altLang="zh-CN" sz="2800">
                <a:latin typeface="楷体" charset="0"/>
                <a:ea typeface="楷体" charset="0"/>
                <a:cs typeface="楷体" charset="0"/>
              </a:rPr>
              <a:t>—</a:t>
            </a:r>
            <a:r>
              <a:rPr lang="zh-CN" altLang="en-US" sz="2800">
                <a:latin typeface="楷体" charset="0"/>
                <a:ea typeface="楷体" charset="0"/>
                <a:cs typeface="楷体" charset="0"/>
              </a:rPr>
              <a:t>最近邻法、双线性插值法和三次内插法，比较了优缺点。</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文本占位符 2"/>
          <p:cNvSpPr>
            <a:spLocks noGrp="1" noChangeArrowheads="1"/>
          </p:cNvSpPr>
          <p:nvPr>
            <p:ph type="body" idx="4294967295"/>
          </p:nvPr>
        </p:nvSpPr>
        <p:spPr>
          <a:xfrm>
            <a:off x="0" y="2465388"/>
            <a:ext cx="8686800" cy="3479800"/>
          </a:xfrm>
        </p:spPr>
        <p:txBody>
          <a:bodyPr/>
          <a:lstStyle/>
          <a:p>
            <a:pPr eaLnBrk="1" hangingPunct="1"/>
            <a:r>
              <a:rPr lang="zh-CN" altLang="en-US" sz="2800">
                <a:latin typeface="Times New Roman" charset="0"/>
                <a:ea typeface="楷体" charset="0"/>
                <a:cs typeface="楷体" charset="0"/>
              </a:rPr>
              <a:t>在</a:t>
            </a:r>
            <a:r>
              <a:rPr lang="en-US" altLang="zh-CN" sz="2800">
                <a:latin typeface="Times New Roman" charset="0"/>
                <a:ea typeface="楷体" charset="0"/>
                <a:cs typeface="楷体" charset="0"/>
              </a:rPr>
              <a:t>MATLAB</a:t>
            </a:r>
            <a:r>
              <a:rPr lang="zh-CN" altLang="en-US" sz="2800">
                <a:latin typeface="Times New Roman" charset="0"/>
                <a:ea typeface="楷体" charset="0"/>
                <a:cs typeface="楷体" charset="0"/>
              </a:rPr>
              <a:t>的图像处理工具箱中提供一个专门的函数</a:t>
            </a:r>
            <a:r>
              <a:rPr lang="en-US" altLang="zh-CN" sz="2800">
                <a:solidFill>
                  <a:srgbClr val="C00000"/>
                </a:solidFill>
                <a:latin typeface="Times New Roman" charset="0"/>
                <a:ea typeface="楷体" charset="0"/>
                <a:cs typeface="楷体" charset="0"/>
              </a:rPr>
              <a:t>intransform( )</a:t>
            </a:r>
            <a:r>
              <a:rPr lang="zh-CN" altLang="en-US" sz="2800">
                <a:latin typeface="Times New Roman" charset="0"/>
                <a:ea typeface="楷体" charset="0"/>
                <a:cs typeface="楷体" charset="0"/>
              </a:rPr>
              <a:t>，用户可以定义参数实现多种类型的空间变换。</a:t>
            </a:r>
          </a:p>
          <a:p>
            <a:pPr eaLnBrk="1" hangingPunct="1"/>
            <a:r>
              <a:rPr lang="zh-CN" altLang="en-US" sz="2800">
                <a:latin typeface="Times New Roman" charset="0"/>
                <a:ea typeface="楷体" charset="0"/>
                <a:cs typeface="楷体" charset="0"/>
              </a:rPr>
              <a:t>包括仿射变换（如平移、缩放、旋转、切变）</a:t>
            </a:r>
          </a:p>
          <a:p>
            <a:pPr eaLnBrk="1" hangingPunct="1"/>
            <a:r>
              <a:rPr lang="zh-CN" altLang="en-US" sz="2800">
                <a:latin typeface="Times New Roman" charset="0"/>
                <a:ea typeface="楷体" charset="0"/>
                <a:cs typeface="楷体" charset="0"/>
              </a:rPr>
              <a:t>投影变换。</a:t>
            </a:r>
          </a:p>
        </p:txBody>
      </p:sp>
      <p:sp>
        <p:nvSpPr>
          <p:cNvPr id="101378" name="标题 1"/>
          <p:cNvSpPr>
            <a:spLocks noGrp="1" noChangeArrowheads="1"/>
          </p:cNvSpPr>
          <p:nvPr/>
        </p:nvSpPr>
        <p:spPr bwMode="auto">
          <a:xfrm>
            <a:off x="1931988" y="1341438"/>
            <a:ext cx="527843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914400" indent="-914400"/>
            <a:r>
              <a:rPr lang="zh-CN" altLang="en-US" sz="3600" b="1">
                <a:solidFill>
                  <a:srgbClr val="C00000"/>
                </a:solidFill>
                <a:latin typeface="楷体" charset="0"/>
                <a:ea typeface="楷体" charset="0"/>
                <a:cs typeface="楷体" charset="0"/>
                <a:sym typeface="Franklin Gothic Medium" charset="0"/>
              </a:rPr>
              <a:t>4.2.7　图像的空间变换</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标题 1"/>
          <p:cNvSpPr>
            <a:spLocks noGrp="1" noChangeArrowheads="1"/>
          </p:cNvSpPr>
          <p:nvPr>
            <p:ph type="title"/>
          </p:nvPr>
        </p:nvSpPr>
        <p:spPr/>
        <p:txBody>
          <a:bodyPr/>
          <a:lstStyle/>
          <a:p>
            <a:pPr eaLnBrk="1" hangingPunct="1"/>
            <a:r>
              <a:rPr lang="en-US" altLang="zh-CN">
                <a:latin typeface="Franklin Gothic Medium" charset="0"/>
                <a:ea typeface="微软雅黑" charset="0"/>
                <a:cs typeface="微软雅黑" charset="0"/>
              </a:rPr>
              <a:t> </a:t>
            </a:r>
            <a:r>
              <a:rPr lang="zh-CN" altLang="en-US">
                <a:latin typeface="Franklin Gothic Medium" charset="0"/>
                <a:ea typeface="微软雅黑" charset="0"/>
                <a:cs typeface="微软雅黑" charset="0"/>
              </a:rPr>
              <a:t>仿射变换</a:t>
            </a:r>
          </a:p>
        </p:txBody>
      </p:sp>
      <p:sp>
        <p:nvSpPr>
          <p:cNvPr id="102402" name="内容占位符 2"/>
          <p:cNvSpPr>
            <a:spLocks noGrp="1" noChangeArrowheads="1"/>
          </p:cNvSpPr>
          <p:nvPr>
            <p:ph idx="1"/>
          </p:nvPr>
        </p:nvSpPr>
        <p:spPr/>
        <p:txBody>
          <a:bodyPr/>
          <a:lstStyle/>
          <a:p>
            <a:pPr eaLnBrk="1" hangingPunct="1">
              <a:lnSpc>
                <a:spcPct val="120000"/>
              </a:lnSpc>
            </a:pPr>
            <a:r>
              <a:rPr lang="zh-TW" altLang="en-US">
                <a:latin typeface="Times New Roman" charset="0"/>
                <a:ea typeface="楷体" charset="0"/>
                <a:cs typeface="楷体" charset="0"/>
              </a:rPr>
              <a:t>仿射变换（</a:t>
            </a:r>
            <a:r>
              <a:rPr lang="en-US" altLang="zh-TW">
                <a:latin typeface="Times New Roman" charset="0"/>
                <a:ea typeface="楷体" charset="0"/>
                <a:cs typeface="楷体" charset="0"/>
              </a:rPr>
              <a:t>Affine Transformation </a:t>
            </a:r>
            <a:r>
              <a:rPr lang="zh-TW" altLang="en-US">
                <a:latin typeface="Times New Roman" charset="0"/>
                <a:ea typeface="楷体" charset="0"/>
                <a:cs typeface="楷体" charset="0"/>
              </a:rPr>
              <a:t>或</a:t>
            </a:r>
            <a:r>
              <a:rPr lang="en-US" altLang="zh-TW">
                <a:latin typeface="Times New Roman" charset="0"/>
                <a:ea typeface="楷体" charset="0"/>
                <a:cs typeface="楷体" charset="0"/>
              </a:rPr>
              <a:t>Affine Map</a:t>
            </a:r>
            <a:r>
              <a:rPr lang="zh-TW" altLang="en-US">
                <a:latin typeface="Times New Roman" charset="0"/>
                <a:ea typeface="楷体" charset="0"/>
                <a:cs typeface="楷体" charset="0"/>
              </a:rPr>
              <a:t>）是一种二维坐标（</a:t>
            </a:r>
            <a:r>
              <a:rPr lang="en-US" altLang="zh-TW">
                <a:latin typeface="Times New Roman" charset="0"/>
                <a:ea typeface="楷体" charset="0"/>
                <a:cs typeface="楷体" charset="0"/>
              </a:rPr>
              <a:t>x, y</a:t>
            </a:r>
            <a:r>
              <a:rPr lang="zh-TW" altLang="en-US">
                <a:latin typeface="Times New Roman" charset="0"/>
                <a:ea typeface="楷体" charset="0"/>
                <a:cs typeface="楷体" charset="0"/>
              </a:rPr>
              <a:t>）到二维坐标（</a:t>
            </a:r>
            <a:r>
              <a:rPr lang="en-US" altLang="zh-TW">
                <a:latin typeface="Times New Roman" charset="0"/>
                <a:ea typeface="楷体" charset="0"/>
                <a:cs typeface="楷体" charset="0"/>
              </a:rPr>
              <a:t>u, v</a:t>
            </a:r>
            <a:r>
              <a:rPr lang="zh-TW" altLang="en-US">
                <a:latin typeface="Times New Roman" charset="0"/>
                <a:ea typeface="楷体" charset="0"/>
                <a:cs typeface="楷体" charset="0"/>
              </a:rPr>
              <a:t>）的线性变换，其数学表达式形式如下：</a:t>
            </a:r>
            <a:endParaRPr lang="en-US" altLang="zh-CN">
              <a:latin typeface="Times New Roman" charset="0"/>
              <a:ea typeface="楷体" charset="0"/>
              <a:cs typeface="楷体" charset="0"/>
            </a:endParaRPr>
          </a:p>
          <a:p>
            <a:pPr eaLnBrk="1" hangingPunct="1"/>
            <a:endParaRPr lang="zh-CN" altLang="en-US">
              <a:latin typeface="Times New Roman" charset="0"/>
              <a:ea typeface="楷体" charset="0"/>
              <a:cs typeface="楷体" charset="0"/>
            </a:endParaRPr>
          </a:p>
        </p:txBody>
      </p:sp>
      <p:sp>
        <p:nvSpPr>
          <p:cNvPr id="102403"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latinLnBrk="1"/>
            <a:endParaRPr lang="zh-CN" altLang="en-US">
              <a:latin typeface="Gulim" charset="0"/>
              <a:ea typeface="Gulim" charset="0"/>
              <a:cs typeface="Gulim" charset="0"/>
            </a:endParaRPr>
          </a:p>
        </p:txBody>
      </p:sp>
      <p:pic>
        <p:nvPicPr>
          <p:cNvPr id="102404" name="Picture 1" descr="Screen Shot 2018-03-23 at 1.00.46 A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8175" y="3141663"/>
            <a:ext cx="3384550" cy="123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5" name="TextBox 2"/>
          <p:cNvSpPr txBox="1">
            <a:spLocks noChangeArrowheads="1"/>
          </p:cNvSpPr>
          <p:nvPr/>
        </p:nvSpPr>
        <p:spPr bwMode="auto">
          <a:xfrm>
            <a:off x="1116013" y="4581525"/>
            <a:ext cx="37623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eaLnBrk="1" hangingPunct="1"/>
            <a:r>
              <a:rPr lang="zh-TW" altLang="en-US" sz="1800"/>
              <a:t>对应的齐次坐标矩阵表示形式为：</a:t>
            </a:r>
            <a:endParaRPr lang="en-US" sz="1800"/>
          </a:p>
        </p:txBody>
      </p:sp>
      <p:pic>
        <p:nvPicPr>
          <p:cNvPr id="102406" name="Picture 3" descr="Screen Shot 2018-03-23 at 1.02.09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5084763"/>
            <a:ext cx="3606800"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random/>
  </p:transitio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标题 1"/>
          <p:cNvSpPr>
            <a:spLocks noGrp="1" noChangeArrowheads="1"/>
          </p:cNvSpPr>
          <p:nvPr>
            <p:ph type="title"/>
          </p:nvPr>
        </p:nvSpPr>
        <p:spPr/>
        <p:txBody>
          <a:bodyPr/>
          <a:lstStyle/>
          <a:p>
            <a:pPr eaLnBrk="1" hangingPunct="1"/>
            <a:endParaRPr lang="zh-CN" altLang="en-US">
              <a:latin typeface="Franklin Gothic Medium" charset="0"/>
              <a:ea typeface="微软雅黑" charset="0"/>
              <a:cs typeface="微软雅黑" charset="0"/>
            </a:endParaRPr>
          </a:p>
        </p:txBody>
      </p:sp>
      <p:sp>
        <p:nvSpPr>
          <p:cNvPr id="103426" name="TextBox 1"/>
          <p:cNvSpPr txBox="1">
            <a:spLocks noChangeArrowheads="1"/>
          </p:cNvSpPr>
          <p:nvPr/>
        </p:nvSpPr>
        <p:spPr bwMode="auto">
          <a:xfrm>
            <a:off x="1042988" y="2060575"/>
            <a:ext cx="74168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eaLnBrk="1" hangingPunct="1"/>
            <a:r>
              <a:rPr lang="zh-TW" altLang="en-US"/>
              <a:t>图像处理中，可应用仿射变换对二维图像进行平移、缩放、旋转等操作。实例如下：</a:t>
            </a:r>
            <a:endParaRPr lang="en-US"/>
          </a:p>
        </p:txBody>
      </p:sp>
      <p:pic>
        <p:nvPicPr>
          <p:cNvPr id="103427" name="Picture 2" descr="Screen Shot 2018-03-23 at 1.03.24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3350" y="3429000"/>
            <a:ext cx="6223000" cy="250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random/>
  </p:transitio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标题 1"/>
          <p:cNvSpPr>
            <a:spLocks noGrp="1" noChangeArrowheads="1"/>
          </p:cNvSpPr>
          <p:nvPr>
            <p:ph type="title"/>
          </p:nvPr>
        </p:nvSpPr>
        <p:spPr/>
        <p:txBody>
          <a:bodyPr/>
          <a:lstStyle/>
          <a:p>
            <a:pPr eaLnBrk="1" hangingPunct="1"/>
            <a:r>
              <a:rPr lang="zh-CN" altLang="en-US">
                <a:latin typeface="Franklin Gothic Medium" charset="0"/>
                <a:ea typeface="微软雅黑" charset="0"/>
                <a:cs typeface="微软雅黑" charset="0"/>
              </a:rPr>
              <a:t>仿射变换</a:t>
            </a:r>
          </a:p>
        </p:txBody>
      </p:sp>
      <p:sp>
        <p:nvSpPr>
          <p:cNvPr id="105474" name="Content Placeholder 1"/>
          <p:cNvSpPr>
            <a:spLocks noGrp="1"/>
          </p:cNvSpPr>
          <p:nvPr>
            <p:ph idx="1"/>
          </p:nvPr>
        </p:nvSpPr>
        <p:spPr/>
        <p:txBody>
          <a:bodyPr/>
          <a:lstStyle/>
          <a:p>
            <a:pPr eaLnBrk="1" hangingPunct="1"/>
            <a:r>
              <a:rPr lang="zh-CN" altLang="en-US">
                <a:latin typeface="News Gothic MT" charset="0"/>
              </a:rPr>
              <a:t>平移</a:t>
            </a:r>
            <a:endParaRPr lang="en-US">
              <a:latin typeface="News Gothic MT" charset="0"/>
            </a:endParaRPr>
          </a:p>
        </p:txBody>
      </p:sp>
      <p:pic>
        <p:nvPicPr>
          <p:cNvPr id="105475" name="Picture 2" descr="Screen Shot 2018-03-23 at 1.07.52 A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2349500"/>
            <a:ext cx="4787900" cy="375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random/>
  </p:transitio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p:cNvSpPr>
            <a:spLocks noGrp="1"/>
          </p:cNvSpPr>
          <p:nvPr>
            <p:ph type="title"/>
          </p:nvPr>
        </p:nvSpPr>
        <p:spPr/>
        <p:txBody>
          <a:bodyPr/>
          <a:lstStyle/>
          <a:p>
            <a:pPr eaLnBrk="1" hangingPunct="1"/>
            <a:endParaRPr lang="en-US">
              <a:latin typeface="News Gothic MT" charset="0"/>
            </a:endParaRPr>
          </a:p>
        </p:txBody>
      </p:sp>
      <p:sp>
        <p:nvSpPr>
          <p:cNvPr id="106498" name="Content Placeholder 2"/>
          <p:cNvSpPr>
            <a:spLocks noGrp="1"/>
          </p:cNvSpPr>
          <p:nvPr>
            <p:ph idx="1"/>
          </p:nvPr>
        </p:nvSpPr>
        <p:spPr/>
        <p:txBody>
          <a:bodyPr/>
          <a:lstStyle/>
          <a:p>
            <a:pPr eaLnBrk="1" hangingPunct="1"/>
            <a:r>
              <a:rPr lang="zh-CN" altLang="en-US">
                <a:latin typeface="News Gothic MT" charset="0"/>
              </a:rPr>
              <a:t>缩放</a:t>
            </a:r>
            <a:endParaRPr lang="en-US">
              <a:latin typeface="News Gothic MT" charset="0"/>
            </a:endParaRPr>
          </a:p>
        </p:txBody>
      </p:sp>
      <p:pic>
        <p:nvPicPr>
          <p:cNvPr id="106499" name="Picture 3" descr="Screen Shot 2018-03-23 at 1.08.12 A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51050" y="2205038"/>
            <a:ext cx="4889500" cy="367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Title 1"/>
          <p:cNvSpPr>
            <a:spLocks noGrp="1"/>
          </p:cNvSpPr>
          <p:nvPr>
            <p:ph type="title"/>
          </p:nvPr>
        </p:nvSpPr>
        <p:spPr/>
        <p:txBody>
          <a:bodyPr/>
          <a:lstStyle/>
          <a:p>
            <a:pPr eaLnBrk="1" hangingPunct="1"/>
            <a:endParaRPr lang="en-US">
              <a:latin typeface="News Gothic MT" charset="0"/>
            </a:endParaRPr>
          </a:p>
        </p:txBody>
      </p:sp>
      <p:sp>
        <p:nvSpPr>
          <p:cNvPr id="107522" name="Content Placeholder 2"/>
          <p:cNvSpPr>
            <a:spLocks noGrp="1"/>
          </p:cNvSpPr>
          <p:nvPr>
            <p:ph idx="1"/>
          </p:nvPr>
        </p:nvSpPr>
        <p:spPr/>
        <p:txBody>
          <a:bodyPr/>
          <a:lstStyle/>
          <a:p>
            <a:pPr eaLnBrk="1" hangingPunct="1"/>
            <a:r>
              <a:rPr lang="zh-CN" altLang="en-US">
                <a:latin typeface="News Gothic MT" charset="0"/>
              </a:rPr>
              <a:t>旋转</a:t>
            </a:r>
            <a:endParaRPr lang="en-US">
              <a:latin typeface="News Gothic MT" charset="0"/>
            </a:endParaRPr>
          </a:p>
        </p:txBody>
      </p:sp>
      <p:pic>
        <p:nvPicPr>
          <p:cNvPr id="107523" name="Picture 3" descr="Screen Shot 2018-03-23 at 1.08.31 A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2133600"/>
            <a:ext cx="5562600" cy="370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p:cNvSpPr>
            <a:spLocks noGrp="1"/>
          </p:cNvSpPr>
          <p:nvPr>
            <p:ph type="title"/>
          </p:nvPr>
        </p:nvSpPr>
        <p:spPr/>
        <p:txBody>
          <a:bodyPr/>
          <a:lstStyle/>
          <a:p>
            <a:pPr eaLnBrk="1" hangingPunct="1"/>
            <a:endParaRPr lang="en-US">
              <a:latin typeface="News Gothic MT" charset="0"/>
            </a:endParaRPr>
          </a:p>
        </p:txBody>
      </p:sp>
      <p:sp>
        <p:nvSpPr>
          <p:cNvPr id="108546" name="Content Placeholder 2"/>
          <p:cNvSpPr>
            <a:spLocks noGrp="1"/>
          </p:cNvSpPr>
          <p:nvPr>
            <p:ph idx="1"/>
          </p:nvPr>
        </p:nvSpPr>
        <p:spPr/>
        <p:txBody>
          <a:bodyPr/>
          <a:lstStyle/>
          <a:p>
            <a:pPr eaLnBrk="1" hangingPunct="1"/>
            <a:r>
              <a:rPr lang="zh-CN" altLang="en-US">
                <a:latin typeface="News Gothic MT" charset="0"/>
              </a:rPr>
              <a:t>镜像</a:t>
            </a:r>
            <a:endParaRPr lang="en-US">
              <a:latin typeface="News Gothic MT" charset="0"/>
            </a:endParaRPr>
          </a:p>
        </p:txBody>
      </p:sp>
      <p:pic>
        <p:nvPicPr>
          <p:cNvPr id="108547" name="Picture 3" descr="Screen Shot 2018-03-23 at 1.08.50 A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24075" y="2133600"/>
            <a:ext cx="4787900" cy="363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Title 1"/>
          <p:cNvSpPr>
            <a:spLocks noGrp="1"/>
          </p:cNvSpPr>
          <p:nvPr>
            <p:ph type="title"/>
          </p:nvPr>
        </p:nvSpPr>
        <p:spPr/>
        <p:txBody>
          <a:bodyPr/>
          <a:lstStyle/>
          <a:p>
            <a:pPr eaLnBrk="1" hangingPunct="1"/>
            <a:endParaRPr lang="en-US">
              <a:latin typeface="News Gothic MT" charset="0"/>
            </a:endParaRPr>
          </a:p>
        </p:txBody>
      </p:sp>
      <p:sp>
        <p:nvSpPr>
          <p:cNvPr id="109570" name="Content Placeholder 2"/>
          <p:cNvSpPr>
            <a:spLocks noGrp="1"/>
          </p:cNvSpPr>
          <p:nvPr>
            <p:ph idx="1"/>
          </p:nvPr>
        </p:nvSpPr>
        <p:spPr/>
        <p:txBody>
          <a:bodyPr/>
          <a:lstStyle/>
          <a:p>
            <a:pPr eaLnBrk="1" hangingPunct="1"/>
            <a:r>
              <a:rPr lang="zh-CN" altLang="en-US">
                <a:latin typeface="News Gothic MT" charset="0"/>
              </a:rPr>
              <a:t>错切</a:t>
            </a:r>
            <a:endParaRPr lang="en-US">
              <a:latin typeface="News Gothic MT" charset="0"/>
            </a:endParaRPr>
          </a:p>
        </p:txBody>
      </p:sp>
      <p:pic>
        <p:nvPicPr>
          <p:cNvPr id="109571" name="Picture 3" descr="Screen Shot 2018-03-23 at 1.09.13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1188" y="2133600"/>
            <a:ext cx="7962900" cy="436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extBox 3"/>
          <p:cNvSpPr txBox="1">
            <a:spLocks noChangeArrowheads="1"/>
          </p:cNvSpPr>
          <p:nvPr/>
        </p:nvSpPr>
        <p:spPr bwMode="auto">
          <a:xfrm>
            <a:off x="4067175" y="2152650"/>
            <a:ext cx="4629150" cy="3416300"/>
          </a:xfrm>
          <a:prstGeom prst="rect">
            <a:avLst/>
          </a:prstGeom>
          <a:noFill/>
          <a:ln w="9525">
            <a:solidFill>
              <a:schemeClr val="accent1"/>
            </a:solidFill>
            <a:miter lim="800000"/>
            <a:headEnd/>
            <a:tailEnd/>
          </a:ln>
          <a:effectLst>
            <a:outerShdw blurRad="63500" dist="50800" dir="5400000" algn="ctr" rotWithShape="0">
              <a:schemeClr val="accent2">
                <a:alpha val="74998"/>
              </a:schemeClr>
            </a:outerShdw>
          </a:effectLst>
          <a:extLst>
            <a:ext uri="{909E8E84-426E-40dd-AFC4-6F175D3DCCD1}">
              <a14:hiddenFill xmlns:a14="http://schemas.microsoft.com/office/drawing/2010/main">
                <a:solidFill>
                  <a:srgbClr val="FFFFFF"/>
                </a:solidFill>
              </a14:hiddenFill>
            </a:ext>
          </a:extLst>
        </p:spPr>
        <p:txBody>
          <a:bodyPr>
            <a:spAutoFit/>
          </a:bodyPr>
          <a:lstStyle/>
          <a:p>
            <a:pPr>
              <a:defRPr/>
            </a:pPr>
            <a:endParaRPr lang="en-US" altLang="zh-CN">
              <a:ea typeface="宋体" charset="0"/>
              <a:cs typeface="宋体" charset="0"/>
            </a:endParaRPr>
          </a:p>
          <a:p>
            <a:pPr>
              <a:defRPr/>
            </a:pPr>
            <a:endParaRPr lang="en-US" altLang="zh-CN">
              <a:ea typeface="宋体" charset="0"/>
              <a:cs typeface="宋体" charset="0"/>
            </a:endParaRPr>
          </a:p>
          <a:p>
            <a:pPr>
              <a:defRPr/>
            </a:pPr>
            <a:endParaRPr lang="en-US" altLang="zh-CN">
              <a:ea typeface="宋体" charset="0"/>
              <a:cs typeface="宋体" charset="0"/>
            </a:endParaRPr>
          </a:p>
          <a:p>
            <a:pPr>
              <a:defRPr/>
            </a:pPr>
            <a:endParaRPr lang="en-US" altLang="zh-CN">
              <a:ea typeface="宋体" charset="0"/>
              <a:cs typeface="宋体" charset="0"/>
            </a:endParaRPr>
          </a:p>
          <a:p>
            <a:pPr>
              <a:defRPr/>
            </a:pPr>
            <a:endParaRPr lang="en-US" altLang="zh-CN">
              <a:ea typeface="宋体" charset="0"/>
              <a:cs typeface="宋体" charset="0"/>
            </a:endParaRPr>
          </a:p>
          <a:p>
            <a:pPr>
              <a:defRPr/>
            </a:pPr>
            <a:endParaRPr lang="en-US" altLang="zh-CN">
              <a:ea typeface="宋体" charset="0"/>
              <a:cs typeface="宋体" charset="0"/>
            </a:endParaRPr>
          </a:p>
          <a:p>
            <a:pPr>
              <a:defRPr/>
            </a:pPr>
            <a:endParaRPr lang="en-US" altLang="zh-CN">
              <a:ea typeface="宋体" charset="0"/>
              <a:cs typeface="宋体" charset="0"/>
            </a:endParaRPr>
          </a:p>
          <a:p>
            <a:pPr>
              <a:defRPr/>
            </a:pPr>
            <a:endParaRPr lang="en-US" altLang="zh-CN">
              <a:ea typeface="宋体" charset="0"/>
              <a:cs typeface="宋体" charset="0"/>
            </a:endParaRPr>
          </a:p>
          <a:p>
            <a:pPr>
              <a:defRPr/>
            </a:pPr>
            <a:endParaRPr lang="en-US" altLang="zh-CN">
              <a:ea typeface="宋体" charset="0"/>
              <a:cs typeface="宋体" charset="0"/>
            </a:endParaRPr>
          </a:p>
          <a:p>
            <a:pPr>
              <a:defRPr/>
            </a:pPr>
            <a:endParaRPr lang="en-US" altLang="zh-CN">
              <a:ea typeface="宋体" charset="0"/>
              <a:cs typeface="宋体" charset="0"/>
            </a:endParaRPr>
          </a:p>
          <a:p>
            <a:pPr>
              <a:defRPr/>
            </a:pPr>
            <a:endParaRPr lang="en-US" altLang="zh-CN">
              <a:ea typeface="宋体" charset="0"/>
              <a:cs typeface="宋体" charset="0"/>
            </a:endParaRPr>
          </a:p>
          <a:p>
            <a:pPr>
              <a:defRPr/>
            </a:pPr>
            <a:endParaRPr lang="en-US" altLang="zh-CN">
              <a:ea typeface="宋体" charset="0"/>
              <a:cs typeface="宋体" charset="0"/>
            </a:endParaRPr>
          </a:p>
        </p:txBody>
      </p:sp>
      <p:sp>
        <p:nvSpPr>
          <p:cNvPr id="35842" name="文本框 2"/>
          <p:cNvSpPr txBox="1">
            <a:spLocks noChangeArrowheads="1"/>
          </p:cNvSpPr>
          <p:nvPr/>
        </p:nvSpPr>
        <p:spPr bwMode="auto">
          <a:xfrm>
            <a:off x="466725" y="2303463"/>
            <a:ext cx="2952750" cy="317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eaLnBrk="1" hangingPunct="1"/>
            <a:r>
              <a:rPr lang="zh-CN" altLang="en-US" sz="2000" b="1">
                <a:latin typeface="Times New Roman" charset="0"/>
                <a:ea typeface="楷体" charset="0"/>
                <a:cs typeface="楷体" charset="0"/>
              </a:rPr>
              <a:t>线性变换公式：</a:t>
            </a:r>
          </a:p>
          <a:p>
            <a:pPr eaLnBrk="1" hangingPunct="1"/>
            <a:r>
              <a:rPr lang="zh-CN" altLang="en-US" sz="2000" b="1">
                <a:latin typeface="Times New Roman" charset="0"/>
                <a:ea typeface="楷体" charset="0"/>
                <a:cs typeface="楷体" charset="0"/>
                <a:sym typeface="宋体" charset="0"/>
              </a:rPr>
              <a:t>右边公式</a:t>
            </a:r>
            <a:r>
              <a:rPr lang="zh-CN" altLang="en-US" sz="2000" b="1">
                <a:latin typeface="Times New Roman" charset="0"/>
                <a:ea typeface="楷体" charset="0"/>
                <a:cs typeface="楷体" charset="0"/>
              </a:rPr>
              <a:t>表示线性灰度变换的关系函数。</a:t>
            </a:r>
            <a:endParaRPr lang="zh-CN" altLang="en-US" sz="2000" b="1"/>
          </a:p>
          <a:p>
            <a:pPr eaLnBrk="1" hangingPunct="1"/>
            <a:endParaRPr lang="en-US" altLang="zh-CN" sz="2000" b="1">
              <a:latin typeface="Times New Roman" charset="0"/>
              <a:ea typeface="楷体" charset="0"/>
              <a:cs typeface="楷体" charset="0"/>
            </a:endParaRPr>
          </a:p>
          <a:p>
            <a:pPr eaLnBrk="1" hangingPunct="1"/>
            <a:r>
              <a:rPr lang="zh-CN" altLang="en-US" sz="2000" b="1">
                <a:latin typeface="Times New Roman" charset="0"/>
                <a:ea typeface="楷体" charset="0"/>
                <a:cs typeface="楷体" charset="0"/>
              </a:rPr>
              <a:t>其中</a:t>
            </a:r>
            <a:r>
              <a:rPr lang="en-US" altLang="zh-CN" sz="2000" b="1">
                <a:latin typeface="Times New Roman" charset="0"/>
                <a:ea typeface="楷体" charset="0"/>
                <a:cs typeface="楷体" charset="0"/>
              </a:rPr>
              <a:t>A</a:t>
            </a:r>
            <a:r>
              <a:rPr lang="zh-CN" altLang="en-US" sz="2000" b="1">
                <a:latin typeface="Times New Roman" charset="0"/>
                <a:ea typeface="楷体" charset="0"/>
                <a:cs typeface="楷体" charset="0"/>
              </a:rPr>
              <a:t>表示原图像，灰度变化范围【</a:t>
            </a:r>
            <a:r>
              <a:rPr lang="en-US" altLang="zh-CN" sz="2000" b="1">
                <a:latin typeface="Times New Roman" charset="0"/>
                <a:ea typeface="楷体" charset="0"/>
                <a:cs typeface="楷体" charset="0"/>
              </a:rPr>
              <a:t>a</a:t>
            </a:r>
            <a:r>
              <a:rPr lang="zh-CN" altLang="en-US" sz="2000" b="1">
                <a:latin typeface="Times New Roman" charset="0"/>
                <a:ea typeface="楷体" charset="0"/>
                <a:cs typeface="楷体" charset="0"/>
              </a:rPr>
              <a:t>，</a:t>
            </a:r>
            <a:r>
              <a:rPr lang="en-US" altLang="zh-CN" sz="2000" b="1">
                <a:latin typeface="Times New Roman" charset="0"/>
                <a:ea typeface="楷体" charset="0"/>
                <a:cs typeface="楷体" charset="0"/>
              </a:rPr>
              <a:t>b</a:t>
            </a:r>
            <a:r>
              <a:rPr lang="zh-CN" altLang="en-US" sz="2000" b="1">
                <a:latin typeface="Times New Roman" charset="0"/>
                <a:ea typeface="楷体" charset="0"/>
                <a:cs typeface="楷体" charset="0"/>
              </a:rPr>
              <a:t>】，</a:t>
            </a:r>
            <a:r>
              <a:rPr lang="en-US" altLang="zh-CN" sz="2000" b="1">
                <a:latin typeface="Times New Roman" charset="0"/>
                <a:ea typeface="楷体" charset="0"/>
                <a:cs typeface="楷体" charset="0"/>
              </a:rPr>
              <a:t>B</a:t>
            </a:r>
            <a:r>
              <a:rPr lang="zh-CN" altLang="en-US" sz="2000" b="1">
                <a:latin typeface="Times New Roman" charset="0"/>
                <a:ea typeface="楷体" charset="0"/>
                <a:cs typeface="楷体" charset="0"/>
              </a:rPr>
              <a:t>表示经过点运算处理后的图像，</a:t>
            </a:r>
            <a:r>
              <a:rPr lang="zh-CN" altLang="en-US" sz="2000" b="1">
                <a:latin typeface="Times New Roman" charset="0"/>
                <a:ea typeface="楷体" charset="0"/>
                <a:cs typeface="楷体" charset="0"/>
                <a:sym typeface="宋体" charset="0"/>
              </a:rPr>
              <a:t>灰度变化范围【</a:t>
            </a:r>
            <a:r>
              <a:rPr lang="en-US" altLang="zh-CN" sz="2000" b="1">
                <a:latin typeface="Times New Roman" charset="0"/>
                <a:ea typeface="楷体" charset="0"/>
                <a:cs typeface="楷体" charset="0"/>
                <a:sym typeface="宋体" charset="0"/>
              </a:rPr>
              <a:t>c</a:t>
            </a:r>
            <a:r>
              <a:rPr lang="zh-CN" altLang="en-US" sz="2000" b="1">
                <a:latin typeface="Times New Roman" charset="0"/>
                <a:ea typeface="楷体" charset="0"/>
                <a:cs typeface="楷体" charset="0"/>
                <a:sym typeface="宋体" charset="0"/>
              </a:rPr>
              <a:t>，</a:t>
            </a:r>
            <a:r>
              <a:rPr lang="en-US" altLang="zh-CN" sz="2000" b="1">
                <a:latin typeface="Times New Roman" charset="0"/>
                <a:ea typeface="楷体" charset="0"/>
                <a:cs typeface="楷体" charset="0"/>
                <a:sym typeface="宋体" charset="0"/>
              </a:rPr>
              <a:t>d</a:t>
            </a:r>
            <a:r>
              <a:rPr lang="zh-CN" altLang="en-US" sz="2000" b="1">
                <a:latin typeface="Times New Roman" charset="0"/>
                <a:ea typeface="楷体" charset="0"/>
                <a:cs typeface="楷体" charset="0"/>
                <a:sym typeface="宋体" charset="0"/>
              </a:rPr>
              <a:t>】。</a:t>
            </a:r>
            <a:endParaRPr lang="en-US" altLang="zh-CN" sz="2000" b="1">
              <a:latin typeface="Times New Roman" charset="0"/>
              <a:ea typeface="楷体" charset="0"/>
              <a:cs typeface="楷体" charset="0"/>
              <a:sym typeface="宋体" charset="0"/>
            </a:endParaRPr>
          </a:p>
          <a:p>
            <a:pPr eaLnBrk="1" hangingPunct="1"/>
            <a:endParaRPr lang="en-US" altLang="zh-CN" sz="2000" b="1">
              <a:latin typeface="Times New Roman" charset="0"/>
              <a:ea typeface="楷体" charset="0"/>
              <a:cs typeface="楷体" charset="0"/>
              <a:sym typeface="宋体" charset="0"/>
            </a:endParaRPr>
          </a:p>
        </p:txBody>
      </p:sp>
      <p:sp>
        <p:nvSpPr>
          <p:cNvPr id="35843" name="Rectangle 2"/>
          <p:cNvSpPr>
            <a:spLocks noGrp="1" noChangeArrowheads="1"/>
          </p:cNvSpPr>
          <p:nvPr/>
        </p:nvSpPr>
        <p:spPr bwMode="auto">
          <a:xfrm>
            <a:off x="466725" y="-169863"/>
            <a:ext cx="8229600"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914400" indent="-914400"/>
            <a:r>
              <a:rPr lang="zh-CN" altLang="en-US" sz="3600" b="1">
                <a:solidFill>
                  <a:schemeClr val="bg1"/>
                </a:solidFill>
                <a:latin typeface="华文楷体" charset="0"/>
                <a:ea typeface="华文楷体" charset="0"/>
                <a:cs typeface="华文楷体" charset="0"/>
                <a:sym typeface="Franklin Gothic Medium" charset="0"/>
              </a:rPr>
              <a:t>  </a:t>
            </a:r>
            <a:r>
              <a:rPr lang="zh-CN" altLang="en-US" sz="3600" b="1">
                <a:solidFill>
                  <a:schemeClr val="accent1"/>
                </a:solidFill>
                <a:latin typeface="华文楷体" charset="0"/>
                <a:ea typeface="华文楷体" charset="0"/>
                <a:cs typeface="华文楷体" charset="0"/>
                <a:sym typeface="Franklin Gothic Medium" charset="0"/>
              </a:rPr>
              <a:t>线性拉伸：灰度值拉伸到指定范围</a:t>
            </a:r>
          </a:p>
        </p:txBody>
      </p:sp>
      <p:pic>
        <p:nvPicPr>
          <p:cNvPr id="35844" name="图片 1"/>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4205288" y="2303463"/>
            <a:ext cx="4427537" cy="324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1617" name="标题 1"/>
          <p:cNvSpPr>
            <a:spLocks noGrp="1" noChangeArrowheads="1"/>
          </p:cNvSpPr>
          <p:nvPr>
            <p:ph type="title"/>
          </p:nvPr>
        </p:nvSpPr>
        <p:spPr/>
        <p:txBody>
          <a:bodyPr/>
          <a:lstStyle/>
          <a:p>
            <a:pPr eaLnBrk="1" hangingPunct="1"/>
            <a:endParaRPr lang="zh-CN" altLang="en-US">
              <a:latin typeface="Franklin Gothic Medium" charset="0"/>
              <a:ea typeface="微软雅黑" charset="0"/>
              <a:cs typeface="微软雅黑" charset="0"/>
            </a:endParaRPr>
          </a:p>
        </p:txBody>
      </p:sp>
      <p:pic>
        <p:nvPicPr>
          <p:cNvPr id="111618" name="内容占位符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65125" y="1289050"/>
            <a:ext cx="8435975" cy="4638675"/>
          </a:xfrm>
        </p:spPr>
      </p:pic>
    </p:spTree>
  </p:cSld>
  <p:clrMapOvr>
    <a:masterClrMapping/>
  </p:clrMapOvr>
  <p:transition xmlns:p14="http://schemas.microsoft.com/office/powerpoint/2010/main">
    <p:random/>
  </p:transitio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矩形 207873"/>
          <p:cNvSpPr/>
          <p:nvPr/>
        </p:nvSpPr>
        <p:spPr>
          <a:xfrm>
            <a:off x="3132138" y="115888"/>
            <a:ext cx="2862262" cy="644525"/>
          </a:xfrm>
          <a:prstGeom prst="rect">
            <a:avLst/>
          </a:prstGeom>
          <a:noFill/>
          <a:ln w="9525">
            <a:noFill/>
          </a:ln>
        </p:spPr>
        <p:txBody>
          <a:bodyPr>
            <a:spAutoFit/>
          </a:bodyPr>
          <a:lstStyle/>
          <a:p>
            <a:pPr algn="ctr">
              <a:spcBef>
                <a:spcPct val="50000"/>
              </a:spcBef>
            </a:pPr>
            <a:r>
              <a:rPr lang="zh-CN" altLang="en-US" sz="3600" b="1">
                <a:solidFill>
                  <a:srgbClr val="244A58"/>
                </a:solidFill>
                <a:effectLst>
                  <a:outerShdw blurRad="38100" dist="38100" dir="2700000" algn="tl">
                    <a:srgbClr val="DDDDDD"/>
                  </a:outerShdw>
                </a:effectLst>
                <a:latin typeface="楷体" charset="0"/>
                <a:ea typeface="楷体" charset="0"/>
                <a:cs typeface="楷体" charset="0"/>
                <a:sym typeface="微软雅黑" charset="0"/>
              </a:rPr>
              <a:t>仿射变换</a:t>
            </a:r>
            <a:r>
              <a:rPr lang="zh-CN" altLang="en-US" sz="3600">
                <a:solidFill>
                  <a:srgbClr val="244A58"/>
                </a:solidFill>
                <a:latin typeface="楷体" charset="0"/>
                <a:ea typeface="楷体" charset="0"/>
                <a:cs typeface="楷体" charset="0"/>
                <a:sym typeface="微软雅黑" charset="0"/>
              </a:rPr>
              <a:t>  </a:t>
            </a:r>
            <a:endParaRPr lang="zh-CN" altLang="en-US" sz="3600" b="1">
              <a:solidFill>
                <a:srgbClr val="244A58"/>
              </a:solidFill>
              <a:effectLst>
                <a:outerShdw blurRad="38100" dist="38100" dir="2700000" algn="tl">
                  <a:srgbClr val="DDDDDD"/>
                </a:outerShdw>
              </a:effectLst>
              <a:latin typeface="楷体" charset="0"/>
              <a:ea typeface="楷体" charset="0"/>
              <a:cs typeface="楷体" charset="0"/>
            </a:endParaRPr>
          </a:p>
        </p:txBody>
      </p:sp>
      <p:sp>
        <p:nvSpPr>
          <p:cNvPr id="112642" name="矩形 20787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latin typeface="楷体" charset="0"/>
              <a:ea typeface="楷体" charset="0"/>
              <a:cs typeface="楷体" charset="0"/>
            </a:endParaRPr>
          </a:p>
        </p:txBody>
      </p:sp>
      <p:sp>
        <p:nvSpPr>
          <p:cNvPr id="112643" name="矩形 20787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latin typeface="楷体" charset="0"/>
              <a:ea typeface="楷体" charset="0"/>
              <a:cs typeface="楷体" charset="0"/>
            </a:endParaRPr>
          </a:p>
        </p:txBody>
      </p:sp>
      <p:sp>
        <p:nvSpPr>
          <p:cNvPr id="112644" name="矩形 20787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latin typeface="楷体" charset="0"/>
              <a:ea typeface="楷体" charset="0"/>
              <a:cs typeface="楷体" charset="0"/>
            </a:endParaRPr>
          </a:p>
        </p:txBody>
      </p:sp>
      <p:sp>
        <p:nvSpPr>
          <p:cNvPr id="112645" name="矩形 20787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latin typeface="楷体" charset="0"/>
              <a:ea typeface="楷体" charset="0"/>
              <a:cs typeface="楷体" charset="0"/>
            </a:endParaRPr>
          </a:p>
        </p:txBody>
      </p:sp>
      <p:sp>
        <p:nvSpPr>
          <p:cNvPr id="112646" name="矩形 20787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latin typeface="楷体" charset="0"/>
              <a:ea typeface="楷体" charset="0"/>
              <a:cs typeface="楷体" charset="0"/>
            </a:endParaRPr>
          </a:p>
        </p:txBody>
      </p:sp>
      <p:sp>
        <p:nvSpPr>
          <p:cNvPr id="112647" name="矩形 20787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latin typeface="楷体" charset="0"/>
              <a:ea typeface="楷体" charset="0"/>
              <a:cs typeface="楷体" charset="0"/>
            </a:endParaRPr>
          </a:p>
        </p:txBody>
      </p:sp>
      <p:sp>
        <p:nvSpPr>
          <p:cNvPr id="112648" name="矩形 20788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latin typeface="楷体" charset="0"/>
              <a:ea typeface="楷体" charset="0"/>
              <a:cs typeface="楷体" charset="0"/>
            </a:endParaRPr>
          </a:p>
        </p:txBody>
      </p:sp>
      <p:sp>
        <p:nvSpPr>
          <p:cNvPr id="112649" name="矩形 20788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latin typeface="楷体" charset="0"/>
              <a:ea typeface="楷体" charset="0"/>
              <a:cs typeface="楷体" charset="0"/>
            </a:endParaRPr>
          </a:p>
        </p:txBody>
      </p:sp>
      <p:sp>
        <p:nvSpPr>
          <p:cNvPr id="112650" name="矩形 20788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latin typeface="楷体" charset="0"/>
              <a:ea typeface="楷体" charset="0"/>
              <a:cs typeface="楷体" charset="0"/>
            </a:endParaRPr>
          </a:p>
        </p:txBody>
      </p:sp>
      <p:sp>
        <p:nvSpPr>
          <p:cNvPr id="112651" name="矩形 20788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latin typeface="楷体" charset="0"/>
              <a:ea typeface="楷体" charset="0"/>
              <a:cs typeface="楷体" charset="0"/>
            </a:endParaRPr>
          </a:p>
        </p:txBody>
      </p:sp>
      <p:sp>
        <p:nvSpPr>
          <p:cNvPr id="112652" name="矩形 20788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latin typeface="楷体" charset="0"/>
              <a:ea typeface="楷体" charset="0"/>
              <a:cs typeface="楷体" charset="0"/>
            </a:endParaRPr>
          </a:p>
        </p:txBody>
      </p:sp>
      <p:sp>
        <p:nvSpPr>
          <p:cNvPr id="112653" name="矩形 20788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latin typeface="楷体" charset="0"/>
              <a:ea typeface="楷体" charset="0"/>
              <a:cs typeface="楷体" charset="0"/>
            </a:endParaRPr>
          </a:p>
        </p:txBody>
      </p:sp>
      <p:sp>
        <p:nvSpPr>
          <p:cNvPr id="112654" name="矩形 20788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latin typeface="楷体" charset="0"/>
              <a:ea typeface="楷体" charset="0"/>
              <a:cs typeface="楷体" charset="0"/>
            </a:endParaRPr>
          </a:p>
        </p:txBody>
      </p:sp>
      <p:sp>
        <p:nvSpPr>
          <p:cNvPr id="112655" name="矩形 20788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latin typeface="楷体" charset="0"/>
              <a:ea typeface="楷体" charset="0"/>
              <a:cs typeface="楷体" charset="0"/>
            </a:endParaRPr>
          </a:p>
        </p:txBody>
      </p:sp>
      <p:sp>
        <p:nvSpPr>
          <p:cNvPr id="112656" name="矩形 20788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latin typeface="楷体" charset="0"/>
              <a:ea typeface="楷体" charset="0"/>
              <a:cs typeface="楷体" charset="0"/>
            </a:endParaRPr>
          </a:p>
        </p:txBody>
      </p:sp>
      <p:sp>
        <p:nvSpPr>
          <p:cNvPr id="112657" name="矩形 20789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latin typeface="楷体" charset="0"/>
              <a:ea typeface="楷体" charset="0"/>
              <a:cs typeface="楷体" charset="0"/>
            </a:endParaRPr>
          </a:p>
        </p:txBody>
      </p:sp>
      <p:sp>
        <p:nvSpPr>
          <p:cNvPr id="112658" name="矩形 20789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latin typeface="楷体" charset="0"/>
              <a:ea typeface="楷体" charset="0"/>
              <a:cs typeface="楷体" charset="0"/>
            </a:endParaRPr>
          </a:p>
        </p:txBody>
      </p:sp>
      <p:sp>
        <p:nvSpPr>
          <p:cNvPr id="112659" name="矩形 20789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latin typeface="楷体" charset="0"/>
              <a:ea typeface="楷体" charset="0"/>
              <a:cs typeface="楷体" charset="0"/>
            </a:endParaRPr>
          </a:p>
        </p:txBody>
      </p:sp>
      <p:sp>
        <p:nvSpPr>
          <p:cNvPr id="112660" name="矩形 20789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latin typeface="楷体" charset="0"/>
              <a:ea typeface="楷体" charset="0"/>
              <a:cs typeface="楷体" charset="0"/>
            </a:endParaRPr>
          </a:p>
        </p:txBody>
      </p:sp>
      <p:sp>
        <p:nvSpPr>
          <p:cNvPr id="112661" name="矩形 20789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latin typeface="楷体" charset="0"/>
              <a:ea typeface="楷体" charset="0"/>
              <a:cs typeface="楷体" charset="0"/>
            </a:endParaRPr>
          </a:p>
        </p:txBody>
      </p:sp>
      <p:sp>
        <p:nvSpPr>
          <p:cNvPr id="112662" name="矩形 20789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latin typeface="楷体" charset="0"/>
              <a:ea typeface="楷体" charset="0"/>
              <a:cs typeface="楷体" charset="0"/>
            </a:endParaRPr>
          </a:p>
        </p:txBody>
      </p:sp>
      <p:sp>
        <p:nvSpPr>
          <p:cNvPr id="112663" name="矩形 20790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latin typeface="楷体" charset="0"/>
              <a:ea typeface="楷体" charset="0"/>
              <a:cs typeface="楷体" charset="0"/>
            </a:endParaRPr>
          </a:p>
        </p:txBody>
      </p:sp>
      <p:sp>
        <p:nvSpPr>
          <p:cNvPr id="207902" name="文本框 207901"/>
          <p:cNvSpPr txBox="1"/>
          <p:nvPr/>
        </p:nvSpPr>
        <p:spPr>
          <a:xfrm>
            <a:off x="179388" y="1412875"/>
            <a:ext cx="8724900" cy="4154488"/>
          </a:xfrm>
          <a:prstGeom prst="rect">
            <a:avLst/>
          </a:prstGeom>
          <a:noFill/>
          <a:ln w="9525">
            <a:noFill/>
          </a:ln>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eaLnBrk="1" hangingPunct="1">
              <a:spcBef>
                <a:spcPct val="50000"/>
              </a:spcBef>
            </a:pPr>
            <a:r>
              <a:rPr lang="zh-CN" altLang="en-US" b="1" u="sng">
                <a:solidFill>
                  <a:srgbClr val="D60093"/>
                </a:solidFill>
                <a:effectLst>
                  <a:outerShdw blurRad="38100" dist="38100" dir="2700000" algn="tl">
                    <a:srgbClr val="DDDDDD"/>
                  </a:outerShdw>
                </a:effectLst>
                <a:latin typeface="楷体" charset="0"/>
                <a:ea typeface="楷体" charset="0"/>
                <a:cs typeface="楷体" charset="0"/>
              </a:rPr>
              <a:t>仿射变换具有如下性质</a:t>
            </a:r>
            <a:r>
              <a:rPr lang="zh-CN" altLang="en-US" b="1">
                <a:solidFill>
                  <a:srgbClr val="D60093"/>
                </a:solidFill>
                <a:effectLst>
                  <a:outerShdw blurRad="38100" dist="38100" dir="2700000" algn="tl">
                    <a:srgbClr val="DDDDDD"/>
                  </a:outerShdw>
                </a:effectLst>
                <a:latin typeface="楷体" charset="0"/>
                <a:ea typeface="楷体" charset="0"/>
                <a:cs typeface="楷体" charset="0"/>
              </a:rPr>
              <a:t>：</a:t>
            </a:r>
          </a:p>
          <a:p>
            <a:pPr eaLnBrk="1" hangingPunct="1">
              <a:spcBef>
                <a:spcPct val="50000"/>
              </a:spcBef>
            </a:pPr>
            <a:r>
              <a:rPr lang="zh-CN" altLang="en-US" b="1">
                <a:effectLst>
                  <a:outerShdw blurRad="38100" dist="38100" dir="2700000" algn="tl">
                    <a:srgbClr val="DDDDDD"/>
                  </a:outerShdw>
                </a:effectLst>
                <a:latin typeface="楷体" charset="0"/>
                <a:ea typeface="楷体" charset="0"/>
                <a:cs typeface="楷体" charset="0"/>
              </a:rPr>
              <a:t>（</a:t>
            </a:r>
            <a:r>
              <a:rPr lang="en-US" altLang="zh-CN" b="1">
                <a:effectLst>
                  <a:outerShdw blurRad="38100" dist="38100" dir="2700000" algn="tl">
                    <a:srgbClr val="DDDDDD"/>
                  </a:outerShdw>
                </a:effectLst>
                <a:latin typeface="楷体" charset="0"/>
                <a:ea typeface="楷体" charset="0"/>
                <a:cs typeface="楷体" charset="0"/>
              </a:rPr>
              <a:t>1</a:t>
            </a:r>
            <a:r>
              <a:rPr lang="zh-CN" altLang="en-US" b="1">
                <a:effectLst>
                  <a:outerShdw blurRad="38100" dist="38100" dir="2700000" algn="tl">
                    <a:srgbClr val="DDDDDD"/>
                  </a:outerShdw>
                </a:effectLst>
                <a:latin typeface="楷体" charset="0"/>
                <a:ea typeface="楷体" charset="0"/>
                <a:cs typeface="楷体" charset="0"/>
              </a:rPr>
              <a:t>）仿射变换有</a:t>
            </a:r>
            <a:r>
              <a:rPr lang="en-US" altLang="zh-CN" b="1">
                <a:effectLst>
                  <a:outerShdw blurRad="38100" dist="38100" dir="2700000" algn="tl">
                    <a:srgbClr val="DDDDDD"/>
                  </a:outerShdw>
                </a:effectLst>
                <a:latin typeface="楷体" charset="0"/>
                <a:ea typeface="楷体" charset="0"/>
                <a:cs typeface="楷体" charset="0"/>
              </a:rPr>
              <a:t>6</a:t>
            </a:r>
            <a:r>
              <a:rPr lang="zh-CN" altLang="en-US" b="1">
                <a:effectLst>
                  <a:outerShdw blurRad="38100" dist="38100" dir="2700000" algn="tl">
                    <a:srgbClr val="DDDDDD"/>
                  </a:outerShdw>
                </a:effectLst>
                <a:latin typeface="楷体" charset="0"/>
                <a:ea typeface="楷体" charset="0"/>
                <a:cs typeface="楷体" charset="0"/>
              </a:rPr>
              <a:t>个自由度（对应变换中的</a:t>
            </a:r>
            <a:r>
              <a:rPr lang="en-US" altLang="zh-CN" b="1">
                <a:effectLst>
                  <a:outerShdw blurRad="38100" dist="38100" dir="2700000" algn="tl">
                    <a:srgbClr val="DDDDDD"/>
                  </a:outerShdw>
                </a:effectLst>
                <a:latin typeface="楷体" charset="0"/>
                <a:ea typeface="楷体" charset="0"/>
                <a:cs typeface="楷体" charset="0"/>
              </a:rPr>
              <a:t>6</a:t>
            </a:r>
            <a:r>
              <a:rPr lang="zh-CN" altLang="en-US" b="1">
                <a:effectLst>
                  <a:outerShdw blurRad="38100" dist="38100" dir="2700000" algn="tl">
                    <a:srgbClr val="DDDDDD"/>
                  </a:outerShdw>
                </a:effectLst>
                <a:latin typeface="楷体" charset="0"/>
                <a:ea typeface="楷体" charset="0"/>
                <a:cs typeface="楷体" charset="0"/>
              </a:rPr>
              <a:t>个系数），因此，仿射变换后    </a:t>
            </a:r>
          </a:p>
          <a:p>
            <a:pPr eaLnBrk="1" hangingPunct="1"/>
            <a:r>
              <a:rPr lang="zh-CN" altLang="en-US" b="1">
                <a:effectLst>
                  <a:outerShdw blurRad="38100" dist="38100" dir="2700000" algn="tl">
                    <a:srgbClr val="DDDDDD"/>
                  </a:outerShdw>
                </a:effectLst>
                <a:latin typeface="楷体" charset="0"/>
                <a:ea typeface="楷体" charset="0"/>
                <a:cs typeface="楷体" charset="0"/>
              </a:rPr>
              <a:t>     互相平行直线仍然为平行直线，三角形映射后仍是三角形。但却不能保证将四边形以上的多边形映射为等边数的多边形。</a:t>
            </a:r>
            <a:endParaRPr lang="en-US" altLang="zh-CN" b="1">
              <a:effectLst>
                <a:outerShdw blurRad="38100" dist="38100" dir="2700000" algn="tl">
                  <a:srgbClr val="DDDDDD"/>
                </a:outerShdw>
              </a:effectLst>
              <a:latin typeface="楷体" charset="0"/>
              <a:ea typeface="楷体" charset="0"/>
              <a:cs typeface="楷体" charset="0"/>
            </a:endParaRPr>
          </a:p>
          <a:p>
            <a:pPr eaLnBrk="1" hangingPunct="1"/>
            <a:r>
              <a:rPr lang="en-US" altLang="zh-CN">
                <a:effectLst>
                  <a:outerShdw blurRad="38100" dist="38100" dir="2700000" algn="tl">
                    <a:srgbClr val="DDDDDD"/>
                  </a:outerShdw>
                </a:effectLst>
                <a:latin typeface="楷体" charset="0"/>
                <a:ea typeface="楷体" charset="0"/>
                <a:cs typeface="楷体" charset="0"/>
              </a:rPr>
              <a:t>https://www.matongxue.com/madocs/244.html#/madoc</a:t>
            </a:r>
            <a:endParaRPr lang="zh-CN" altLang="en-US" b="1">
              <a:effectLst>
                <a:outerShdw blurRad="38100" dist="38100" dir="2700000" algn="tl">
                  <a:srgbClr val="DDDDDD"/>
                </a:outerShdw>
              </a:effectLst>
              <a:latin typeface="楷体" charset="0"/>
              <a:ea typeface="楷体" charset="0"/>
              <a:cs typeface="楷体" charset="0"/>
            </a:endParaRPr>
          </a:p>
          <a:p>
            <a:pPr eaLnBrk="1" hangingPunct="1">
              <a:spcBef>
                <a:spcPct val="50000"/>
              </a:spcBef>
            </a:pPr>
            <a:r>
              <a:rPr lang="zh-CN" altLang="en-US" b="1">
                <a:effectLst>
                  <a:outerShdw blurRad="38100" dist="38100" dir="2700000" algn="tl">
                    <a:srgbClr val="DDDDDD"/>
                  </a:outerShdw>
                </a:effectLst>
                <a:latin typeface="楷体" charset="0"/>
                <a:ea typeface="楷体" charset="0"/>
                <a:cs typeface="楷体" charset="0"/>
              </a:rPr>
              <a:t>（</a:t>
            </a:r>
            <a:r>
              <a:rPr lang="en-US" altLang="zh-CN" b="1">
                <a:effectLst>
                  <a:outerShdw blurRad="38100" dist="38100" dir="2700000" algn="tl">
                    <a:srgbClr val="DDDDDD"/>
                  </a:outerShdw>
                </a:effectLst>
                <a:latin typeface="楷体" charset="0"/>
                <a:ea typeface="楷体" charset="0"/>
                <a:cs typeface="楷体" charset="0"/>
              </a:rPr>
              <a:t>2</a:t>
            </a:r>
            <a:r>
              <a:rPr lang="zh-CN" altLang="en-US" b="1">
                <a:effectLst>
                  <a:outerShdw blurRad="38100" dist="38100" dir="2700000" algn="tl">
                    <a:srgbClr val="DDDDDD"/>
                  </a:outerShdw>
                </a:effectLst>
                <a:latin typeface="楷体" charset="0"/>
                <a:ea typeface="楷体" charset="0"/>
                <a:cs typeface="楷体" charset="0"/>
              </a:rPr>
              <a:t>）仿射变换的乘积和逆变换仍是仿射变换。</a:t>
            </a:r>
          </a:p>
          <a:p>
            <a:pPr eaLnBrk="1" hangingPunct="1">
              <a:spcBef>
                <a:spcPct val="50000"/>
              </a:spcBef>
            </a:pPr>
            <a:r>
              <a:rPr lang="zh-CN" altLang="en-US" b="1">
                <a:effectLst>
                  <a:outerShdw blurRad="38100" dist="38100" dir="2700000" algn="tl">
                    <a:srgbClr val="DDDDDD"/>
                  </a:outerShdw>
                </a:effectLst>
                <a:latin typeface="楷体" charset="0"/>
                <a:ea typeface="楷体" charset="0"/>
                <a:cs typeface="楷体" charset="0"/>
              </a:rPr>
              <a:t>（</a:t>
            </a:r>
            <a:r>
              <a:rPr lang="en-US" altLang="zh-CN" b="1">
                <a:effectLst>
                  <a:outerShdw blurRad="38100" dist="38100" dir="2700000" algn="tl">
                    <a:srgbClr val="DDDDDD"/>
                  </a:outerShdw>
                </a:effectLst>
                <a:latin typeface="楷体" charset="0"/>
                <a:ea typeface="楷体" charset="0"/>
                <a:cs typeface="楷体" charset="0"/>
              </a:rPr>
              <a:t>3</a:t>
            </a:r>
            <a:r>
              <a:rPr lang="zh-CN" altLang="en-US" b="1">
                <a:effectLst>
                  <a:outerShdw blurRad="38100" dist="38100" dir="2700000" algn="tl">
                    <a:srgbClr val="DDDDDD"/>
                  </a:outerShdw>
                </a:effectLst>
                <a:latin typeface="楷体" charset="0"/>
                <a:ea typeface="楷体" charset="0"/>
                <a:cs typeface="楷体" charset="0"/>
              </a:rPr>
              <a:t>）仿射变换能够实现平移、旋转、缩放等几何变换。</a:t>
            </a:r>
            <a:endParaRPr lang="en-US" altLang="zh-CN" b="1">
              <a:effectLst>
                <a:outerShdw blurRad="38100" dist="38100" dir="2700000" algn="tl">
                  <a:srgbClr val="DDDDDD"/>
                </a:outerShdw>
              </a:effectLst>
              <a:latin typeface="楷体" charset="0"/>
              <a:ea typeface="楷体" charset="0"/>
              <a:cs typeface="楷体" charset="0"/>
            </a:endParaRPr>
          </a:p>
          <a:p>
            <a:pPr eaLnBrk="1" hangingPunct="1">
              <a:spcBef>
                <a:spcPct val="50000"/>
              </a:spcBef>
            </a:pPr>
            <a:endParaRPr lang="en-US" altLang="zh-CN" b="1">
              <a:effectLst>
                <a:outerShdw blurRad="38100" dist="38100" dir="2700000" algn="tl">
                  <a:srgbClr val="DDDDDD"/>
                </a:outerShdw>
              </a:effectLst>
              <a:latin typeface="楷体" charset="0"/>
              <a:ea typeface="楷体" charset="0"/>
              <a:cs typeface="楷体" charset="0"/>
            </a:endParaRPr>
          </a:p>
        </p:txBody>
      </p:sp>
    </p:spTree>
  </p:cSld>
  <p:clrMapOvr>
    <a:masterClrMapping/>
  </p:clrMapOvr>
  <p:transition xmlns:p14="http://schemas.microsoft.com/office/powerpoint/2010/main">
    <p:random/>
  </p:transitio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665" name="矩形 20992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113666" name="矩形 20992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113667" name="矩形 20992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113668" name="矩形 20992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113669" name="矩形 20992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113670" name="矩形 20992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113671" name="矩形 20992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113672" name="矩形 20992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113673" name="矩形 20993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113674" name="矩形 20993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113675" name="矩形 20993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113676" name="矩形 20993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113677" name="矩形 20993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113678" name="矩形 20993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113679" name="矩形 20993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113680" name="矩形 20993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113681" name="矩形 20993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113682" name="矩形 20993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113683" name="矩形 20994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113684" name="矩形 20994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113685" name="矩形 20994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113686" name="矩形 20994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209945" name="文本框 209944"/>
          <p:cNvSpPr txBox="1"/>
          <p:nvPr/>
        </p:nvSpPr>
        <p:spPr>
          <a:xfrm>
            <a:off x="152400" y="1095375"/>
            <a:ext cx="8724900" cy="5632450"/>
          </a:xfrm>
          <a:prstGeom prst="rect">
            <a:avLst/>
          </a:prstGeom>
          <a:noFill/>
          <a:ln w="9525">
            <a:noFill/>
          </a:ln>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eaLnBrk="1" hangingPunct="1">
              <a:spcBef>
                <a:spcPct val="50000"/>
              </a:spcBef>
            </a:pPr>
            <a:r>
              <a:rPr lang="en-US" altLang="zh-CN" b="1">
                <a:effectLst>
                  <a:outerShdw blurRad="38100" dist="38100" dir="2700000" algn="tl">
                    <a:srgbClr val="DDDDDD"/>
                  </a:outerShdw>
                </a:effectLst>
                <a:latin typeface="楷体" charset="0"/>
                <a:ea typeface="楷体" charset="0"/>
                <a:cs typeface="楷体" charset="0"/>
              </a:rPr>
              <a:t>   </a:t>
            </a:r>
            <a:r>
              <a:rPr lang="zh-CN" altLang="en-US" b="1">
                <a:effectLst>
                  <a:outerShdw blurRad="38100" dist="38100" dir="2700000" algn="tl">
                    <a:srgbClr val="DDDDDD"/>
                  </a:outerShdw>
                </a:effectLst>
                <a:latin typeface="楷体" charset="0"/>
                <a:ea typeface="楷体" charset="0"/>
                <a:cs typeface="楷体" charset="0"/>
              </a:rPr>
              <a:t>上式可以表示成如下的线性表达式</a:t>
            </a:r>
            <a:r>
              <a:rPr lang="zh-CN" altLang="en-US">
                <a:latin typeface="楷体" charset="0"/>
                <a:ea typeface="楷体" charset="0"/>
                <a:cs typeface="楷体" charset="0"/>
              </a:rPr>
              <a:t> </a:t>
            </a:r>
            <a:r>
              <a:rPr lang="en-US" altLang="zh-CN">
                <a:latin typeface="楷体" charset="0"/>
                <a:ea typeface="楷体" charset="0"/>
                <a:cs typeface="楷体" charset="0"/>
              </a:rPr>
              <a:t>:</a:t>
            </a:r>
          </a:p>
          <a:p>
            <a:pPr eaLnBrk="1" hangingPunct="1">
              <a:spcBef>
                <a:spcPct val="50000"/>
              </a:spcBef>
            </a:pPr>
            <a:endParaRPr lang="en-US" altLang="zh-CN">
              <a:latin typeface="楷体" charset="0"/>
              <a:ea typeface="楷体" charset="0"/>
              <a:cs typeface="楷体" charset="0"/>
            </a:endParaRPr>
          </a:p>
          <a:p>
            <a:pPr eaLnBrk="1" hangingPunct="1">
              <a:spcBef>
                <a:spcPct val="50000"/>
              </a:spcBef>
            </a:pPr>
            <a:endParaRPr lang="en-US" altLang="zh-CN">
              <a:latin typeface="楷体" charset="0"/>
              <a:ea typeface="楷体" charset="0"/>
              <a:cs typeface="楷体" charset="0"/>
            </a:endParaRPr>
          </a:p>
          <a:p>
            <a:pPr eaLnBrk="1" hangingPunct="1">
              <a:spcBef>
                <a:spcPct val="50000"/>
              </a:spcBef>
            </a:pPr>
            <a:r>
              <a:rPr lang="en-US" altLang="zh-CN" b="1">
                <a:effectLst>
                  <a:outerShdw blurRad="38100" dist="38100" dir="2700000" algn="tl">
                    <a:srgbClr val="DDDDDD"/>
                  </a:outerShdw>
                </a:effectLst>
                <a:latin typeface="楷体" charset="0"/>
                <a:ea typeface="楷体" charset="0"/>
                <a:cs typeface="楷体" charset="0"/>
              </a:rPr>
              <a:t>    </a:t>
            </a:r>
            <a:r>
              <a:rPr lang="zh-CN" altLang="en-US" b="1">
                <a:effectLst>
                  <a:outerShdw blurRad="38100" dist="38100" dir="2700000" algn="tl">
                    <a:srgbClr val="DDDDDD"/>
                  </a:outerShdw>
                </a:effectLst>
                <a:latin typeface="楷体" charset="0"/>
                <a:ea typeface="楷体" charset="0"/>
                <a:cs typeface="楷体" charset="0"/>
              </a:rPr>
              <a:t>设定加权因子   和   的值，可以得到不同的变换。例如，当选定</a:t>
            </a:r>
            <a:r>
              <a:rPr lang="en-US" altLang="zh-CN" b="1">
                <a:effectLst>
                  <a:outerShdw blurRad="38100" dist="38100" dir="2700000" algn="tl">
                    <a:srgbClr val="DDDDDD"/>
                  </a:outerShdw>
                </a:effectLst>
                <a:latin typeface="楷体" charset="0"/>
                <a:ea typeface="楷体" charset="0"/>
                <a:cs typeface="楷体" charset="0"/>
              </a:rPr>
              <a:t>      </a:t>
            </a:r>
            <a:r>
              <a:rPr lang="zh-CN" altLang="en-US" b="1">
                <a:effectLst>
                  <a:outerShdw blurRad="38100" dist="38100" dir="2700000" algn="tl">
                    <a:srgbClr val="DDDDDD"/>
                  </a:outerShdw>
                </a:effectLst>
                <a:latin typeface="楷体" charset="0"/>
                <a:ea typeface="楷体" charset="0"/>
                <a:cs typeface="楷体" charset="0"/>
              </a:rPr>
              <a:t>         ，</a:t>
            </a:r>
            <a:r>
              <a:rPr lang="en-US" altLang="zh-CN" b="1">
                <a:effectLst>
                  <a:outerShdw blurRad="38100" dist="38100" dir="2700000" algn="tl">
                    <a:srgbClr val="DDDDDD"/>
                  </a:outerShdw>
                </a:effectLst>
                <a:latin typeface="楷体" charset="0"/>
                <a:ea typeface="楷体" charset="0"/>
                <a:cs typeface="楷体" charset="0"/>
              </a:rPr>
              <a:t>  </a:t>
            </a:r>
            <a:r>
              <a:rPr lang="zh-CN" altLang="en-US" b="1">
                <a:effectLst>
                  <a:outerShdw blurRad="38100" dist="38100" dir="2700000" algn="tl">
                    <a:srgbClr val="DDDDDD"/>
                  </a:outerShdw>
                </a:effectLst>
                <a:latin typeface="楷体" charset="0"/>
                <a:ea typeface="楷体" charset="0"/>
                <a:cs typeface="楷体" charset="0"/>
              </a:rPr>
              <a:t> </a:t>
            </a:r>
            <a:r>
              <a:rPr lang="en-US" altLang="zh-CN" b="1">
                <a:effectLst>
                  <a:outerShdw blurRad="38100" dist="38100" dir="2700000" algn="tl">
                    <a:srgbClr val="DDDDDD"/>
                  </a:outerShdw>
                </a:effectLst>
                <a:latin typeface="楷体" charset="0"/>
                <a:ea typeface="楷体" charset="0"/>
                <a:cs typeface="楷体" charset="0"/>
              </a:rPr>
              <a:t>   </a:t>
            </a:r>
            <a:r>
              <a:rPr lang="zh-CN" altLang="en-US" b="1">
                <a:effectLst>
                  <a:outerShdw blurRad="38100" dist="38100" dir="2700000" algn="tl">
                    <a:srgbClr val="DDDDDD"/>
                  </a:outerShdw>
                </a:effectLst>
                <a:latin typeface="楷体" charset="0"/>
                <a:ea typeface="楷体" charset="0"/>
                <a:cs typeface="楷体" charset="0"/>
              </a:rPr>
              <a:t>      ， </a:t>
            </a:r>
            <a:r>
              <a:rPr lang="en-US" altLang="zh-CN" b="1">
                <a:effectLst>
                  <a:outerShdw blurRad="38100" dist="38100" dir="2700000" algn="tl">
                    <a:srgbClr val="DDDDDD"/>
                  </a:outerShdw>
                </a:effectLst>
                <a:latin typeface="楷体" charset="0"/>
                <a:ea typeface="楷体" charset="0"/>
                <a:cs typeface="楷体" charset="0"/>
              </a:rPr>
              <a:t>  </a:t>
            </a:r>
            <a:r>
              <a:rPr lang="zh-CN" altLang="en-US" b="1">
                <a:effectLst>
                  <a:outerShdw blurRad="38100" dist="38100" dir="2700000" algn="tl">
                    <a:srgbClr val="DDDDDD"/>
                  </a:outerShdw>
                </a:effectLst>
                <a:latin typeface="楷体" charset="0"/>
                <a:ea typeface="楷体" charset="0"/>
                <a:cs typeface="楷体" charset="0"/>
              </a:rPr>
              <a:t>   </a:t>
            </a:r>
            <a:r>
              <a:rPr lang="en-US" altLang="zh-CN" b="1">
                <a:effectLst>
                  <a:outerShdw blurRad="38100" dist="38100" dir="2700000" algn="tl">
                    <a:srgbClr val="DDDDDD"/>
                  </a:outerShdw>
                </a:effectLst>
                <a:latin typeface="楷体" charset="0"/>
                <a:ea typeface="楷体" charset="0"/>
                <a:cs typeface="楷体" charset="0"/>
              </a:rPr>
              <a:t>        </a:t>
            </a:r>
            <a:r>
              <a:rPr lang="zh-CN" altLang="en-US" b="1">
                <a:effectLst>
                  <a:outerShdw blurRad="38100" dist="38100" dir="2700000" algn="tl">
                    <a:srgbClr val="DDDDDD"/>
                  </a:outerShdw>
                </a:effectLst>
                <a:latin typeface="楷体" charset="0"/>
                <a:ea typeface="楷体" charset="0"/>
                <a:cs typeface="楷体" charset="0"/>
              </a:rPr>
              <a:t>        ，该情况是图像剪切的一种列剪切。</a:t>
            </a:r>
          </a:p>
          <a:p>
            <a:pPr eaLnBrk="1" hangingPunct="1">
              <a:spcBef>
                <a:spcPct val="50000"/>
              </a:spcBef>
            </a:pPr>
            <a:endParaRPr lang="zh-CN" altLang="en-US" b="1">
              <a:effectLst>
                <a:outerShdw blurRad="38100" dist="38100" dir="2700000" algn="tl">
                  <a:srgbClr val="DDDDDD"/>
                </a:outerShdw>
              </a:effectLst>
              <a:latin typeface="楷体" charset="0"/>
              <a:ea typeface="楷体" charset="0"/>
              <a:cs typeface="楷体" charset="0"/>
            </a:endParaRPr>
          </a:p>
          <a:p>
            <a:pPr eaLnBrk="1" hangingPunct="1">
              <a:spcBef>
                <a:spcPct val="50000"/>
              </a:spcBef>
            </a:pPr>
            <a:endParaRPr lang="zh-CN" altLang="en-US" b="1">
              <a:effectLst>
                <a:outerShdw blurRad="38100" dist="38100" dir="2700000" algn="tl">
                  <a:srgbClr val="DDDDDD"/>
                </a:outerShdw>
              </a:effectLst>
              <a:latin typeface="楷体" charset="0"/>
              <a:ea typeface="楷体" charset="0"/>
              <a:cs typeface="楷体" charset="0"/>
            </a:endParaRPr>
          </a:p>
          <a:p>
            <a:pPr eaLnBrk="1" hangingPunct="1">
              <a:spcBef>
                <a:spcPct val="50000"/>
              </a:spcBef>
            </a:pPr>
            <a:endParaRPr lang="zh-CN" altLang="en-US" b="1">
              <a:effectLst>
                <a:outerShdw blurRad="38100" dist="38100" dir="2700000" algn="tl">
                  <a:srgbClr val="DDDDDD"/>
                </a:outerShdw>
              </a:effectLst>
              <a:latin typeface="楷体" charset="0"/>
              <a:ea typeface="楷体" charset="0"/>
              <a:cs typeface="楷体" charset="0"/>
            </a:endParaRPr>
          </a:p>
          <a:p>
            <a:pPr eaLnBrk="1" hangingPunct="1">
              <a:spcBef>
                <a:spcPct val="50000"/>
              </a:spcBef>
            </a:pPr>
            <a:r>
              <a:rPr lang="zh-CN" altLang="en-US" b="1">
                <a:effectLst>
                  <a:outerShdw blurRad="38100" dist="38100" dir="2700000" algn="tl">
                    <a:srgbClr val="DDDDDD"/>
                  </a:outerShdw>
                </a:effectLst>
                <a:latin typeface="楷体" charset="0"/>
                <a:ea typeface="楷体" charset="0"/>
                <a:cs typeface="楷体" charset="0"/>
              </a:rPr>
              <a:t>       </a:t>
            </a:r>
            <a:r>
              <a:rPr lang="en-US" altLang="zh-CN" b="1">
                <a:effectLst>
                  <a:outerShdw blurRad="38100" dist="38100" dir="2700000" algn="tl">
                    <a:srgbClr val="DDDDDD"/>
                  </a:outerShdw>
                </a:effectLst>
                <a:latin typeface="楷体" charset="0"/>
                <a:ea typeface="楷体" charset="0"/>
                <a:cs typeface="楷体" charset="0"/>
              </a:rPr>
              <a:t>   </a:t>
            </a:r>
          </a:p>
          <a:p>
            <a:pPr eaLnBrk="1" hangingPunct="1">
              <a:spcBef>
                <a:spcPct val="50000"/>
              </a:spcBef>
            </a:pPr>
            <a:r>
              <a:rPr lang="en-US" altLang="zh-CN" b="1">
                <a:effectLst>
                  <a:outerShdw blurRad="38100" dist="38100" dir="2700000" algn="tl">
                    <a:srgbClr val="DDDDDD"/>
                  </a:outerShdw>
                </a:effectLst>
                <a:latin typeface="楷体" charset="0"/>
                <a:ea typeface="楷体" charset="0"/>
                <a:cs typeface="楷体" charset="0"/>
              </a:rPr>
              <a:t>            </a:t>
            </a:r>
            <a:r>
              <a:rPr lang="zh-CN" altLang="en-US" b="1">
                <a:effectLst>
                  <a:outerShdw blurRad="38100" dist="38100" dir="2700000" algn="tl">
                    <a:srgbClr val="DDDDDD"/>
                  </a:outerShdw>
                </a:effectLst>
                <a:latin typeface="楷体" charset="0"/>
                <a:ea typeface="楷体" charset="0"/>
                <a:cs typeface="楷体" charset="0"/>
              </a:rPr>
              <a:t>（</a:t>
            </a:r>
            <a:r>
              <a:rPr lang="en-US" altLang="zh-CN" b="1">
                <a:effectLst>
                  <a:outerShdw blurRad="38100" dist="38100" dir="2700000" algn="tl">
                    <a:srgbClr val="DDDDDD"/>
                  </a:outerShdw>
                </a:effectLst>
                <a:latin typeface="楷体" charset="0"/>
                <a:ea typeface="楷体" charset="0"/>
                <a:cs typeface="楷体" charset="0"/>
              </a:rPr>
              <a:t>a</a:t>
            </a:r>
            <a:r>
              <a:rPr lang="zh-CN" altLang="en-US" b="1">
                <a:effectLst>
                  <a:outerShdw blurRad="38100" dist="38100" dir="2700000" algn="tl">
                    <a:srgbClr val="DDDDDD"/>
                  </a:outerShdw>
                </a:effectLst>
                <a:latin typeface="楷体" charset="0"/>
                <a:ea typeface="楷体" charset="0"/>
                <a:cs typeface="楷体" charset="0"/>
              </a:rPr>
              <a:t>）原始图像            （</a:t>
            </a:r>
            <a:r>
              <a:rPr lang="en-US" altLang="zh-CN" b="1">
                <a:effectLst>
                  <a:outerShdw blurRad="38100" dist="38100" dir="2700000" algn="tl">
                    <a:srgbClr val="DDDDDD"/>
                  </a:outerShdw>
                </a:effectLst>
                <a:latin typeface="楷体" charset="0"/>
                <a:ea typeface="楷体" charset="0"/>
                <a:cs typeface="楷体" charset="0"/>
              </a:rPr>
              <a:t>b</a:t>
            </a:r>
            <a:r>
              <a:rPr lang="zh-CN" altLang="en-US" b="1">
                <a:effectLst>
                  <a:outerShdw blurRad="38100" dist="38100" dir="2700000" algn="tl">
                    <a:srgbClr val="DDDDDD"/>
                  </a:outerShdw>
                </a:effectLst>
                <a:latin typeface="楷体" charset="0"/>
                <a:ea typeface="楷体" charset="0"/>
                <a:cs typeface="楷体" charset="0"/>
              </a:rPr>
              <a:t>）仿射变换后图像 </a:t>
            </a:r>
          </a:p>
        </p:txBody>
      </p:sp>
      <p:sp>
        <p:nvSpPr>
          <p:cNvPr id="113688" name="矩形 20994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graphicFrame>
        <p:nvGraphicFramePr>
          <p:cNvPr id="113689" name="对象 209945"/>
          <p:cNvGraphicFramePr>
            <a:graphicFrameLocks/>
          </p:cNvGraphicFramePr>
          <p:nvPr/>
        </p:nvGraphicFramePr>
        <p:xfrm>
          <a:off x="2274888" y="1482725"/>
          <a:ext cx="3651250" cy="1108075"/>
        </p:xfrm>
        <a:graphic>
          <a:graphicData uri="http://schemas.openxmlformats.org/presentationml/2006/ole">
            <mc:AlternateContent xmlns:mc="http://schemas.openxmlformats.org/markup-compatibility/2006">
              <mc:Choice xmlns:v="urn:schemas-microsoft-com:vml" Requires="v">
                <p:oleObj spid="_x0000_s113703" r:id="rId3" imgW="1384300" imgH="419100" progId="Equation.DSMT4">
                  <p:embed/>
                </p:oleObj>
              </mc:Choice>
              <mc:Fallback>
                <p:oleObj r:id="rId3" imgW="1384300" imgH="419100" progId="Equation.DSMT4">
                  <p:embed/>
                  <p:pic>
                    <p:nvPicPr>
                      <p:cNvPr id="0" name="对象 20994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4888" y="1482725"/>
                        <a:ext cx="365125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13690" name="矩形 20994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graphicFrame>
        <p:nvGraphicFramePr>
          <p:cNvPr id="113691" name="对象 209947"/>
          <p:cNvGraphicFramePr>
            <a:graphicFrameLocks/>
          </p:cNvGraphicFramePr>
          <p:nvPr/>
        </p:nvGraphicFramePr>
        <p:xfrm>
          <a:off x="2339975" y="2708275"/>
          <a:ext cx="415925" cy="508000"/>
        </p:xfrm>
        <a:graphic>
          <a:graphicData uri="http://schemas.openxmlformats.org/presentationml/2006/ole">
            <mc:AlternateContent xmlns:mc="http://schemas.openxmlformats.org/markup-compatibility/2006">
              <mc:Choice xmlns:v="urn:schemas-microsoft-com:vml" Requires="v">
                <p:oleObj spid="_x0000_s113704" r:id="rId5" imgW="139639" imgH="190417" progId="Equation.DSMT4">
                  <p:embed/>
                </p:oleObj>
              </mc:Choice>
              <mc:Fallback>
                <p:oleObj r:id="rId5" imgW="139639" imgH="190417" progId="Equation.DSMT4">
                  <p:embed/>
                  <p:pic>
                    <p:nvPicPr>
                      <p:cNvPr id="0" name="对象 20994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9975" y="2708275"/>
                        <a:ext cx="4159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3692" name="矩形 20995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graphicFrame>
        <p:nvGraphicFramePr>
          <p:cNvPr id="113693" name="对象 209949"/>
          <p:cNvGraphicFramePr>
            <a:graphicFrameLocks/>
          </p:cNvGraphicFramePr>
          <p:nvPr/>
        </p:nvGraphicFramePr>
        <p:xfrm>
          <a:off x="2916238" y="2708275"/>
          <a:ext cx="384175" cy="512763"/>
        </p:xfrm>
        <a:graphic>
          <a:graphicData uri="http://schemas.openxmlformats.org/presentationml/2006/ole">
            <mc:AlternateContent xmlns:mc="http://schemas.openxmlformats.org/markup-compatibility/2006">
              <mc:Choice xmlns:v="urn:schemas-microsoft-com:vml" Requires="v">
                <p:oleObj spid="_x0000_s113705" r:id="rId7" imgW="139639" imgH="190417" progId="Equation.DSMT4">
                  <p:embed/>
                </p:oleObj>
              </mc:Choice>
              <mc:Fallback>
                <p:oleObj r:id="rId7" imgW="139639" imgH="190417" progId="Equation.DSMT4">
                  <p:embed/>
                  <p:pic>
                    <p:nvPicPr>
                      <p:cNvPr id="0" name="对象 20994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6238" y="2708275"/>
                        <a:ext cx="38417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13694" name="矩形 20995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graphicFrame>
        <p:nvGraphicFramePr>
          <p:cNvPr id="113695" name="对象 209951"/>
          <p:cNvGraphicFramePr>
            <a:graphicFrameLocks/>
          </p:cNvGraphicFramePr>
          <p:nvPr/>
        </p:nvGraphicFramePr>
        <p:xfrm>
          <a:off x="611188" y="3141663"/>
          <a:ext cx="1223962" cy="431800"/>
        </p:xfrm>
        <a:graphic>
          <a:graphicData uri="http://schemas.openxmlformats.org/presentationml/2006/ole">
            <mc:AlternateContent xmlns:mc="http://schemas.openxmlformats.org/markup-compatibility/2006">
              <mc:Choice xmlns:v="urn:schemas-microsoft-com:vml" Requires="v">
                <p:oleObj spid="_x0000_s113706" r:id="rId9" imgW="596900" imgH="190500" progId="Equation.DSMT4">
                  <p:embed/>
                </p:oleObj>
              </mc:Choice>
              <mc:Fallback>
                <p:oleObj r:id="rId9" imgW="596900" imgH="190500" progId="Equation.DSMT4">
                  <p:embed/>
                  <p:pic>
                    <p:nvPicPr>
                      <p:cNvPr id="0" name="对象 20995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1188" y="3141663"/>
                        <a:ext cx="122396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3696" name="矩形 20995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graphicFrame>
        <p:nvGraphicFramePr>
          <p:cNvPr id="113697" name="对象 209953"/>
          <p:cNvGraphicFramePr>
            <a:graphicFrameLocks/>
          </p:cNvGraphicFramePr>
          <p:nvPr/>
        </p:nvGraphicFramePr>
        <p:xfrm>
          <a:off x="1908175" y="3213100"/>
          <a:ext cx="1173163" cy="419100"/>
        </p:xfrm>
        <a:graphic>
          <a:graphicData uri="http://schemas.openxmlformats.org/presentationml/2006/ole">
            <mc:AlternateContent xmlns:mc="http://schemas.openxmlformats.org/markup-compatibility/2006">
              <mc:Choice xmlns:v="urn:schemas-microsoft-com:vml" Requires="v">
                <p:oleObj spid="_x0000_s113707" r:id="rId11" imgW="533169" imgH="190417" progId="Equation.DSMT4">
                  <p:embed/>
                </p:oleObj>
              </mc:Choice>
              <mc:Fallback>
                <p:oleObj r:id="rId11" imgW="533169" imgH="190417" progId="Equation.DSMT4">
                  <p:embed/>
                  <p:pic>
                    <p:nvPicPr>
                      <p:cNvPr id="0" name="对象 209953"/>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08175" y="3213100"/>
                        <a:ext cx="117316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13698" name="矩形 20995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graphicFrame>
        <p:nvGraphicFramePr>
          <p:cNvPr id="113699" name="对象 209955"/>
          <p:cNvGraphicFramePr>
            <a:graphicFrameLocks/>
          </p:cNvGraphicFramePr>
          <p:nvPr/>
        </p:nvGraphicFramePr>
        <p:xfrm>
          <a:off x="3276600" y="3141663"/>
          <a:ext cx="1985963" cy="477837"/>
        </p:xfrm>
        <a:graphic>
          <a:graphicData uri="http://schemas.openxmlformats.org/presentationml/2006/ole">
            <mc:AlternateContent xmlns:mc="http://schemas.openxmlformats.org/markup-compatibility/2006">
              <mc:Choice xmlns:v="urn:schemas-microsoft-com:vml" Requires="v">
                <p:oleObj spid="_x0000_s113708" name="Equation" r:id="rId13" imgW="876300" imgH="190500" progId="Equation.3">
                  <p:embed/>
                </p:oleObj>
              </mc:Choice>
              <mc:Fallback>
                <p:oleObj name="Equation" r:id="rId13" imgW="876300" imgH="190500" progId="Equation.3">
                  <p:embed/>
                  <p:pic>
                    <p:nvPicPr>
                      <p:cNvPr id="0" name="对象 209955"/>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76600" y="3141663"/>
                        <a:ext cx="1985963"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13700" name="图片 209957" descr="Moon surfac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51000" y="3860800"/>
            <a:ext cx="1695450"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701" name="图片 209958" descr="3_2_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646738" y="3776663"/>
            <a:ext cx="1825625"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3132138" y="333375"/>
            <a:ext cx="2862262" cy="644525"/>
          </a:xfrm>
          <a:prstGeom prst="rect">
            <a:avLst/>
          </a:prstGeom>
          <a:noFill/>
          <a:ln w="9525">
            <a:noFill/>
          </a:ln>
        </p:spPr>
        <p:txBody>
          <a:bodyPr>
            <a:spAutoFit/>
          </a:bodyPr>
          <a:lstStyle/>
          <a:p>
            <a:pPr algn="ctr">
              <a:spcBef>
                <a:spcPct val="50000"/>
              </a:spcBef>
            </a:pPr>
            <a:r>
              <a:rPr lang="zh-CN" altLang="en-US" sz="3600" b="1">
                <a:solidFill>
                  <a:srgbClr val="244A58"/>
                </a:solidFill>
                <a:effectLst>
                  <a:outerShdw blurRad="38100" dist="38100" dir="2700000" algn="tl">
                    <a:srgbClr val="DDDDDD"/>
                  </a:outerShdw>
                </a:effectLst>
                <a:latin typeface="楷体" charset="0"/>
                <a:ea typeface="楷体" charset="0"/>
                <a:cs typeface="楷体" charset="0"/>
                <a:sym typeface="微软雅黑" charset="0"/>
              </a:rPr>
              <a:t>仿射变换</a:t>
            </a:r>
            <a:r>
              <a:rPr lang="zh-CN" altLang="en-US" sz="3600">
                <a:solidFill>
                  <a:srgbClr val="244A58"/>
                </a:solidFill>
                <a:latin typeface="楷体" charset="0"/>
                <a:ea typeface="楷体" charset="0"/>
                <a:cs typeface="楷体" charset="0"/>
                <a:sym typeface="微软雅黑" charset="0"/>
              </a:rPr>
              <a:t>  </a:t>
            </a:r>
            <a:endParaRPr lang="zh-CN" altLang="en-US" sz="3600" b="1">
              <a:solidFill>
                <a:srgbClr val="244A58"/>
              </a:solidFill>
              <a:effectLst>
                <a:outerShdw blurRad="38100" dist="38100" dir="2700000" algn="tl">
                  <a:srgbClr val="DDDDDD"/>
                </a:outerShdw>
              </a:effectLst>
              <a:latin typeface="楷体" charset="0"/>
              <a:ea typeface="楷体" charset="0"/>
              <a:cs typeface="楷体" charset="0"/>
            </a:endParaRPr>
          </a:p>
        </p:txBody>
      </p:sp>
    </p:spTree>
  </p:cSld>
  <p:clrMapOvr>
    <a:masterClrMapping/>
  </p:clrMapOvr>
  <p:transition xmlns:p14="http://schemas.microsoft.com/office/powerpoint/2010/main">
    <p:random/>
  </p:transitio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4689"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175" y="1522413"/>
            <a:ext cx="7219950" cy="467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矩形 211969"/>
          <p:cNvSpPr/>
          <p:nvPr/>
        </p:nvSpPr>
        <p:spPr>
          <a:xfrm>
            <a:off x="2192338" y="198438"/>
            <a:ext cx="5240337" cy="579437"/>
          </a:xfrm>
          <a:prstGeom prst="rect">
            <a:avLst/>
          </a:prstGeom>
          <a:noFill/>
          <a:ln w="9525">
            <a:noFill/>
          </a:ln>
        </p:spPr>
        <p:txBody>
          <a:bodyPr>
            <a:spAutoFit/>
          </a:bodyPr>
          <a:lstStyle/>
          <a:p>
            <a:pPr algn="ctr">
              <a:spcBef>
                <a:spcPct val="50000"/>
              </a:spcBef>
              <a:defRPr/>
            </a:pPr>
            <a:r>
              <a:rPr lang="en-US" altLang="zh-CN" sz="3200" b="1" dirty="0">
                <a:solidFill>
                  <a:schemeClr val="bg1"/>
                </a:solidFill>
                <a:effectLst>
                  <a:outerShdw blurRad="38100" dist="38100" dir="2700000" algn="tl">
                    <a:srgbClr val="DDDDDD"/>
                  </a:outerShdw>
                </a:effectLst>
                <a:latin typeface="Times New Roman" charset="0"/>
                <a:ea typeface="宋体" charset="0"/>
                <a:cs typeface="宋体" charset="0"/>
                <a:sym typeface="微软雅黑" charset="0"/>
              </a:rPr>
              <a:t> </a:t>
            </a:r>
            <a:r>
              <a:rPr lang="zh-CN" altLang="en-US" sz="3200" b="1" dirty="0">
                <a:solidFill>
                  <a:srgbClr val="244A58"/>
                </a:solidFill>
                <a:effectLst>
                  <a:outerShdw blurRad="38100" dist="38100" dir="2700000" algn="tl">
                    <a:srgbClr val="DDDDDD"/>
                  </a:outerShdw>
                </a:effectLst>
                <a:latin typeface="黑体" charset="0"/>
                <a:ea typeface="黑体" charset="0"/>
                <a:cs typeface="黑体" charset="0"/>
                <a:sym typeface="微软雅黑" charset="0"/>
              </a:rPr>
              <a:t>透视变换</a:t>
            </a:r>
            <a:r>
              <a:rPr lang="zh-CN" altLang="en-US" sz="3200" dirty="0">
                <a:solidFill>
                  <a:srgbClr val="244A58"/>
                </a:solidFill>
                <a:latin typeface="黑体" charset="0"/>
                <a:ea typeface="黑体" charset="0"/>
                <a:cs typeface="黑体" charset="0"/>
                <a:sym typeface="微软雅黑" charset="0"/>
              </a:rPr>
              <a:t> </a:t>
            </a:r>
            <a:endParaRPr lang="zh-CN" altLang="en-US" sz="3200" b="1" dirty="0">
              <a:solidFill>
                <a:srgbClr val="244A58"/>
              </a:solidFill>
              <a:effectLst>
                <a:outerShdw blurRad="38100" dist="38100" dir="2700000" algn="tl">
                  <a:srgbClr val="DDDDDD"/>
                </a:outerShdw>
              </a:effectLst>
              <a:latin typeface="黑体" charset="0"/>
              <a:ea typeface="黑体" charset="0"/>
              <a:cs typeface="黑体" charset="0"/>
              <a:sym typeface="微软雅黑" charset="0"/>
            </a:endParaRPr>
          </a:p>
        </p:txBody>
      </p:sp>
      <p:sp>
        <p:nvSpPr>
          <p:cNvPr id="115714" name="矩形 21197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115715" name="矩形 21197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115716" name="矩形 21197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115717" name="矩形 21197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115718" name="矩形 21197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115719" name="矩形 21197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115720" name="矩形 21197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115721" name="矩形 21197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115722" name="矩形 21197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115723" name="矩形 21197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115724" name="矩形 21198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115725" name="矩形 21198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115726" name="矩形 21198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211984" name="文本框 211983"/>
          <p:cNvSpPr txBox="1"/>
          <p:nvPr/>
        </p:nvSpPr>
        <p:spPr>
          <a:xfrm>
            <a:off x="203200" y="1041400"/>
            <a:ext cx="8763000" cy="4892675"/>
          </a:xfrm>
          <a:prstGeom prst="rect">
            <a:avLst/>
          </a:prstGeom>
          <a:noFill/>
          <a:ln w="9525">
            <a:noFill/>
          </a:ln>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eaLnBrk="1" hangingPunct="1">
              <a:spcBef>
                <a:spcPct val="50000"/>
              </a:spcBef>
            </a:pPr>
            <a:endParaRPr lang="en-US" altLang="zh-CN">
              <a:solidFill>
                <a:schemeClr val="accent2"/>
              </a:solidFill>
              <a:latin typeface="楷体" charset="0"/>
              <a:ea typeface="楷体" charset="0"/>
              <a:cs typeface="楷体" charset="0"/>
            </a:endParaRPr>
          </a:p>
          <a:p>
            <a:pPr eaLnBrk="1" hangingPunct="1">
              <a:spcBef>
                <a:spcPct val="50000"/>
              </a:spcBef>
            </a:pPr>
            <a:r>
              <a:rPr lang="en-US" altLang="zh-CN" b="1">
                <a:effectLst>
                  <a:outerShdw blurRad="38100" dist="38100" dir="2700000" algn="tl">
                    <a:srgbClr val="DDDDDD"/>
                  </a:outerShdw>
                </a:effectLst>
                <a:latin typeface="楷体" charset="0"/>
                <a:ea typeface="楷体" charset="0"/>
                <a:cs typeface="楷体" charset="0"/>
              </a:rPr>
              <a:t>    </a:t>
            </a:r>
            <a:r>
              <a:rPr lang="zh-CN" altLang="en-US" b="1">
                <a:effectLst>
                  <a:outerShdw blurRad="38100" dist="38100" dir="2700000" algn="tl">
                    <a:srgbClr val="DDDDDD"/>
                  </a:outerShdw>
                </a:effectLst>
                <a:latin typeface="楷体" charset="0"/>
                <a:ea typeface="楷体" charset="0"/>
                <a:cs typeface="楷体" charset="0"/>
              </a:rPr>
              <a:t>把物体的</a:t>
            </a:r>
            <a:r>
              <a:rPr lang="zh-CN" altLang="en-US" b="1">
                <a:solidFill>
                  <a:srgbClr val="C00000"/>
                </a:solidFill>
                <a:effectLst>
                  <a:outerShdw blurRad="38100" dist="38100" dir="2700000" algn="tl">
                    <a:srgbClr val="DDDDDD"/>
                  </a:outerShdw>
                </a:effectLst>
                <a:latin typeface="楷体" charset="0"/>
                <a:ea typeface="楷体" charset="0"/>
                <a:cs typeface="楷体" charset="0"/>
              </a:rPr>
              <a:t>三维图像表示</a:t>
            </a:r>
            <a:r>
              <a:rPr lang="zh-CN" altLang="en-US" b="1">
                <a:effectLst>
                  <a:outerShdw blurRad="38100" dist="38100" dir="2700000" algn="tl">
                    <a:srgbClr val="DDDDDD"/>
                  </a:outerShdw>
                </a:effectLst>
                <a:latin typeface="楷体" charset="0"/>
                <a:ea typeface="楷体" charset="0"/>
                <a:cs typeface="楷体" charset="0"/>
              </a:rPr>
              <a:t>转变为</a:t>
            </a:r>
            <a:r>
              <a:rPr lang="zh-CN" altLang="en-US" b="1">
                <a:solidFill>
                  <a:srgbClr val="C00000"/>
                </a:solidFill>
                <a:effectLst>
                  <a:outerShdw blurRad="38100" dist="38100" dir="2700000" algn="tl">
                    <a:srgbClr val="DDDDDD"/>
                  </a:outerShdw>
                </a:effectLst>
                <a:latin typeface="楷体" charset="0"/>
                <a:ea typeface="楷体" charset="0"/>
                <a:cs typeface="楷体" charset="0"/>
              </a:rPr>
              <a:t>二维表示</a:t>
            </a:r>
            <a:r>
              <a:rPr lang="zh-CN" altLang="en-US" b="1">
                <a:effectLst>
                  <a:outerShdw blurRad="38100" dist="38100" dir="2700000" algn="tl">
                    <a:srgbClr val="DDDDDD"/>
                  </a:outerShdw>
                </a:effectLst>
                <a:latin typeface="楷体" charset="0"/>
                <a:ea typeface="楷体" charset="0"/>
                <a:cs typeface="楷体" charset="0"/>
              </a:rPr>
              <a:t>的过程，称为透视变换，也称为投影映射，其表达式为</a:t>
            </a:r>
            <a:r>
              <a:rPr lang="en-US" altLang="zh-CN" b="1">
                <a:effectLst>
                  <a:outerShdw blurRad="38100" dist="38100" dir="2700000" algn="tl">
                    <a:srgbClr val="DDDDDD"/>
                  </a:outerShdw>
                </a:effectLst>
                <a:latin typeface="楷体" charset="0"/>
                <a:ea typeface="楷体" charset="0"/>
                <a:cs typeface="楷体" charset="0"/>
              </a:rPr>
              <a:t>:</a:t>
            </a:r>
          </a:p>
          <a:p>
            <a:pPr eaLnBrk="1" hangingPunct="1">
              <a:spcBef>
                <a:spcPct val="50000"/>
              </a:spcBef>
            </a:pPr>
            <a:endParaRPr lang="en-US" altLang="zh-CN" b="1">
              <a:effectLst>
                <a:outerShdw blurRad="38100" dist="38100" dir="2700000" algn="tl">
                  <a:srgbClr val="DDDDDD"/>
                </a:outerShdw>
              </a:effectLst>
              <a:latin typeface="楷体" charset="0"/>
              <a:ea typeface="楷体" charset="0"/>
              <a:cs typeface="楷体" charset="0"/>
            </a:endParaRPr>
          </a:p>
          <a:p>
            <a:pPr eaLnBrk="1" hangingPunct="1">
              <a:spcBef>
                <a:spcPct val="50000"/>
              </a:spcBef>
            </a:pPr>
            <a:endParaRPr lang="en-US" altLang="zh-CN" b="1">
              <a:effectLst>
                <a:outerShdw blurRad="38100" dist="38100" dir="2700000" algn="tl">
                  <a:srgbClr val="DDDDDD"/>
                </a:outerShdw>
              </a:effectLst>
              <a:latin typeface="楷体" charset="0"/>
              <a:ea typeface="楷体" charset="0"/>
              <a:cs typeface="楷体" charset="0"/>
            </a:endParaRPr>
          </a:p>
          <a:p>
            <a:pPr eaLnBrk="1" hangingPunct="1">
              <a:spcBef>
                <a:spcPct val="50000"/>
              </a:spcBef>
            </a:pPr>
            <a:endParaRPr lang="en-US" altLang="zh-CN" b="1">
              <a:effectLst>
                <a:outerShdw blurRad="38100" dist="38100" dir="2700000" algn="tl">
                  <a:srgbClr val="DDDDDD"/>
                </a:outerShdw>
              </a:effectLst>
              <a:latin typeface="楷体" charset="0"/>
              <a:ea typeface="楷体" charset="0"/>
              <a:cs typeface="楷体" charset="0"/>
            </a:endParaRPr>
          </a:p>
          <a:p>
            <a:pPr eaLnBrk="1" hangingPunct="1">
              <a:spcBef>
                <a:spcPct val="50000"/>
              </a:spcBef>
            </a:pPr>
            <a:r>
              <a:rPr lang="en-US" altLang="zh-CN" b="1">
                <a:effectLst>
                  <a:outerShdw blurRad="38100" dist="38100" dir="2700000" algn="tl">
                    <a:srgbClr val="DDDDDD"/>
                  </a:outerShdw>
                </a:effectLst>
                <a:latin typeface="楷体" charset="0"/>
                <a:ea typeface="楷体" charset="0"/>
                <a:cs typeface="楷体" charset="0"/>
              </a:rPr>
              <a:t>    </a:t>
            </a:r>
            <a:r>
              <a:rPr lang="zh-CN" altLang="en-US" b="1">
                <a:effectLst>
                  <a:outerShdw blurRad="38100" dist="38100" dir="2700000" algn="tl">
                    <a:srgbClr val="DDDDDD"/>
                  </a:outerShdw>
                </a:effectLst>
                <a:latin typeface="楷体" charset="0"/>
                <a:ea typeface="楷体" charset="0"/>
                <a:cs typeface="楷体" charset="0"/>
              </a:rPr>
              <a:t>透视变换也是一种平面映射 ，</a:t>
            </a:r>
            <a:r>
              <a:rPr lang="zh-CN" altLang="en-US" b="1">
                <a:solidFill>
                  <a:srgbClr val="C00000"/>
                </a:solidFill>
                <a:effectLst>
                  <a:outerShdw blurRad="38100" dist="38100" dir="2700000" algn="tl">
                    <a:srgbClr val="DDDDDD"/>
                  </a:outerShdw>
                </a:effectLst>
                <a:latin typeface="楷体" charset="0"/>
                <a:ea typeface="楷体" charset="0"/>
                <a:cs typeface="楷体" charset="0"/>
              </a:rPr>
              <a:t>并且可以保证任意方向上的直线经过透视变换后仍然保持是直线</a:t>
            </a:r>
            <a:r>
              <a:rPr lang="zh-CN" altLang="en-US" b="1">
                <a:effectLst>
                  <a:outerShdw blurRad="38100" dist="38100" dir="2700000" algn="tl">
                    <a:srgbClr val="DDDDDD"/>
                  </a:outerShdw>
                </a:effectLst>
                <a:latin typeface="楷体" charset="0"/>
                <a:ea typeface="楷体" charset="0"/>
                <a:cs typeface="楷体" charset="0"/>
              </a:rPr>
              <a:t>。</a:t>
            </a:r>
          </a:p>
          <a:p>
            <a:pPr eaLnBrk="1" hangingPunct="1">
              <a:spcBef>
                <a:spcPct val="50000"/>
              </a:spcBef>
            </a:pPr>
            <a:r>
              <a:rPr lang="zh-CN" altLang="en-US" b="1">
                <a:effectLst>
                  <a:outerShdw blurRad="38100" dist="38100" dir="2700000" algn="tl">
                    <a:srgbClr val="DDDDDD"/>
                  </a:outerShdw>
                </a:effectLst>
                <a:latin typeface="楷体" charset="0"/>
                <a:ea typeface="楷体" charset="0"/>
                <a:cs typeface="楷体" charset="0"/>
              </a:rPr>
              <a:t>    透视变换具有</a:t>
            </a:r>
            <a:r>
              <a:rPr lang="en-US" altLang="zh-CN" b="1">
                <a:effectLst>
                  <a:outerShdw blurRad="38100" dist="38100" dir="2700000" algn="tl">
                    <a:srgbClr val="DDDDDD"/>
                  </a:outerShdw>
                </a:effectLst>
                <a:latin typeface="楷体" charset="0"/>
                <a:ea typeface="楷体" charset="0"/>
                <a:cs typeface="楷体" charset="0"/>
              </a:rPr>
              <a:t>9</a:t>
            </a:r>
            <a:r>
              <a:rPr lang="zh-CN" altLang="en-US" b="1">
                <a:effectLst>
                  <a:outerShdw blurRad="38100" dist="38100" dir="2700000" algn="tl">
                    <a:srgbClr val="DDDDDD"/>
                  </a:outerShdw>
                </a:effectLst>
                <a:latin typeface="楷体" charset="0"/>
                <a:ea typeface="楷体" charset="0"/>
                <a:cs typeface="楷体" charset="0"/>
              </a:rPr>
              <a:t>个自由度（其变换系数为</a:t>
            </a:r>
            <a:r>
              <a:rPr lang="en-US" altLang="zh-CN" b="1">
                <a:effectLst>
                  <a:outerShdw blurRad="38100" dist="38100" dir="2700000" algn="tl">
                    <a:srgbClr val="DDDDDD"/>
                  </a:outerShdw>
                </a:effectLst>
                <a:latin typeface="楷体" charset="0"/>
                <a:ea typeface="楷体" charset="0"/>
                <a:cs typeface="楷体" charset="0"/>
              </a:rPr>
              <a:t>9</a:t>
            </a:r>
            <a:r>
              <a:rPr lang="zh-CN" altLang="en-US" b="1">
                <a:effectLst>
                  <a:outerShdw blurRad="38100" dist="38100" dir="2700000" algn="tl">
                    <a:srgbClr val="DDDDDD"/>
                  </a:outerShdw>
                </a:effectLst>
                <a:latin typeface="楷体" charset="0"/>
                <a:ea typeface="楷体" charset="0"/>
                <a:cs typeface="楷体" charset="0"/>
              </a:rPr>
              <a:t>个），故可以实现平面四边形到四边形的映射。</a:t>
            </a:r>
          </a:p>
        </p:txBody>
      </p:sp>
      <p:sp>
        <p:nvSpPr>
          <p:cNvPr id="115728" name="矩形 21198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115729" name="矩形 21198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115730" name="矩形 21198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115731" name="矩形 21199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115732" name="矩形 21199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115733" name="矩形 21199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sp>
        <p:nvSpPr>
          <p:cNvPr id="115734" name="矩形 21199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Gulim" charset="0"/>
              <a:ea typeface="Gulim" charset="0"/>
              <a:cs typeface="Gulim" charset="0"/>
            </a:endParaRPr>
          </a:p>
        </p:txBody>
      </p:sp>
      <p:pic>
        <p:nvPicPr>
          <p:cNvPr id="115735" name="Picture 1" descr="Screen Shot 2018-03-25 at 9.43.27 PM.png"/>
          <p:cNvPicPr>
            <a:picLocks noChangeAspect="1"/>
          </p:cNvPicPr>
          <p:nvPr/>
        </p:nvPicPr>
        <p:blipFill>
          <a:blip r:embed="rId3">
            <a:extLst>
              <a:ext uri="{28A0092B-C50C-407E-A947-70E740481C1C}">
                <a14:useLocalDpi xmlns:a14="http://schemas.microsoft.com/office/drawing/2010/main" val="0"/>
              </a:ext>
            </a:extLst>
          </a:blip>
          <a:srcRect r="-8"/>
          <a:stretch>
            <a:fillRect/>
          </a:stretch>
        </p:blipFill>
        <p:spPr bwMode="auto">
          <a:xfrm>
            <a:off x="539750" y="2636838"/>
            <a:ext cx="6911975"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random/>
  </p:transitio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8" descr="Screen Shot 2018-03-25 at 9.45.23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1052513"/>
            <a:ext cx="5572125" cy="382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2" name="TextBox 2"/>
          <p:cNvSpPr txBox="1">
            <a:spLocks noChangeArrowheads="1"/>
          </p:cNvSpPr>
          <p:nvPr/>
        </p:nvSpPr>
        <p:spPr bwMode="auto">
          <a:xfrm>
            <a:off x="1547813" y="5084763"/>
            <a:ext cx="760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eaLnBrk="1" hangingPunct="1"/>
            <a:r>
              <a:rPr lang="en-US" sz="1800"/>
              <a:t>a33=1</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09"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3429000"/>
            <a:ext cx="5837238" cy="227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0" name="TextBox 1"/>
          <p:cNvSpPr txBox="1">
            <a:spLocks noChangeArrowheads="1"/>
          </p:cNvSpPr>
          <p:nvPr/>
        </p:nvSpPr>
        <p:spPr bwMode="auto">
          <a:xfrm>
            <a:off x="539750" y="1557338"/>
            <a:ext cx="7777163"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eaLnBrk="1" hangingPunct="1"/>
            <a:r>
              <a:rPr lang="zh-TW" altLang="en-US" sz="1800"/>
              <a:t>透视变换（</a:t>
            </a:r>
            <a:r>
              <a:rPr lang="en-US" altLang="zh-TW" sz="1800"/>
              <a:t>Perspective Transformation)</a:t>
            </a:r>
            <a:r>
              <a:rPr lang="zh-TW" altLang="en-US" sz="1800"/>
              <a:t>是指利用透视中心、像点、目标点三点共线的条件，按透视旋转定律使承影面（透视面）绕迹线（透视轴）旋转某一角度，破坏原有的投影光线束，仍能保持承影面上投影几何图形不变的变换。</a:t>
            </a:r>
            <a:endParaRPr lang="en-US" sz="1800"/>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3" name="Picture 1" descr="Screen Shot 2018-03-25 at 9.43.27 PM.png"/>
          <p:cNvPicPr>
            <a:picLocks noChangeAspect="1"/>
          </p:cNvPicPr>
          <p:nvPr/>
        </p:nvPicPr>
        <p:blipFill>
          <a:blip r:embed="rId2">
            <a:extLst>
              <a:ext uri="{28A0092B-C50C-407E-A947-70E740481C1C}">
                <a14:useLocalDpi xmlns:a14="http://schemas.microsoft.com/office/drawing/2010/main" val="0"/>
              </a:ext>
            </a:extLst>
          </a:blip>
          <a:srcRect r="-8"/>
          <a:stretch>
            <a:fillRect/>
          </a:stretch>
        </p:blipFill>
        <p:spPr bwMode="auto">
          <a:xfrm>
            <a:off x="1042988" y="1125538"/>
            <a:ext cx="6911975"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4" name="TextBox 2"/>
          <p:cNvSpPr txBox="1">
            <a:spLocks noChangeArrowheads="1"/>
          </p:cNvSpPr>
          <p:nvPr/>
        </p:nvSpPr>
        <p:spPr bwMode="auto">
          <a:xfrm>
            <a:off x="611188" y="476250"/>
            <a:ext cx="191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eaLnBrk="1" hangingPunct="1"/>
            <a:r>
              <a:rPr lang="zh-CN" altLang="en-US" sz="1800"/>
              <a:t>透视变换的公式：</a:t>
            </a:r>
            <a:endParaRPr lang="en-US" sz="1800"/>
          </a:p>
        </p:txBody>
      </p:sp>
      <p:sp>
        <p:nvSpPr>
          <p:cNvPr id="120835" name="TextBox 3"/>
          <p:cNvSpPr txBox="1">
            <a:spLocks noChangeArrowheads="1"/>
          </p:cNvSpPr>
          <p:nvPr/>
        </p:nvSpPr>
        <p:spPr bwMode="auto">
          <a:xfrm>
            <a:off x="900113" y="2708275"/>
            <a:ext cx="532606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eaLnBrk="1" hangingPunct="1"/>
            <a:r>
              <a:rPr lang="en-US" altLang="zh-TW" sz="1800"/>
              <a:t>u,v</a:t>
            </a:r>
            <a:r>
              <a:rPr lang="zh-TW" altLang="en-US" sz="1800"/>
              <a:t>是原始图片坐标，对应得到变换后的图片坐标</a:t>
            </a:r>
            <a:r>
              <a:rPr lang="en-US" altLang="zh-TW" sz="1800"/>
              <a:t>x,y</a:t>
            </a:r>
          </a:p>
          <a:p>
            <a:pPr eaLnBrk="1" hangingPunct="1"/>
            <a:endParaRPr lang="en-US" sz="1800"/>
          </a:p>
        </p:txBody>
      </p:sp>
      <p:pic>
        <p:nvPicPr>
          <p:cNvPr id="120836" name="Picture 2" descr="Screen Shot 2018-03-25 at 9.46.45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51050" y="3429000"/>
            <a:ext cx="4714875" cy="216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7" name="TextBox 5"/>
          <p:cNvSpPr txBox="1">
            <a:spLocks noChangeArrowheads="1"/>
          </p:cNvSpPr>
          <p:nvPr/>
        </p:nvSpPr>
        <p:spPr bwMode="auto">
          <a:xfrm>
            <a:off x="1042988" y="5949950"/>
            <a:ext cx="6337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eaLnBrk="1" hangingPunct="1"/>
            <a:r>
              <a:rPr lang="zh-CN" altLang="en-US" sz="1800"/>
              <a:t>已知矩阵公式，就能</a:t>
            </a:r>
            <a:r>
              <a:rPr lang="zh-TW" altLang="en-US" sz="1800"/>
              <a:t>生成新的变换后的图片。</a:t>
            </a:r>
            <a:endParaRPr lang="en-US" sz="1800"/>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TextBox 1"/>
          <p:cNvSpPr txBox="1">
            <a:spLocks noChangeArrowheads="1"/>
          </p:cNvSpPr>
          <p:nvPr/>
        </p:nvSpPr>
        <p:spPr bwMode="auto">
          <a:xfrm>
            <a:off x="684213" y="836613"/>
            <a:ext cx="47228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eaLnBrk="1" hangingPunct="1"/>
            <a:r>
              <a:rPr lang="zh-TW" altLang="en-US" sz="1800"/>
              <a:t>已知变换对应的</a:t>
            </a:r>
            <a:r>
              <a:rPr lang="zh-CN" altLang="en-US" sz="1800"/>
              <a:t>四</a:t>
            </a:r>
            <a:r>
              <a:rPr lang="zh-TW" altLang="en-US" sz="1800"/>
              <a:t>个点就可以求取变换</a:t>
            </a:r>
            <a:r>
              <a:rPr lang="zh-CN" altLang="en-US" sz="1800"/>
              <a:t>矩阵。</a:t>
            </a:r>
            <a:endParaRPr lang="en-US" altLang="zh-CN" sz="1800"/>
          </a:p>
          <a:p>
            <a:pPr eaLnBrk="1" hangingPunct="1"/>
            <a:endParaRPr lang="en-US" altLang="zh-TW" sz="1800"/>
          </a:p>
          <a:p>
            <a:pPr eaLnBrk="1" hangingPunct="1"/>
            <a:r>
              <a:rPr lang="zh-TW" altLang="en-US" sz="1800"/>
              <a:t>变换的</a:t>
            </a:r>
            <a:r>
              <a:rPr lang="en-US" altLang="zh-TW" sz="1800"/>
              <a:t>4</a:t>
            </a:r>
            <a:r>
              <a:rPr lang="zh-TW" altLang="en-US" sz="1800"/>
              <a:t>组对应点可以表示成：</a:t>
            </a:r>
            <a:endParaRPr lang="en-US" altLang="zh-TW" sz="1800"/>
          </a:p>
          <a:p>
            <a:pPr eaLnBrk="1" hangingPunct="1"/>
            <a:endParaRPr lang="en-US" sz="1800"/>
          </a:p>
        </p:txBody>
      </p:sp>
      <p:pic>
        <p:nvPicPr>
          <p:cNvPr id="121858" name="Picture 2" descr="Screen Shot 2018-04-18 at 8.25.23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7088" y="1989138"/>
            <a:ext cx="7192962"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59" name="TextBox 3"/>
          <p:cNvSpPr txBox="1">
            <a:spLocks noChangeArrowheads="1"/>
          </p:cNvSpPr>
          <p:nvPr/>
        </p:nvSpPr>
        <p:spPr bwMode="auto">
          <a:xfrm>
            <a:off x="755650" y="2708275"/>
            <a:ext cx="1684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eaLnBrk="1" hangingPunct="1"/>
            <a:r>
              <a:rPr lang="zh-CN" altLang="en-US" sz="1800"/>
              <a:t>代入变换公式：</a:t>
            </a:r>
            <a:endParaRPr lang="en-US" sz="1800"/>
          </a:p>
        </p:txBody>
      </p:sp>
      <p:pic>
        <p:nvPicPr>
          <p:cNvPr id="121860" name="Picture 4" descr="Screen Shot 2018-04-18 at 8.30.02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11413" y="3068638"/>
            <a:ext cx="4032250" cy="309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文本框 1"/>
          <p:cNvSpPr txBox="1">
            <a:spLocks noChangeArrowheads="1"/>
          </p:cNvSpPr>
          <p:nvPr/>
        </p:nvSpPr>
        <p:spPr bwMode="auto">
          <a:xfrm>
            <a:off x="468313" y="1208088"/>
            <a:ext cx="8135937" cy="585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eaLnBrk="1" hangingPunct="1">
              <a:lnSpc>
                <a:spcPct val="120000"/>
              </a:lnSpc>
            </a:pPr>
            <a:r>
              <a:rPr lang="zh-CN" altLang="en-US" sz="2000">
                <a:latin typeface="楷体" charset="0"/>
                <a:ea typeface="楷体" charset="0"/>
                <a:cs typeface="楷体" charset="0"/>
              </a:rPr>
              <a:t>执行一般的二维空间变换包括如下三步：</a:t>
            </a:r>
          </a:p>
          <a:p>
            <a:pPr eaLnBrk="1" hangingPunct="1">
              <a:lnSpc>
                <a:spcPct val="120000"/>
              </a:lnSpc>
            </a:pPr>
            <a:r>
              <a:rPr lang="zh-CN" altLang="en-US" sz="2000" b="1">
                <a:solidFill>
                  <a:srgbClr val="C00000"/>
                </a:solidFill>
                <a:latin typeface="楷体" charset="0"/>
                <a:ea typeface="楷体" charset="0"/>
                <a:cs typeface="楷体" charset="0"/>
              </a:rPr>
              <a:t>1.</a:t>
            </a:r>
            <a:r>
              <a:rPr lang="zh-CN" altLang="en-US" sz="2000">
                <a:latin typeface="楷体" charset="0"/>
                <a:ea typeface="楷体" charset="0"/>
                <a:cs typeface="楷体" charset="0"/>
              </a:rPr>
              <a:t>定义空间变换的参数；</a:t>
            </a:r>
          </a:p>
          <a:p>
            <a:pPr eaLnBrk="1" hangingPunct="1">
              <a:lnSpc>
                <a:spcPct val="120000"/>
              </a:lnSpc>
            </a:pPr>
            <a:r>
              <a:rPr lang="zh-CN" altLang="en-US" sz="2000" b="1">
                <a:solidFill>
                  <a:srgbClr val="C00000"/>
                </a:solidFill>
                <a:latin typeface="楷体" charset="0"/>
                <a:ea typeface="楷体" charset="0"/>
                <a:cs typeface="楷体" charset="0"/>
              </a:rPr>
              <a:t>2.</a:t>
            </a:r>
            <a:r>
              <a:rPr lang="zh-CN" altLang="en-US" sz="2000">
                <a:latin typeface="楷体" charset="0"/>
                <a:ea typeface="楷体" charset="0"/>
                <a:cs typeface="楷体" charset="0"/>
              </a:rPr>
              <a:t>创建变换结构体TFORM，它定义了你所要执行变换的类型；TFORM结构体包含了执行变换需要的所有参数。你可以定义很多类型的空间变换，比如：</a:t>
            </a:r>
          </a:p>
          <a:p>
            <a:pPr eaLnBrk="1" hangingPunct="1">
              <a:lnSpc>
                <a:spcPct val="120000"/>
              </a:lnSpc>
              <a:buFont typeface="Wingdings" charset="0"/>
              <a:buChar char=""/>
            </a:pPr>
            <a:r>
              <a:rPr lang="zh-CN" altLang="en-US" sz="2000">
                <a:latin typeface="楷体" charset="0"/>
                <a:ea typeface="楷体" charset="0"/>
                <a:cs typeface="楷体" charset="0"/>
              </a:rPr>
              <a:t>仿射变换affine transformations，（如平移translation，缩放scaling，旋转rotation，剪切shearing）、</a:t>
            </a:r>
          </a:p>
          <a:p>
            <a:pPr eaLnBrk="1" hangingPunct="1">
              <a:lnSpc>
                <a:spcPct val="120000"/>
              </a:lnSpc>
              <a:buFont typeface="Wingdings" charset="0"/>
              <a:buChar char=""/>
            </a:pPr>
            <a:r>
              <a:rPr lang="zh-CN" altLang="en-US" sz="2000">
                <a:latin typeface="楷体" charset="0"/>
                <a:ea typeface="楷体" charset="0"/>
                <a:cs typeface="楷体" charset="0"/>
              </a:rPr>
              <a:t>投影变换projective transformations</a:t>
            </a:r>
          </a:p>
          <a:p>
            <a:pPr eaLnBrk="1" hangingPunct="1">
              <a:lnSpc>
                <a:spcPct val="120000"/>
              </a:lnSpc>
              <a:buFont typeface="Wingdings" charset="0"/>
              <a:buChar char=""/>
            </a:pPr>
            <a:r>
              <a:rPr lang="zh-CN" altLang="en-US" sz="2000">
                <a:latin typeface="楷体" charset="0"/>
                <a:ea typeface="楷体" charset="0"/>
                <a:cs typeface="楷体" charset="0"/>
              </a:rPr>
              <a:t>自定义的变换custom transformations</a:t>
            </a:r>
          </a:p>
          <a:p>
            <a:pPr eaLnBrk="1" hangingPunct="1">
              <a:lnSpc>
                <a:spcPct val="120000"/>
              </a:lnSpc>
            </a:pPr>
            <a:r>
              <a:rPr lang="zh-CN" altLang="en-US" sz="2000">
                <a:latin typeface="楷体" charset="0"/>
                <a:ea typeface="楷体" charset="0"/>
                <a:cs typeface="楷体" charset="0"/>
              </a:rPr>
              <a:t>创建结构体的方法有两种：使用maketform或者使用cp2tform。</a:t>
            </a:r>
          </a:p>
          <a:p>
            <a:pPr eaLnBrk="1" hangingPunct="1">
              <a:lnSpc>
                <a:spcPct val="120000"/>
              </a:lnSpc>
            </a:pPr>
            <a:r>
              <a:rPr lang="zh-CN" altLang="en-US" sz="2000" b="1">
                <a:solidFill>
                  <a:srgbClr val="C00000"/>
                </a:solidFill>
                <a:latin typeface="楷体" charset="0"/>
                <a:ea typeface="楷体" charset="0"/>
                <a:cs typeface="楷体" charset="0"/>
              </a:rPr>
              <a:t>3.</a:t>
            </a:r>
            <a:r>
              <a:rPr lang="zh-CN" altLang="en-US" sz="2000">
                <a:latin typeface="楷体" charset="0"/>
                <a:ea typeface="楷体" charset="0"/>
                <a:cs typeface="楷体" charset="0"/>
              </a:rPr>
              <a:t>执行变换。</a:t>
            </a:r>
          </a:p>
          <a:p>
            <a:pPr eaLnBrk="1" hangingPunct="1">
              <a:lnSpc>
                <a:spcPct val="120000"/>
              </a:lnSpc>
            </a:pPr>
            <a:r>
              <a:rPr lang="zh-CN" altLang="en-US" sz="2000">
                <a:latin typeface="楷体" charset="0"/>
                <a:ea typeface="楷体" charset="0"/>
                <a:cs typeface="楷体" charset="0"/>
              </a:rPr>
              <a:t>通过将要变换的图像和TFORM结构体传递给</a:t>
            </a:r>
            <a:r>
              <a:rPr lang="zh-CN" altLang="en-US" sz="2000" b="1">
                <a:solidFill>
                  <a:srgbClr val="C00000"/>
                </a:solidFill>
                <a:latin typeface="楷体" charset="0"/>
                <a:ea typeface="楷体" charset="0"/>
                <a:cs typeface="楷体" charset="0"/>
              </a:rPr>
              <a:t>imtransform</a:t>
            </a:r>
            <a:r>
              <a:rPr lang="zh-CN" altLang="en-US" sz="2000">
                <a:latin typeface="楷体" charset="0"/>
                <a:ea typeface="楷体" charset="0"/>
                <a:cs typeface="楷体" charset="0"/>
              </a:rPr>
              <a:t>函数即可实现变换。</a:t>
            </a:r>
          </a:p>
          <a:p>
            <a:pPr eaLnBrk="1" hangingPunct="1"/>
            <a:endParaRPr lang="zh-CN" altLang="en-US">
              <a:latin typeface="楷体" charset="0"/>
              <a:ea typeface="楷体" charset="0"/>
              <a:cs typeface="楷体" charset="0"/>
            </a:endParaRPr>
          </a:p>
          <a:p>
            <a:pPr eaLnBrk="1" hangingPunct="1"/>
            <a:r>
              <a:rPr lang="zh-CN" altLang="en-US">
                <a:latin typeface="楷体" charset="0"/>
                <a:ea typeface="楷体" charset="0"/>
                <a:cs typeface="楷体" charset="0"/>
              </a:rPr>
              <a:t>    </a:t>
            </a:r>
          </a:p>
        </p:txBody>
      </p:sp>
      <p:sp>
        <p:nvSpPr>
          <p:cNvPr id="122882" name="标题 1"/>
          <p:cNvSpPr>
            <a:spLocks noGrp="1" noChangeArrowheads="1"/>
          </p:cNvSpPr>
          <p:nvPr/>
        </p:nvSpPr>
        <p:spPr bwMode="auto">
          <a:xfrm>
            <a:off x="457200" y="131763"/>
            <a:ext cx="69945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914400" indent="-914400"/>
            <a:r>
              <a:rPr lang="zh-CN" altLang="en-US" sz="3200" b="1">
                <a:solidFill>
                  <a:srgbClr val="244A58"/>
                </a:solidFill>
                <a:latin typeface="Times New Roman" charset="0"/>
                <a:ea typeface="楷体" charset="0"/>
                <a:cs typeface="楷体" charset="0"/>
                <a:sym typeface="微软雅黑" charset="0"/>
              </a:rPr>
              <a:t>imtransform函数变换</a:t>
            </a:r>
            <a:endParaRPr lang="zh-CN" altLang="en-US" sz="3200" b="1">
              <a:solidFill>
                <a:srgbClr val="244A58"/>
              </a:solidFill>
              <a:latin typeface="Times New Roman" charset="0"/>
              <a:ea typeface="楷体" charset="0"/>
              <a:cs typeface="楷体" charset="0"/>
              <a:sym typeface="Franklin Gothic Medium" charset="0"/>
            </a:endParaRPr>
          </a:p>
        </p:txBody>
      </p:sp>
    </p:spTree>
  </p:cSld>
  <p:clrMapOvr>
    <a:masterClrMapping/>
  </p:clrMapOvr>
  <p:transition xmlns:p14="http://schemas.microsoft.com/office/powerpoint/2010/main">
    <p:random/>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2"/>
          <p:cNvPicPr>
            <a:picLocks noChangeAspect="1" noChangeArrowheads="1"/>
          </p:cNvPicPr>
          <p:nvPr/>
        </p:nvPicPr>
        <p:blipFill>
          <a:blip r:embed="rId3">
            <a:extLst>
              <a:ext uri="{28A0092B-C50C-407E-A947-70E740481C1C}">
                <a14:useLocalDpi xmlns:a14="http://schemas.microsoft.com/office/drawing/2010/main" val="0"/>
              </a:ext>
            </a:extLst>
          </a:blip>
          <a:srcRect t="6758" b="7448"/>
          <a:stretch>
            <a:fillRect/>
          </a:stretch>
        </p:blipFill>
        <p:spPr bwMode="auto">
          <a:xfrm>
            <a:off x="1547813" y="3429000"/>
            <a:ext cx="6276975" cy="237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6" name="文本占位符 2"/>
          <p:cNvSpPr>
            <a:spLocks noGrp="1" noChangeArrowheads="1"/>
          </p:cNvSpPr>
          <p:nvPr>
            <p:ph type="body" idx="4294967295"/>
          </p:nvPr>
        </p:nvSpPr>
        <p:spPr>
          <a:xfrm>
            <a:off x="457200" y="1412875"/>
            <a:ext cx="8686800" cy="1871663"/>
          </a:xfrm>
        </p:spPr>
        <p:txBody>
          <a:bodyPr/>
          <a:lstStyle/>
          <a:p>
            <a:pPr marL="0" indent="0" eaLnBrk="1" hangingPunct="1">
              <a:lnSpc>
                <a:spcPct val="110000"/>
              </a:lnSpc>
              <a:spcBef>
                <a:spcPct val="0"/>
              </a:spcBef>
              <a:buFont typeface="Arial" charset="0"/>
              <a:buNone/>
            </a:pPr>
            <a:r>
              <a:rPr lang="en-US" altLang="zh-CN" sz="2000">
                <a:latin typeface="楷体" charset="0"/>
                <a:ea typeface="楷体" charset="0"/>
                <a:cs typeface="楷体" charset="0"/>
              </a:rPr>
              <a:t>f1=imadjust</a:t>
            </a:r>
            <a:r>
              <a:rPr lang="zh-CN" altLang="en-US" sz="2000">
                <a:latin typeface="楷体" charset="0"/>
                <a:ea typeface="楷体" charset="0"/>
                <a:cs typeface="楷体" charset="0"/>
              </a:rPr>
              <a:t>（</a:t>
            </a:r>
            <a:r>
              <a:rPr lang="en-US" altLang="zh-CN" sz="2000">
                <a:latin typeface="楷体" charset="0"/>
                <a:ea typeface="楷体" charset="0"/>
                <a:cs typeface="楷体" charset="0"/>
              </a:rPr>
              <a:t>f</a:t>
            </a:r>
            <a:r>
              <a:rPr lang="zh-CN" altLang="en-US" sz="2000">
                <a:latin typeface="楷体" charset="0"/>
                <a:ea typeface="楷体" charset="0"/>
                <a:cs typeface="楷体" charset="0"/>
              </a:rPr>
              <a:t>，</a:t>
            </a:r>
            <a:r>
              <a:rPr lang="en-US" altLang="zh-CN" sz="2000">
                <a:latin typeface="楷体" charset="0"/>
                <a:ea typeface="楷体" charset="0"/>
                <a:cs typeface="楷体" charset="0"/>
              </a:rPr>
              <a:t>[low_in  high_in],[low_out  high_out],gamma</a:t>
            </a:r>
            <a:r>
              <a:rPr lang="zh-CN" altLang="en-US" sz="2000">
                <a:latin typeface="楷体" charset="0"/>
                <a:ea typeface="楷体" charset="0"/>
                <a:cs typeface="楷体" charset="0"/>
              </a:rPr>
              <a:t>）</a:t>
            </a:r>
          </a:p>
          <a:p>
            <a:pPr marL="0" indent="0" eaLnBrk="1" hangingPunct="1">
              <a:lnSpc>
                <a:spcPct val="110000"/>
              </a:lnSpc>
              <a:spcBef>
                <a:spcPct val="0"/>
              </a:spcBef>
              <a:buFont typeface="Arial" charset="0"/>
              <a:buNone/>
            </a:pPr>
            <a:r>
              <a:rPr lang="zh-CN" altLang="en-US" sz="2000">
                <a:latin typeface="楷体" charset="0"/>
                <a:ea typeface="楷体" charset="0"/>
                <a:cs typeface="楷体" charset="0"/>
              </a:rPr>
              <a:t> </a:t>
            </a:r>
            <a:r>
              <a:rPr lang="en-US" altLang="zh-CN" sz="2000">
                <a:solidFill>
                  <a:schemeClr val="hlink"/>
                </a:solidFill>
                <a:latin typeface="楷体" charset="0"/>
                <a:ea typeface="楷体" charset="0"/>
                <a:cs typeface="楷体" charset="0"/>
              </a:rPr>
              <a:t>4-1</a:t>
            </a:r>
          </a:p>
          <a:p>
            <a:pPr marL="0" indent="0" eaLnBrk="1" hangingPunct="1">
              <a:lnSpc>
                <a:spcPct val="110000"/>
              </a:lnSpc>
              <a:spcBef>
                <a:spcPct val="0"/>
              </a:spcBef>
              <a:buFont typeface="Arial" charset="0"/>
              <a:buNone/>
            </a:pPr>
            <a:r>
              <a:rPr lang="zh-CN" altLang="en-US" sz="2000">
                <a:latin typeface="楷体" charset="0"/>
                <a:ea typeface="楷体" charset="0"/>
                <a:cs typeface="楷体" charset="0"/>
              </a:rPr>
              <a:t>把图像</a:t>
            </a:r>
            <a:r>
              <a:rPr lang="en-US" altLang="zh-CN" sz="2000" i="1">
                <a:latin typeface="楷体" charset="0"/>
                <a:ea typeface="楷体" charset="0"/>
                <a:cs typeface="楷体" charset="0"/>
              </a:rPr>
              <a:t>f </a:t>
            </a:r>
            <a:r>
              <a:rPr lang="zh-CN" altLang="en-US" sz="2000">
                <a:latin typeface="楷体" charset="0"/>
                <a:ea typeface="楷体" charset="0"/>
                <a:cs typeface="楷体" charset="0"/>
              </a:rPr>
              <a:t>灰度变换到新范围。</a:t>
            </a:r>
          </a:p>
          <a:p>
            <a:pPr marL="0" indent="0" eaLnBrk="1" hangingPunct="1">
              <a:lnSpc>
                <a:spcPct val="110000"/>
              </a:lnSpc>
              <a:spcBef>
                <a:spcPct val="0"/>
              </a:spcBef>
              <a:buFont typeface="Arial" charset="0"/>
              <a:buNone/>
            </a:pPr>
            <a:r>
              <a:rPr lang="en-US" altLang="zh-CN" sz="2000" i="1">
                <a:latin typeface="楷体" charset="0"/>
                <a:ea typeface="楷体" charset="0"/>
                <a:cs typeface="楷体" charset="0"/>
              </a:rPr>
              <a:t>f </a:t>
            </a:r>
            <a:r>
              <a:rPr lang="zh-CN" altLang="en-US" sz="2000">
                <a:latin typeface="楷体" charset="0"/>
                <a:ea typeface="楷体" charset="0"/>
                <a:cs typeface="楷体" charset="0"/>
              </a:rPr>
              <a:t>中灰度值低于</a:t>
            </a:r>
            <a:r>
              <a:rPr lang="en-US" altLang="zh-CN" sz="2000">
                <a:latin typeface="楷体" charset="0"/>
                <a:ea typeface="楷体" charset="0"/>
                <a:cs typeface="楷体" charset="0"/>
              </a:rPr>
              <a:t>low_in</a:t>
            </a:r>
            <a:r>
              <a:rPr lang="zh-CN" altLang="en-US" sz="2000">
                <a:latin typeface="楷体" charset="0"/>
                <a:ea typeface="楷体" charset="0"/>
                <a:cs typeface="楷体" charset="0"/>
              </a:rPr>
              <a:t>的像素点在</a:t>
            </a:r>
            <a:r>
              <a:rPr lang="en-US" altLang="zh-CN" sz="2000" i="1">
                <a:latin typeface="楷体" charset="0"/>
                <a:ea typeface="楷体" charset="0"/>
                <a:cs typeface="楷体" charset="0"/>
              </a:rPr>
              <a:t>f1</a:t>
            </a:r>
            <a:r>
              <a:rPr lang="zh-CN" altLang="en-US" sz="2000">
                <a:latin typeface="楷体" charset="0"/>
                <a:ea typeface="楷体" charset="0"/>
                <a:cs typeface="楷体" charset="0"/>
              </a:rPr>
              <a:t>中灰度值被赋值为</a:t>
            </a:r>
            <a:r>
              <a:rPr lang="en-US" altLang="zh-CN" sz="2000">
                <a:latin typeface="楷体" charset="0"/>
                <a:ea typeface="楷体" charset="0"/>
                <a:cs typeface="楷体" charset="0"/>
              </a:rPr>
              <a:t>low_out,</a:t>
            </a:r>
            <a:r>
              <a:rPr lang="zh-CN" altLang="en-US" sz="2000">
                <a:latin typeface="楷体" charset="0"/>
                <a:ea typeface="楷体" charset="0"/>
                <a:cs typeface="楷体" charset="0"/>
              </a:rPr>
              <a:t>同理，</a:t>
            </a:r>
            <a:r>
              <a:rPr lang="en-US" altLang="zh-CN" sz="2000" i="1">
                <a:latin typeface="楷体" charset="0"/>
                <a:ea typeface="楷体" charset="0"/>
                <a:cs typeface="楷体" charset="0"/>
              </a:rPr>
              <a:t>f</a:t>
            </a:r>
            <a:r>
              <a:rPr lang="zh-CN" altLang="en-US" sz="2000">
                <a:latin typeface="楷体" charset="0"/>
                <a:ea typeface="楷体" charset="0"/>
                <a:cs typeface="楷体" charset="0"/>
              </a:rPr>
              <a:t>中灰度值高于</a:t>
            </a:r>
            <a:r>
              <a:rPr lang="en-US" altLang="zh-CN" sz="2000">
                <a:latin typeface="楷体" charset="0"/>
                <a:ea typeface="楷体" charset="0"/>
                <a:cs typeface="楷体" charset="0"/>
              </a:rPr>
              <a:t>high_in</a:t>
            </a:r>
            <a:r>
              <a:rPr lang="zh-CN" altLang="en-US" sz="2000">
                <a:latin typeface="楷体" charset="0"/>
                <a:ea typeface="楷体" charset="0"/>
                <a:cs typeface="楷体" charset="0"/>
              </a:rPr>
              <a:t>的像素点变换到</a:t>
            </a:r>
            <a:r>
              <a:rPr lang="en-US" altLang="zh-CN" sz="2000" i="1">
                <a:latin typeface="楷体" charset="0"/>
                <a:ea typeface="楷体" charset="0"/>
                <a:cs typeface="楷体" charset="0"/>
              </a:rPr>
              <a:t>f1</a:t>
            </a:r>
            <a:r>
              <a:rPr lang="zh-CN" altLang="en-US" sz="2000">
                <a:latin typeface="楷体" charset="0"/>
                <a:ea typeface="楷体" charset="0"/>
                <a:cs typeface="楷体" charset="0"/>
              </a:rPr>
              <a:t>时其灰度值也被赋值为</a:t>
            </a:r>
            <a:r>
              <a:rPr lang="en-US" altLang="zh-CN" sz="2000">
                <a:latin typeface="楷体" charset="0"/>
                <a:ea typeface="楷体" charset="0"/>
                <a:cs typeface="楷体" charset="0"/>
              </a:rPr>
              <a:t>high_out;</a:t>
            </a:r>
          </a:p>
          <a:p>
            <a:pPr marL="0" indent="0" eaLnBrk="1" hangingPunct="1">
              <a:lnSpc>
                <a:spcPct val="110000"/>
              </a:lnSpc>
              <a:spcBef>
                <a:spcPct val="0"/>
              </a:spcBef>
              <a:buFont typeface="Arial" charset="0"/>
              <a:buNone/>
            </a:pPr>
            <a:endParaRPr lang="zh-CN" altLang="en-US" sz="2000">
              <a:latin typeface="楷体" charset="0"/>
              <a:ea typeface="楷体" charset="0"/>
              <a:cs typeface="楷体" charset="0"/>
            </a:endParaRPr>
          </a:p>
        </p:txBody>
      </p:sp>
      <p:sp>
        <p:nvSpPr>
          <p:cNvPr id="36867" name="矩形 5"/>
          <p:cNvSpPr>
            <a:spLocks noChangeArrowheads="1"/>
          </p:cNvSpPr>
          <p:nvPr/>
        </p:nvSpPr>
        <p:spPr bwMode="auto">
          <a:xfrm>
            <a:off x="466725" y="117475"/>
            <a:ext cx="29527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600" b="1">
                <a:solidFill>
                  <a:srgbClr val="2C7C9F"/>
                </a:solidFill>
                <a:latin typeface="华文楷体" charset="0"/>
                <a:ea typeface="华文楷体" charset="0"/>
                <a:cs typeface="华文楷体" charset="0"/>
              </a:rPr>
              <a:t>函数</a:t>
            </a:r>
            <a:r>
              <a:rPr lang="en-US" altLang="zh-CN" sz="3600" b="1">
                <a:solidFill>
                  <a:srgbClr val="2C7C9F"/>
                </a:solidFill>
                <a:latin typeface="华文楷体" charset="0"/>
                <a:ea typeface="华文楷体" charset="0"/>
                <a:cs typeface="华文楷体" charset="0"/>
              </a:rPr>
              <a:t>imadjust</a:t>
            </a:r>
            <a:endParaRPr lang="zh-CN" altLang="en-US" sz="3600" b="1">
              <a:solidFill>
                <a:srgbClr val="2C7C9F"/>
              </a:solidFill>
              <a:latin typeface="华文楷体" charset="0"/>
              <a:ea typeface="华文楷体" charset="0"/>
              <a:cs typeface="华文楷体" charset="0"/>
            </a:endParaRPr>
          </a:p>
        </p:txBody>
      </p:sp>
    </p:spTree>
  </p:cSld>
  <p:clrMapOvr>
    <a:masterClrMapping/>
  </p:clrMapOvr>
  <p:transition xmlns:p14="http://schemas.microsoft.com/office/powerpoint/2010/main" spd="med">
    <p:wipe dir="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标题 1"/>
          <p:cNvSpPr>
            <a:spLocks noGrp="1" noChangeArrowheads="1"/>
          </p:cNvSpPr>
          <p:nvPr>
            <p:ph type="title"/>
          </p:nvPr>
        </p:nvSpPr>
        <p:spPr/>
        <p:txBody>
          <a:bodyPr/>
          <a:lstStyle/>
          <a:p>
            <a:pPr eaLnBrk="1" hangingPunct="1"/>
            <a:endParaRPr lang="zh-CN" altLang="en-US">
              <a:latin typeface="Franklin Gothic Medium" charset="0"/>
              <a:ea typeface="微软雅黑" charset="0"/>
              <a:cs typeface="微软雅黑" charset="0"/>
            </a:endParaRPr>
          </a:p>
        </p:txBody>
      </p:sp>
      <p:sp>
        <p:nvSpPr>
          <p:cNvPr id="123906" name="内容占位符 2"/>
          <p:cNvSpPr>
            <a:spLocks noGrp="1" noChangeArrowheads="1"/>
          </p:cNvSpPr>
          <p:nvPr>
            <p:ph idx="1"/>
          </p:nvPr>
        </p:nvSpPr>
        <p:spPr>
          <a:xfrm>
            <a:off x="468313" y="1268413"/>
            <a:ext cx="8229600" cy="4525962"/>
          </a:xfrm>
        </p:spPr>
        <p:txBody>
          <a:bodyPr/>
          <a:lstStyle/>
          <a:p>
            <a:pPr marL="0" indent="0" eaLnBrk="1" hangingPunct="1">
              <a:lnSpc>
                <a:spcPct val="120000"/>
              </a:lnSpc>
              <a:spcBef>
                <a:spcPct val="0"/>
              </a:spcBef>
              <a:buFont typeface="Wingdings 2" charset="0"/>
              <a:buNone/>
            </a:pPr>
            <a:r>
              <a:rPr lang="en-US" altLang="zh-CN" sz="1800">
                <a:solidFill>
                  <a:schemeClr val="tx1"/>
                </a:solidFill>
                <a:latin typeface="微软雅黑" charset="0"/>
                <a:ea typeface="微软雅黑" charset="0"/>
                <a:cs typeface="微软雅黑" charset="0"/>
              </a:rPr>
              <a:t>maketform</a:t>
            </a:r>
            <a:r>
              <a:rPr lang="zh-CN" altLang="en-US" sz="1800">
                <a:solidFill>
                  <a:schemeClr val="tx1"/>
                </a:solidFill>
                <a:latin typeface="微软雅黑" charset="0"/>
                <a:ea typeface="微软雅黑" charset="0"/>
                <a:cs typeface="微软雅黑" charset="0"/>
              </a:rPr>
              <a:t>函数用于创建空间变换结构。调用格式：</a:t>
            </a:r>
          </a:p>
          <a:p>
            <a:pPr marL="0" indent="0" eaLnBrk="1" hangingPunct="1">
              <a:lnSpc>
                <a:spcPct val="120000"/>
              </a:lnSpc>
              <a:spcBef>
                <a:spcPct val="0"/>
              </a:spcBef>
              <a:buFont typeface="Wingdings 2" charset="0"/>
              <a:buNone/>
            </a:pPr>
            <a:r>
              <a:rPr lang="zh-CN" altLang="en-US" sz="1800">
                <a:solidFill>
                  <a:schemeClr val="tx1"/>
                </a:solidFill>
                <a:latin typeface="微软雅黑" charset="0"/>
                <a:ea typeface="微软雅黑" charset="0"/>
                <a:cs typeface="微软雅黑" charset="0"/>
              </a:rPr>
              <a:t>（</a:t>
            </a:r>
            <a:r>
              <a:rPr lang="en-US" altLang="zh-CN" sz="1800">
                <a:solidFill>
                  <a:schemeClr val="tx1"/>
                </a:solidFill>
                <a:latin typeface="微软雅黑" charset="0"/>
                <a:ea typeface="微软雅黑" charset="0"/>
                <a:cs typeface="微软雅黑" charset="0"/>
              </a:rPr>
              <a:t>1</a:t>
            </a:r>
            <a:r>
              <a:rPr lang="zh-CN" altLang="en-US" sz="1800">
                <a:solidFill>
                  <a:schemeClr val="tx1"/>
                </a:solidFill>
                <a:latin typeface="微软雅黑" charset="0"/>
                <a:ea typeface="微软雅黑" charset="0"/>
                <a:cs typeface="微软雅黑" charset="0"/>
              </a:rPr>
              <a:t>）</a:t>
            </a:r>
            <a:r>
              <a:rPr lang="en-US" altLang="zh-CN" sz="1800">
                <a:solidFill>
                  <a:schemeClr val="tx1"/>
                </a:solidFill>
                <a:latin typeface="微软雅黑" charset="0"/>
                <a:ea typeface="微软雅黑" charset="0"/>
                <a:cs typeface="微软雅黑" charset="0"/>
              </a:rPr>
              <a:t>T = maketform(transformtype,...)</a:t>
            </a:r>
          </a:p>
          <a:p>
            <a:pPr marL="0" indent="0" eaLnBrk="1" hangingPunct="1">
              <a:lnSpc>
                <a:spcPct val="120000"/>
              </a:lnSpc>
              <a:spcBef>
                <a:spcPct val="0"/>
              </a:spcBef>
              <a:buFont typeface="Wingdings 2" charset="0"/>
              <a:buNone/>
            </a:pPr>
            <a:r>
              <a:rPr lang="zh-CN" altLang="en-US" sz="1800">
                <a:solidFill>
                  <a:schemeClr val="tx1"/>
                </a:solidFill>
                <a:latin typeface="微软雅黑" charset="0"/>
                <a:ea typeface="微软雅黑" charset="0"/>
                <a:cs typeface="微软雅黑" charset="0"/>
              </a:rPr>
              <a:t>（</a:t>
            </a:r>
            <a:r>
              <a:rPr lang="en-US" altLang="zh-CN" sz="1800">
                <a:solidFill>
                  <a:schemeClr val="tx1"/>
                </a:solidFill>
                <a:latin typeface="微软雅黑" charset="0"/>
                <a:ea typeface="微软雅黑" charset="0"/>
                <a:cs typeface="微软雅黑" charset="0"/>
              </a:rPr>
              <a:t>2</a:t>
            </a:r>
            <a:r>
              <a:rPr lang="zh-CN" altLang="en-US" sz="1800">
                <a:solidFill>
                  <a:schemeClr val="tx1"/>
                </a:solidFill>
                <a:latin typeface="微软雅黑" charset="0"/>
                <a:ea typeface="微软雅黑" charset="0"/>
                <a:cs typeface="微软雅黑" charset="0"/>
              </a:rPr>
              <a:t>）</a:t>
            </a:r>
            <a:r>
              <a:rPr lang="en-US" altLang="zh-CN" sz="1800">
                <a:solidFill>
                  <a:schemeClr val="tx1"/>
                </a:solidFill>
                <a:latin typeface="微软雅黑" charset="0"/>
                <a:ea typeface="微软雅黑" charset="0"/>
                <a:cs typeface="微软雅黑" charset="0"/>
              </a:rPr>
              <a:t>T = maketform('affine',A)</a:t>
            </a:r>
          </a:p>
          <a:p>
            <a:pPr marL="0" indent="0" eaLnBrk="1" hangingPunct="1">
              <a:lnSpc>
                <a:spcPct val="120000"/>
              </a:lnSpc>
              <a:spcBef>
                <a:spcPct val="0"/>
              </a:spcBef>
              <a:buFont typeface="Wingdings 2" charset="0"/>
              <a:buNone/>
            </a:pPr>
            <a:r>
              <a:rPr lang="zh-CN" altLang="en-US" sz="1800">
                <a:solidFill>
                  <a:schemeClr val="tx1"/>
                </a:solidFill>
                <a:latin typeface="微软雅黑" charset="0"/>
                <a:ea typeface="微软雅黑" charset="0"/>
                <a:cs typeface="微软雅黑" charset="0"/>
              </a:rPr>
              <a:t>（</a:t>
            </a:r>
            <a:r>
              <a:rPr lang="en-US" altLang="zh-CN" sz="1800">
                <a:solidFill>
                  <a:schemeClr val="tx1"/>
                </a:solidFill>
                <a:latin typeface="微软雅黑" charset="0"/>
                <a:ea typeface="微软雅黑" charset="0"/>
                <a:cs typeface="微软雅黑" charset="0"/>
              </a:rPr>
              <a:t>3</a:t>
            </a:r>
            <a:r>
              <a:rPr lang="zh-CN" altLang="en-US" sz="1800">
                <a:solidFill>
                  <a:schemeClr val="tx1"/>
                </a:solidFill>
                <a:latin typeface="微软雅黑" charset="0"/>
                <a:ea typeface="微软雅黑" charset="0"/>
                <a:cs typeface="微软雅黑" charset="0"/>
              </a:rPr>
              <a:t>）</a:t>
            </a:r>
            <a:r>
              <a:rPr lang="en-US" altLang="zh-CN" sz="1800">
                <a:solidFill>
                  <a:schemeClr val="tx1"/>
                </a:solidFill>
                <a:latin typeface="微软雅黑" charset="0"/>
                <a:ea typeface="微软雅黑" charset="0"/>
                <a:cs typeface="微软雅黑" charset="0"/>
              </a:rPr>
              <a:t>T = maketform('affine',U,X)</a:t>
            </a:r>
          </a:p>
          <a:p>
            <a:pPr marL="0" indent="0" eaLnBrk="1" hangingPunct="1">
              <a:lnSpc>
                <a:spcPct val="120000"/>
              </a:lnSpc>
              <a:spcBef>
                <a:spcPct val="0"/>
              </a:spcBef>
              <a:buFont typeface="Wingdings 2" charset="0"/>
              <a:buNone/>
            </a:pPr>
            <a:r>
              <a:rPr lang="zh-CN" altLang="en-US" sz="1800">
                <a:solidFill>
                  <a:schemeClr val="tx1"/>
                </a:solidFill>
                <a:latin typeface="微软雅黑" charset="0"/>
                <a:ea typeface="微软雅黑" charset="0"/>
                <a:cs typeface="微软雅黑" charset="0"/>
              </a:rPr>
              <a:t>（</a:t>
            </a:r>
            <a:r>
              <a:rPr lang="en-US" altLang="zh-CN" sz="1800">
                <a:solidFill>
                  <a:schemeClr val="tx1"/>
                </a:solidFill>
                <a:latin typeface="微软雅黑" charset="0"/>
                <a:ea typeface="微软雅黑" charset="0"/>
                <a:cs typeface="微软雅黑" charset="0"/>
              </a:rPr>
              <a:t>4</a:t>
            </a:r>
            <a:r>
              <a:rPr lang="zh-CN" altLang="en-US" sz="1800">
                <a:solidFill>
                  <a:schemeClr val="tx1"/>
                </a:solidFill>
                <a:latin typeface="微软雅黑" charset="0"/>
                <a:ea typeface="微软雅黑" charset="0"/>
                <a:cs typeface="微软雅黑" charset="0"/>
              </a:rPr>
              <a:t>）</a:t>
            </a:r>
            <a:r>
              <a:rPr lang="en-US" altLang="zh-CN" sz="1800">
                <a:solidFill>
                  <a:schemeClr val="tx1"/>
                </a:solidFill>
                <a:latin typeface="微软雅黑" charset="0"/>
                <a:ea typeface="微软雅黑" charset="0"/>
                <a:cs typeface="微软雅黑" charset="0"/>
              </a:rPr>
              <a:t>T = maketform('projective',A)</a:t>
            </a:r>
          </a:p>
          <a:p>
            <a:pPr marL="0" indent="0" eaLnBrk="1" hangingPunct="1">
              <a:lnSpc>
                <a:spcPct val="120000"/>
              </a:lnSpc>
              <a:spcBef>
                <a:spcPct val="0"/>
              </a:spcBef>
              <a:buFont typeface="Wingdings 2" charset="0"/>
              <a:buNone/>
            </a:pPr>
            <a:r>
              <a:rPr lang="zh-CN" altLang="en-US" sz="1800">
                <a:solidFill>
                  <a:schemeClr val="tx1"/>
                </a:solidFill>
                <a:latin typeface="微软雅黑" charset="0"/>
                <a:ea typeface="微软雅黑" charset="0"/>
                <a:cs typeface="微软雅黑" charset="0"/>
              </a:rPr>
              <a:t>（</a:t>
            </a:r>
            <a:r>
              <a:rPr lang="en-US" altLang="zh-CN" sz="1800">
                <a:solidFill>
                  <a:schemeClr val="tx1"/>
                </a:solidFill>
                <a:latin typeface="微软雅黑" charset="0"/>
                <a:ea typeface="微软雅黑" charset="0"/>
                <a:cs typeface="微软雅黑" charset="0"/>
              </a:rPr>
              <a:t>5</a:t>
            </a:r>
            <a:r>
              <a:rPr lang="zh-CN" altLang="en-US" sz="1800">
                <a:solidFill>
                  <a:schemeClr val="tx1"/>
                </a:solidFill>
                <a:latin typeface="微软雅黑" charset="0"/>
                <a:ea typeface="微软雅黑" charset="0"/>
                <a:cs typeface="微软雅黑" charset="0"/>
              </a:rPr>
              <a:t>）</a:t>
            </a:r>
            <a:r>
              <a:rPr lang="en-US" altLang="zh-CN" sz="1800">
                <a:solidFill>
                  <a:schemeClr val="tx1"/>
                </a:solidFill>
                <a:latin typeface="微软雅黑" charset="0"/>
                <a:ea typeface="微软雅黑" charset="0"/>
                <a:cs typeface="微软雅黑" charset="0"/>
              </a:rPr>
              <a:t>T = maketform('projective',U,X)</a:t>
            </a:r>
          </a:p>
          <a:p>
            <a:pPr marL="0" indent="0" eaLnBrk="1" hangingPunct="1">
              <a:lnSpc>
                <a:spcPct val="120000"/>
              </a:lnSpc>
              <a:spcBef>
                <a:spcPct val="0"/>
              </a:spcBef>
              <a:buFont typeface="Wingdings 2" charset="0"/>
              <a:buNone/>
            </a:pPr>
            <a:r>
              <a:rPr lang="zh-CN" altLang="en-US" sz="1800">
                <a:solidFill>
                  <a:schemeClr val="tx1"/>
                </a:solidFill>
                <a:latin typeface="微软雅黑" charset="0"/>
                <a:ea typeface="微软雅黑" charset="0"/>
                <a:cs typeface="微软雅黑" charset="0"/>
              </a:rPr>
              <a:t>（</a:t>
            </a:r>
            <a:r>
              <a:rPr lang="en-US" altLang="zh-CN" sz="1800">
                <a:solidFill>
                  <a:schemeClr val="tx1"/>
                </a:solidFill>
                <a:latin typeface="微软雅黑" charset="0"/>
                <a:ea typeface="微软雅黑" charset="0"/>
                <a:cs typeface="微软雅黑" charset="0"/>
              </a:rPr>
              <a:t>6</a:t>
            </a:r>
            <a:r>
              <a:rPr lang="zh-CN" altLang="en-US" sz="1800">
                <a:solidFill>
                  <a:schemeClr val="tx1"/>
                </a:solidFill>
                <a:latin typeface="微软雅黑" charset="0"/>
                <a:ea typeface="微软雅黑" charset="0"/>
                <a:cs typeface="微软雅黑" charset="0"/>
              </a:rPr>
              <a:t>）</a:t>
            </a:r>
            <a:r>
              <a:rPr lang="en-US" altLang="zh-CN" sz="1800">
                <a:solidFill>
                  <a:schemeClr val="tx1"/>
                </a:solidFill>
                <a:latin typeface="微软雅黑" charset="0"/>
                <a:ea typeface="微软雅黑" charset="0"/>
                <a:cs typeface="微软雅黑" charset="0"/>
              </a:rPr>
              <a:t>T = maketform('custom', NDIMS_IN, NDIMS_OUT, FORWARD_FCN, INVERSE_FCN, TDATA)</a:t>
            </a:r>
          </a:p>
          <a:p>
            <a:pPr marL="0" indent="0" eaLnBrk="1" hangingPunct="1">
              <a:lnSpc>
                <a:spcPct val="120000"/>
              </a:lnSpc>
              <a:spcBef>
                <a:spcPct val="0"/>
              </a:spcBef>
              <a:buFont typeface="Wingdings 2" charset="0"/>
              <a:buNone/>
            </a:pPr>
            <a:r>
              <a:rPr lang="zh-CN" altLang="en-US" sz="1800">
                <a:solidFill>
                  <a:schemeClr val="tx1"/>
                </a:solidFill>
                <a:latin typeface="微软雅黑" charset="0"/>
                <a:ea typeface="微软雅黑" charset="0"/>
                <a:cs typeface="微软雅黑" charset="0"/>
              </a:rPr>
              <a:t>（</a:t>
            </a:r>
            <a:r>
              <a:rPr lang="en-US" altLang="zh-CN" sz="1800">
                <a:solidFill>
                  <a:schemeClr val="tx1"/>
                </a:solidFill>
                <a:latin typeface="微软雅黑" charset="0"/>
                <a:ea typeface="微软雅黑" charset="0"/>
                <a:cs typeface="微软雅黑" charset="0"/>
              </a:rPr>
              <a:t>7</a:t>
            </a:r>
            <a:r>
              <a:rPr lang="zh-CN" altLang="en-US" sz="1800">
                <a:solidFill>
                  <a:schemeClr val="tx1"/>
                </a:solidFill>
                <a:latin typeface="微软雅黑" charset="0"/>
                <a:ea typeface="微软雅黑" charset="0"/>
                <a:cs typeface="微软雅黑" charset="0"/>
              </a:rPr>
              <a:t>）</a:t>
            </a:r>
            <a:r>
              <a:rPr lang="en-US" altLang="zh-CN" sz="1800">
                <a:solidFill>
                  <a:schemeClr val="tx1"/>
                </a:solidFill>
                <a:latin typeface="微软雅黑" charset="0"/>
                <a:ea typeface="微软雅黑" charset="0"/>
                <a:cs typeface="微软雅黑" charset="0"/>
              </a:rPr>
              <a:t>T = maketform('box',tsize,LOW,HIGH)</a:t>
            </a:r>
          </a:p>
          <a:p>
            <a:pPr marL="0" indent="0" eaLnBrk="1" hangingPunct="1">
              <a:lnSpc>
                <a:spcPct val="120000"/>
              </a:lnSpc>
              <a:spcBef>
                <a:spcPct val="0"/>
              </a:spcBef>
              <a:buFont typeface="Wingdings 2" charset="0"/>
              <a:buNone/>
            </a:pPr>
            <a:r>
              <a:rPr lang="zh-CN" altLang="en-US" sz="1800">
                <a:solidFill>
                  <a:schemeClr val="tx1"/>
                </a:solidFill>
                <a:latin typeface="微软雅黑" charset="0"/>
                <a:ea typeface="微软雅黑" charset="0"/>
                <a:cs typeface="微软雅黑" charset="0"/>
              </a:rPr>
              <a:t>（</a:t>
            </a:r>
            <a:r>
              <a:rPr lang="en-US" altLang="zh-CN" sz="1800">
                <a:solidFill>
                  <a:schemeClr val="tx1"/>
                </a:solidFill>
                <a:latin typeface="微软雅黑" charset="0"/>
                <a:ea typeface="微软雅黑" charset="0"/>
                <a:cs typeface="微软雅黑" charset="0"/>
              </a:rPr>
              <a:t>8</a:t>
            </a:r>
            <a:r>
              <a:rPr lang="zh-CN" altLang="en-US" sz="1800">
                <a:solidFill>
                  <a:schemeClr val="tx1"/>
                </a:solidFill>
                <a:latin typeface="微软雅黑" charset="0"/>
                <a:ea typeface="微软雅黑" charset="0"/>
                <a:cs typeface="微软雅黑" charset="0"/>
              </a:rPr>
              <a:t>）</a:t>
            </a:r>
            <a:r>
              <a:rPr lang="en-US" altLang="zh-CN" sz="1800">
                <a:solidFill>
                  <a:schemeClr val="tx1"/>
                </a:solidFill>
                <a:latin typeface="微软雅黑" charset="0"/>
                <a:ea typeface="微软雅黑" charset="0"/>
                <a:cs typeface="微软雅黑" charset="0"/>
              </a:rPr>
              <a:t>T = maketform('box',INBOUNDS, OUTBOUNDS)</a:t>
            </a:r>
          </a:p>
          <a:p>
            <a:pPr marL="0" indent="0" eaLnBrk="1" hangingPunct="1">
              <a:lnSpc>
                <a:spcPct val="120000"/>
              </a:lnSpc>
              <a:spcBef>
                <a:spcPct val="0"/>
              </a:spcBef>
              <a:buFont typeface="Wingdings 2" charset="0"/>
              <a:buNone/>
            </a:pPr>
            <a:r>
              <a:rPr lang="zh-CN" altLang="en-US" sz="1800">
                <a:solidFill>
                  <a:schemeClr val="tx1"/>
                </a:solidFill>
                <a:latin typeface="微软雅黑" charset="0"/>
                <a:ea typeface="微软雅黑" charset="0"/>
                <a:cs typeface="微软雅黑" charset="0"/>
              </a:rPr>
              <a:t>（</a:t>
            </a:r>
            <a:r>
              <a:rPr lang="en-US" altLang="zh-CN" sz="1800">
                <a:solidFill>
                  <a:schemeClr val="tx1"/>
                </a:solidFill>
                <a:latin typeface="微软雅黑" charset="0"/>
                <a:ea typeface="微软雅黑" charset="0"/>
                <a:cs typeface="微软雅黑" charset="0"/>
              </a:rPr>
              <a:t>9</a:t>
            </a:r>
            <a:r>
              <a:rPr lang="zh-CN" altLang="en-US" sz="1800">
                <a:solidFill>
                  <a:schemeClr val="tx1"/>
                </a:solidFill>
                <a:latin typeface="微软雅黑" charset="0"/>
                <a:ea typeface="微软雅黑" charset="0"/>
                <a:cs typeface="微软雅黑" charset="0"/>
              </a:rPr>
              <a:t>）</a:t>
            </a:r>
            <a:r>
              <a:rPr lang="en-US" altLang="zh-CN" sz="1800">
                <a:solidFill>
                  <a:schemeClr val="tx1"/>
                </a:solidFill>
                <a:latin typeface="微软雅黑" charset="0"/>
                <a:ea typeface="微软雅黑" charset="0"/>
                <a:cs typeface="微软雅黑" charset="0"/>
              </a:rPr>
              <a:t>T = maketform('composite',T1,T2,...,TL)</a:t>
            </a:r>
          </a:p>
          <a:p>
            <a:pPr marL="0" indent="0" eaLnBrk="1" hangingPunct="1">
              <a:lnSpc>
                <a:spcPct val="120000"/>
              </a:lnSpc>
              <a:spcBef>
                <a:spcPct val="0"/>
              </a:spcBef>
              <a:buFont typeface="Wingdings 2" charset="0"/>
              <a:buNone/>
            </a:pPr>
            <a:r>
              <a:rPr lang="zh-CN" altLang="en-US" sz="1800">
                <a:solidFill>
                  <a:schemeClr val="tx1"/>
                </a:solidFill>
                <a:latin typeface="微软雅黑" charset="0"/>
                <a:ea typeface="微软雅黑" charset="0"/>
                <a:cs typeface="微软雅黑" charset="0"/>
              </a:rPr>
              <a:t>（</a:t>
            </a:r>
            <a:r>
              <a:rPr lang="en-US" altLang="zh-CN" sz="1800">
                <a:solidFill>
                  <a:schemeClr val="tx1"/>
                </a:solidFill>
                <a:latin typeface="微软雅黑" charset="0"/>
                <a:ea typeface="微软雅黑" charset="0"/>
                <a:cs typeface="微软雅黑" charset="0"/>
              </a:rPr>
              <a:t>10</a:t>
            </a:r>
            <a:r>
              <a:rPr lang="zh-CN" altLang="en-US" sz="1800">
                <a:solidFill>
                  <a:schemeClr val="tx1"/>
                </a:solidFill>
                <a:latin typeface="微软雅黑" charset="0"/>
                <a:ea typeface="微软雅黑" charset="0"/>
                <a:cs typeface="微软雅黑" charset="0"/>
              </a:rPr>
              <a:t>）</a:t>
            </a:r>
            <a:r>
              <a:rPr lang="en-US" altLang="zh-CN" sz="1800">
                <a:solidFill>
                  <a:schemeClr val="tx1"/>
                </a:solidFill>
                <a:latin typeface="微软雅黑" charset="0"/>
                <a:ea typeface="微软雅黑" charset="0"/>
                <a:cs typeface="微软雅黑" charset="0"/>
              </a:rPr>
              <a:t>T = maketform('composite', [T1 T2 ... TL])</a:t>
            </a:r>
            <a:endParaRPr lang="zh-CN" altLang="en-US" sz="1800">
              <a:solidFill>
                <a:schemeClr val="tx1"/>
              </a:solidFill>
              <a:latin typeface="微软雅黑" charset="0"/>
              <a:ea typeface="微软雅黑" charset="0"/>
              <a:cs typeface="微软雅黑" charset="0"/>
            </a:endParaRPr>
          </a:p>
        </p:txBody>
      </p:sp>
      <p:sp>
        <p:nvSpPr>
          <p:cNvPr id="123907" name="标题 1"/>
          <p:cNvSpPr>
            <a:spLocks noGrp="1" noChangeArrowheads="1"/>
          </p:cNvSpPr>
          <p:nvPr/>
        </p:nvSpPr>
        <p:spPr bwMode="auto">
          <a:xfrm>
            <a:off x="457200" y="131763"/>
            <a:ext cx="69945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914400" indent="-914400"/>
            <a:r>
              <a:rPr lang="zh-CN" altLang="en-US" sz="3200" b="1">
                <a:solidFill>
                  <a:srgbClr val="244A58"/>
                </a:solidFill>
                <a:latin typeface="Times New Roman" charset="0"/>
                <a:ea typeface="楷体" charset="0"/>
                <a:cs typeface="楷体" charset="0"/>
                <a:sym typeface="微软雅黑" charset="0"/>
              </a:rPr>
              <a:t>imtransform函数变换</a:t>
            </a:r>
            <a:endParaRPr lang="zh-CN" altLang="en-US" sz="3200" b="1">
              <a:solidFill>
                <a:srgbClr val="244A58"/>
              </a:solidFill>
              <a:latin typeface="Times New Roman" charset="0"/>
              <a:ea typeface="楷体" charset="0"/>
              <a:cs typeface="楷体" charset="0"/>
              <a:sym typeface="Franklin Gothic Medium" charset="0"/>
            </a:endParaRPr>
          </a:p>
        </p:txBody>
      </p:sp>
    </p:spTree>
  </p:cSld>
  <p:clrMapOvr>
    <a:masterClrMapping/>
  </p:clrMapOvr>
  <p:transition xmlns:p14="http://schemas.microsoft.com/office/powerpoint/2010/main">
    <p:random/>
  </p:transitio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标题 1"/>
          <p:cNvSpPr>
            <a:spLocks noGrp="1" noChangeArrowheads="1"/>
          </p:cNvSpPr>
          <p:nvPr>
            <p:ph type="title"/>
          </p:nvPr>
        </p:nvSpPr>
        <p:spPr/>
        <p:txBody>
          <a:bodyPr/>
          <a:lstStyle/>
          <a:p>
            <a:pPr eaLnBrk="1" hangingPunct="1"/>
            <a:endParaRPr lang="zh-CN" altLang="en-US">
              <a:latin typeface="Franklin Gothic Medium" charset="0"/>
              <a:ea typeface="微软雅黑" charset="0"/>
              <a:cs typeface="微软雅黑" charset="0"/>
            </a:endParaRPr>
          </a:p>
        </p:txBody>
      </p:sp>
      <p:sp>
        <p:nvSpPr>
          <p:cNvPr id="124930" name="内容占位符 2"/>
          <p:cNvSpPr>
            <a:spLocks noGrp="1" noChangeArrowheads="1"/>
          </p:cNvSpPr>
          <p:nvPr>
            <p:ph idx="1"/>
          </p:nvPr>
        </p:nvSpPr>
        <p:spPr/>
        <p:txBody>
          <a:bodyPr/>
          <a:lstStyle/>
          <a:p>
            <a:pPr marL="0" indent="0" eaLnBrk="1" hangingPunct="1">
              <a:buFont typeface="Wingdings 2" charset="0"/>
              <a:buNone/>
            </a:pPr>
            <a:r>
              <a:rPr lang="en-US" altLang="zh-CN">
                <a:latin typeface="微软雅黑" charset="0"/>
                <a:ea typeface="微软雅黑" charset="0"/>
                <a:cs typeface="微软雅黑" charset="0"/>
              </a:rPr>
              <a:t>imtransform</a:t>
            </a:r>
            <a:r>
              <a:rPr lang="zh-CN" altLang="en-US">
                <a:latin typeface="微软雅黑" charset="0"/>
                <a:ea typeface="微软雅黑" charset="0"/>
                <a:cs typeface="微软雅黑" charset="0"/>
              </a:rPr>
              <a:t>函数用于实现图像空间变换。其调用格式为：</a:t>
            </a:r>
          </a:p>
          <a:p>
            <a:pPr marL="0" indent="0" eaLnBrk="1" hangingPunct="1">
              <a:buFont typeface="Wingdings 2" charset="0"/>
              <a:buNone/>
            </a:pPr>
            <a:r>
              <a:rPr lang="zh-CN" altLang="en-US">
                <a:latin typeface="微软雅黑" charset="0"/>
                <a:ea typeface="微软雅黑" charset="0"/>
                <a:cs typeface="微软雅黑" charset="0"/>
              </a:rPr>
              <a:t>（</a:t>
            </a:r>
            <a:r>
              <a:rPr lang="en-US" altLang="zh-CN">
                <a:latin typeface="微软雅黑" charset="0"/>
                <a:ea typeface="微软雅黑" charset="0"/>
                <a:cs typeface="微软雅黑" charset="0"/>
              </a:rPr>
              <a:t>1</a:t>
            </a:r>
            <a:r>
              <a:rPr lang="zh-CN" altLang="en-US">
                <a:latin typeface="微软雅黑" charset="0"/>
                <a:ea typeface="微软雅黑" charset="0"/>
                <a:cs typeface="微软雅黑" charset="0"/>
              </a:rPr>
              <a:t>）</a:t>
            </a:r>
            <a:r>
              <a:rPr lang="en-US" altLang="zh-CN">
                <a:latin typeface="微软雅黑" charset="0"/>
                <a:ea typeface="微软雅黑" charset="0"/>
                <a:cs typeface="微软雅黑" charset="0"/>
              </a:rPr>
              <a:t>B = imtransform(A,tform)</a:t>
            </a:r>
          </a:p>
          <a:p>
            <a:pPr marL="0" indent="0" eaLnBrk="1" hangingPunct="1">
              <a:buFont typeface="Wingdings 2" charset="0"/>
              <a:buNone/>
            </a:pPr>
            <a:r>
              <a:rPr lang="zh-CN" altLang="en-US">
                <a:latin typeface="微软雅黑" charset="0"/>
                <a:ea typeface="微软雅黑" charset="0"/>
                <a:cs typeface="微软雅黑" charset="0"/>
              </a:rPr>
              <a:t>（</a:t>
            </a:r>
            <a:r>
              <a:rPr lang="en-US" altLang="zh-CN">
                <a:latin typeface="微软雅黑" charset="0"/>
                <a:ea typeface="微软雅黑" charset="0"/>
                <a:cs typeface="微软雅黑" charset="0"/>
              </a:rPr>
              <a:t>2</a:t>
            </a:r>
            <a:r>
              <a:rPr lang="zh-CN" altLang="en-US">
                <a:latin typeface="微软雅黑" charset="0"/>
                <a:ea typeface="微软雅黑" charset="0"/>
                <a:cs typeface="微软雅黑" charset="0"/>
              </a:rPr>
              <a:t>）</a:t>
            </a:r>
            <a:r>
              <a:rPr lang="en-US" altLang="zh-CN">
                <a:latin typeface="微软雅黑" charset="0"/>
                <a:ea typeface="微软雅黑" charset="0"/>
                <a:cs typeface="微软雅黑" charset="0"/>
              </a:rPr>
              <a:t>B = imtransform(A,tform,interp)</a:t>
            </a:r>
            <a:endParaRPr lang="zh-CN" altLang="en-US">
              <a:latin typeface="微软雅黑" charset="0"/>
              <a:ea typeface="微软雅黑" charset="0"/>
              <a:cs typeface="微软雅黑" charset="0"/>
            </a:endParaRPr>
          </a:p>
          <a:p>
            <a:pPr marL="0" indent="0" eaLnBrk="1" hangingPunct="1">
              <a:buFont typeface="Wingdings 2" charset="0"/>
              <a:buNone/>
            </a:pPr>
            <a:r>
              <a:rPr lang="zh-CN" altLang="en-US">
                <a:latin typeface="微软雅黑" charset="0"/>
                <a:ea typeface="微软雅黑" charset="0"/>
                <a:cs typeface="微软雅黑" charset="0"/>
              </a:rPr>
              <a:t>（</a:t>
            </a:r>
            <a:r>
              <a:rPr lang="en-US" altLang="zh-CN">
                <a:latin typeface="微软雅黑" charset="0"/>
                <a:ea typeface="微软雅黑" charset="0"/>
                <a:cs typeface="微软雅黑" charset="0"/>
              </a:rPr>
              <a:t>3</a:t>
            </a:r>
            <a:r>
              <a:rPr lang="zh-CN" altLang="en-US">
                <a:latin typeface="微软雅黑" charset="0"/>
                <a:ea typeface="微软雅黑" charset="0"/>
                <a:cs typeface="微软雅黑" charset="0"/>
              </a:rPr>
              <a:t>）</a:t>
            </a:r>
            <a:r>
              <a:rPr lang="en-US" altLang="zh-CN">
                <a:latin typeface="微软雅黑" charset="0"/>
                <a:ea typeface="微软雅黑" charset="0"/>
                <a:cs typeface="微软雅黑" charset="0"/>
              </a:rPr>
              <a:t>[B,xdata,ydata]=imtransform(...)</a:t>
            </a:r>
          </a:p>
          <a:p>
            <a:pPr marL="0" indent="0" eaLnBrk="1" hangingPunct="1">
              <a:buFont typeface="Wingdings 2" charset="0"/>
              <a:buNone/>
            </a:pPr>
            <a:r>
              <a:rPr lang="zh-CN" altLang="en-US">
                <a:latin typeface="微软雅黑" charset="0"/>
                <a:ea typeface="微软雅黑" charset="0"/>
                <a:cs typeface="微软雅黑" charset="0"/>
              </a:rPr>
              <a:t>（</a:t>
            </a:r>
            <a:r>
              <a:rPr lang="en-US" altLang="zh-CN">
                <a:latin typeface="微软雅黑" charset="0"/>
                <a:ea typeface="微软雅黑" charset="0"/>
                <a:cs typeface="微软雅黑" charset="0"/>
              </a:rPr>
              <a:t>4</a:t>
            </a:r>
            <a:r>
              <a:rPr lang="zh-CN" altLang="en-US">
                <a:latin typeface="微软雅黑" charset="0"/>
                <a:ea typeface="微软雅黑" charset="0"/>
                <a:cs typeface="微软雅黑" charset="0"/>
              </a:rPr>
              <a:t>）</a:t>
            </a:r>
            <a:r>
              <a:rPr lang="en-US" altLang="zh-CN">
                <a:latin typeface="微软雅黑" charset="0"/>
                <a:ea typeface="微软雅黑" charset="0"/>
                <a:cs typeface="微软雅黑" charset="0"/>
              </a:rPr>
              <a:t>[B,xdata,ydata]=imtransform(...,Name,Value)</a:t>
            </a:r>
          </a:p>
          <a:p>
            <a:pPr marL="0" indent="0" eaLnBrk="1" hangingPunct="1"/>
            <a:endParaRPr lang="zh-CN" altLang="en-US">
              <a:latin typeface="微软雅黑" charset="0"/>
              <a:ea typeface="微软雅黑" charset="0"/>
              <a:cs typeface="微软雅黑" charset="0"/>
            </a:endParaRPr>
          </a:p>
        </p:txBody>
      </p:sp>
      <p:sp>
        <p:nvSpPr>
          <p:cNvPr id="124931" name="标题 1"/>
          <p:cNvSpPr>
            <a:spLocks noGrp="1" noChangeArrowheads="1"/>
          </p:cNvSpPr>
          <p:nvPr/>
        </p:nvSpPr>
        <p:spPr bwMode="auto">
          <a:xfrm>
            <a:off x="457200" y="131763"/>
            <a:ext cx="69945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914400" indent="-914400"/>
            <a:r>
              <a:rPr lang="zh-CN" altLang="en-US" sz="3200" b="1">
                <a:solidFill>
                  <a:schemeClr val="accent2"/>
                </a:solidFill>
                <a:latin typeface="Times New Roman" charset="0"/>
                <a:ea typeface="楷体" charset="0"/>
                <a:cs typeface="楷体" charset="0"/>
                <a:sym typeface="微软雅黑" charset="0"/>
              </a:rPr>
              <a:t>imtransform函数变换</a:t>
            </a:r>
            <a:endParaRPr lang="zh-CN" altLang="en-US" sz="3200" b="1">
              <a:solidFill>
                <a:schemeClr val="accent2"/>
              </a:solidFill>
              <a:latin typeface="Times New Roman" charset="0"/>
              <a:ea typeface="楷体" charset="0"/>
              <a:cs typeface="楷体" charset="0"/>
              <a:sym typeface="Franklin Gothic Medium" charset="0"/>
            </a:endParaRPr>
          </a:p>
        </p:txBody>
      </p:sp>
    </p:spTree>
  </p:cSld>
  <p:clrMapOvr>
    <a:masterClrMapping/>
  </p:clrMapOvr>
  <p:transition xmlns:p14="http://schemas.microsoft.com/office/powerpoint/2010/main">
    <p:random/>
  </p:transitio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标题 1"/>
          <p:cNvSpPr>
            <a:spLocks noGrp="1" noChangeArrowheads="1"/>
          </p:cNvSpPr>
          <p:nvPr>
            <p:ph type="title"/>
          </p:nvPr>
        </p:nvSpPr>
        <p:spPr/>
        <p:txBody>
          <a:bodyPr/>
          <a:lstStyle/>
          <a:p>
            <a:pPr eaLnBrk="1" hangingPunct="1"/>
            <a:endParaRPr lang="zh-CN" altLang="en-US">
              <a:latin typeface="Franklin Gothic Medium" charset="0"/>
              <a:ea typeface="微软雅黑" charset="0"/>
              <a:cs typeface="微软雅黑" charset="0"/>
            </a:endParaRPr>
          </a:p>
        </p:txBody>
      </p:sp>
      <p:sp>
        <p:nvSpPr>
          <p:cNvPr id="125954" name="内容占位符 2"/>
          <p:cNvSpPr>
            <a:spLocks noGrp="1" noChangeArrowheads="1"/>
          </p:cNvSpPr>
          <p:nvPr>
            <p:ph idx="1"/>
          </p:nvPr>
        </p:nvSpPr>
        <p:spPr>
          <a:xfrm>
            <a:off x="341313" y="1276350"/>
            <a:ext cx="8229600" cy="4525963"/>
          </a:xfrm>
        </p:spPr>
        <p:txBody>
          <a:bodyPr/>
          <a:lstStyle/>
          <a:p>
            <a:pPr marL="0" indent="0" eaLnBrk="1" hangingPunct="1">
              <a:spcBef>
                <a:spcPct val="0"/>
              </a:spcBef>
              <a:buFont typeface="Arial" charset="0"/>
              <a:buNone/>
            </a:pPr>
            <a:r>
              <a:rPr lang="zh-CN" altLang="en-US" sz="1800" b="1">
                <a:solidFill>
                  <a:srgbClr val="C00000"/>
                </a:solidFill>
                <a:latin typeface="微软雅黑" charset="0"/>
                <a:ea typeface="微软雅黑" charset="0"/>
                <a:cs typeface="微软雅黑" charset="0"/>
              </a:rPr>
              <a:t>Step 1: 导入要变换的图像。</a:t>
            </a:r>
            <a:r>
              <a:rPr lang="zh-CN" altLang="en-US" sz="1800">
                <a:latin typeface="微软雅黑" charset="0"/>
                <a:ea typeface="微软雅黑" charset="0"/>
                <a:cs typeface="微软雅黑" charset="0"/>
              </a:rPr>
              <a:t>Matlab提供了一个棋盘图像，可以以此作为例子，它的调用函数为checkerboard，它将创建一个80X80像素的图像。</a:t>
            </a:r>
          </a:p>
          <a:p>
            <a:pPr marL="0" indent="0" eaLnBrk="1" hangingPunct="1">
              <a:spcBef>
                <a:spcPct val="0"/>
              </a:spcBef>
              <a:buFont typeface="Arial" charset="0"/>
              <a:buNone/>
            </a:pPr>
            <a:r>
              <a:rPr lang="zh-CN" altLang="en-US" sz="1800">
                <a:latin typeface="微软雅黑" charset="0"/>
                <a:ea typeface="微软雅黑" charset="0"/>
                <a:cs typeface="微软雅黑" charset="0"/>
              </a:rPr>
              <a:t>cb = checkerboard;figure；imshow(cb)；</a:t>
            </a:r>
          </a:p>
          <a:p>
            <a:pPr marL="0" indent="0" eaLnBrk="1" hangingPunct="1">
              <a:spcBef>
                <a:spcPct val="0"/>
              </a:spcBef>
              <a:buFont typeface="Arial" charset="0"/>
              <a:buNone/>
            </a:pPr>
            <a:r>
              <a:rPr lang="zh-CN" altLang="en-US" sz="1800" b="1">
                <a:solidFill>
                  <a:srgbClr val="C00000"/>
                </a:solidFill>
                <a:latin typeface="微软雅黑" charset="0"/>
                <a:ea typeface="微软雅黑" charset="0"/>
                <a:cs typeface="微软雅黑" charset="0"/>
              </a:rPr>
              <a:t>Step 2: 定义空间变换。</a:t>
            </a:r>
            <a:r>
              <a:rPr lang="zh-CN" altLang="en-US" sz="1800">
                <a:latin typeface="微软雅黑" charset="0"/>
                <a:ea typeface="微软雅黑" charset="0"/>
                <a:cs typeface="微软雅黑" charset="0"/>
              </a:rPr>
              <a:t>  定义二维的空间变换需要一个3X3的变换矩阵，</a:t>
            </a:r>
            <a:r>
              <a:rPr lang="zh-CN" altLang="en-US" sz="1800" b="1">
                <a:solidFill>
                  <a:srgbClr val="00B050"/>
                </a:solidFill>
                <a:latin typeface="微软雅黑" charset="0"/>
                <a:ea typeface="微软雅黑" charset="0"/>
                <a:cs typeface="微软雅黑" charset="0"/>
              </a:rPr>
              <a:t>也可以通过在输入图像和输出图像上指定对应点的方式由maketform自动创建变换矩阵。 </a:t>
            </a:r>
            <a:r>
              <a:rPr lang="zh-CN" altLang="en-US" sz="1800">
                <a:latin typeface="微软雅黑" charset="0"/>
                <a:ea typeface="微软雅黑" charset="0"/>
                <a:cs typeface="微软雅黑" charset="0"/>
              </a:rPr>
              <a:t> </a:t>
            </a:r>
          </a:p>
          <a:p>
            <a:pPr marL="0" indent="0" eaLnBrk="1" hangingPunct="1">
              <a:spcBef>
                <a:spcPct val="0"/>
              </a:spcBef>
              <a:buFont typeface="Arial" charset="0"/>
              <a:buNone/>
            </a:pPr>
            <a:r>
              <a:rPr lang="zh-CN" altLang="en-US" sz="1800">
                <a:latin typeface="微软雅黑" charset="0"/>
                <a:ea typeface="微软雅黑" charset="0"/>
                <a:cs typeface="微软雅黑" charset="0"/>
              </a:rPr>
              <a:t>   </a:t>
            </a:r>
            <a:r>
              <a:rPr lang="en-US" altLang="zh-CN" sz="1800">
                <a:latin typeface="微软雅黑" charset="0"/>
                <a:ea typeface="微软雅黑" charset="0"/>
                <a:cs typeface="微软雅黑" charset="0"/>
              </a:rPr>
              <a:t>	</a:t>
            </a:r>
            <a:r>
              <a:rPr lang="zh-CN" altLang="en-US" sz="1800">
                <a:latin typeface="微软雅黑" charset="0"/>
                <a:ea typeface="微软雅黑" charset="0"/>
                <a:cs typeface="微软雅黑" charset="0"/>
              </a:rPr>
              <a:t>这里使用如下的变换矩阵来定义空间平移变换</a:t>
            </a:r>
          </a:p>
          <a:p>
            <a:pPr marL="0" indent="0" eaLnBrk="1" hangingPunct="1">
              <a:spcBef>
                <a:spcPct val="0"/>
              </a:spcBef>
              <a:buFont typeface="Arial" charset="0"/>
              <a:buNone/>
            </a:pPr>
            <a:r>
              <a:rPr lang="en-US" altLang="zh-CN" sz="1800">
                <a:latin typeface="微软雅黑" charset="0"/>
                <a:ea typeface="微软雅黑" charset="0"/>
                <a:cs typeface="微软雅黑" charset="0"/>
              </a:rPr>
              <a:t>	</a:t>
            </a:r>
            <a:r>
              <a:rPr lang="zh-CN" altLang="en-US" sz="1800">
                <a:latin typeface="微软雅黑" charset="0"/>
                <a:ea typeface="微软雅黑" charset="0"/>
                <a:cs typeface="微软雅黑" charset="0"/>
              </a:rPr>
              <a:t>xform = [ 1  0  0； 0  1  0；20 40  1 ];</a:t>
            </a:r>
          </a:p>
          <a:p>
            <a:pPr marL="0" indent="0" eaLnBrk="1" hangingPunct="1">
              <a:spcBef>
                <a:spcPct val="0"/>
              </a:spcBef>
              <a:buFont typeface="Arial" charset="0"/>
              <a:buNone/>
            </a:pPr>
            <a:r>
              <a:rPr lang="zh-CN" altLang="en-US" sz="1800">
                <a:latin typeface="微软雅黑" charset="0"/>
                <a:ea typeface="微软雅黑" charset="0"/>
                <a:cs typeface="微软雅黑" charset="0"/>
              </a:rPr>
              <a:t>       </a:t>
            </a:r>
            <a:r>
              <a:rPr lang="en-US" altLang="zh-CN" sz="1800">
                <a:latin typeface="微软雅黑" charset="0"/>
                <a:ea typeface="微软雅黑" charset="0"/>
                <a:cs typeface="微软雅黑" charset="0"/>
              </a:rPr>
              <a:t>	</a:t>
            </a:r>
            <a:r>
              <a:rPr lang="zh-CN" altLang="en-US" sz="1800">
                <a:latin typeface="微软雅黑" charset="0"/>
                <a:ea typeface="微软雅黑" charset="0"/>
                <a:cs typeface="微软雅黑" charset="0"/>
              </a:rPr>
              <a:t>在这个矩阵中，xform(3, 1)定义了图像在水平方向上平移的像素数，xform(3, 2)定义了图像在垂直方向上平移的像素数。</a:t>
            </a:r>
          </a:p>
          <a:p>
            <a:pPr marL="0" indent="0" eaLnBrk="1" hangingPunct="1">
              <a:spcBef>
                <a:spcPct val="0"/>
              </a:spcBef>
              <a:buFont typeface="Arial" charset="0"/>
              <a:buNone/>
            </a:pPr>
            <a:r>
              <a:rPr lang="zh-CN" altLang="en-US" sz="1800" b="1">
                <a:solidFill>
                  <a:srgbClr val="C00000"/>
                </a:solidFill>
                <a:latin typeface="微软雅黑" charset="0"/>
                <a:ea typeface="微软雅黑" charset="0"/>
                <a:cs typeface="微软雅黑" charset="0"/>
              </a:rPr>
              <a:t>Step 3: 创建TFORM结构体 </a:t>
            </a:r>
            <a:r>
              <a:rPr lang="zh-CN" altLang="en-US" sz="1800">
                <a:latin typeface="微软雅黑" charset="0"/>
                <a:ea typeface="微软雅黑" charset="0"/>
                <a:cs typeface="微软雅黑" charset="0"/>
              </a:rPr>
              <a:t>使用maketform函数可以创建TFORM结构体，参数为希望执行变换的类型和变换矩阵。</a:t>
            </a:r>
          </a:p>
          <a:p>
            <a:pPr marL="0" indent="0" eaLnBrk="1" hangingPunct="1">
              <a:spcBef>
                <a:spcPct val="0"/>
              </a:spcBef>
              <a:buFont typeface="Arial" charset="0"/>
              <a:buNone/>
            </a:pPr>
            <a:r>
              <a:rPr lang="zh-CN" altLang="en-US" sz="1800">
                <a:latin typeface="微软雅黑" charset="0"/>
                <a:ea typeface="微软雅黑" charset="0"/>
                <a:cs typeface="微软雅黑" charset="0"/>
              </a:rPr>
              <a:t>tform_translate = maketform('affine', xform);</a:t>
            </a:r>
          </a:p>
          <a:p>
            <a:pPr marL="0" indent="0" eaLnBrk="1" hangingPunct="1">
              <a:spcBef>
                <a:spcPct val="0"/>
              </a:spcBef>
              <a:buFont typeface="Arial" charset="0"/>
              <a:buNone/>
            </a:pPr>
            <a:r>
              <a:rPr lang="zh-CN" altLang="en-US" sz="1800" b="1">
                <a:solidFill>
                  <a:srgbClr val="C00000"/>
                </a:solidFill>
                <a:latin typeface="微软雅黑" charset="0"/>
                <a:ea typeface="微软雅黑" charset="0"/>
                <a:cs typeface="微软雅黑" charset="0"/>
              </a:rPr>
              <a:t>Step 4: 执行变换。</a:t>
            </a:r>
            <a:r>
              <a:rPr lang="zh-CN" altLang="en-US" sz="1800">
                <a:latin typeface="微软雅黑" charset="0"/>
                <a:ea typeface="微软雅黑" charset="0"/>
                <a:cs typeface="微软雅黑" charset="0"/>
              </a:rPr>
              <a:t> 使用imtransform函数执行变换，参数为要变换的图像和TFORM结构体，函数将返回变换后的图像。</a:t>
            </a:r>
          </a:p>
          <a:p>
            <a:pPr marL="0" indent="0" eaLnBrk="1" hangingPunct="1">
              <a:spcBef>
                <a:spcPct val="0"/>
              </a:spcBef>
              <a:buFont typeface="Arial" charset="0"/>
              <a:buNone/>
            </a:pPr>
            <a:r>
              <a:rPr lang="zh-CN" altLang="en-US" sz="1800">
                <a:latin typeface="微软雅黑" charset="0"/>
                <a:ea typeface="微软雅黑" charset="0"/>
                <a:cs typeface="微软雅黑" charset="0"/>
              </a:rPr>
              <a:t>[cb_trans xdata ydata]= imtransform(cb, tform_translate);</a:t>
            </a:r>
          </a:p>
          <a:p>
            <a:pPr marL="0" indent="0" eaLnBrk="1" hangingPunct="1">
              <a:spcBef>
                <a:spcPct val="0"/>
              </a:spcBef>
              <a:buFont typeface="Arial" charset="0"/>
              <a:buNone/>
            </a:pPr>
            <a:r>
              <a:rPr lang="zh-CN" altLang="en-US" sz="1800">
                <a:latin typeface="微软雅黑" charset="0"/>
                <a:ea typeface="微软雅黑" charset="0"/>
                <a:cs typeface="微软雅黑" charset="0"/>
              </a:rPr>
              <a:t>         返回值中包含的另两个额外输出参数xdata和ydata，表示输出图像在输出坐标空间的位置。xdata包含了输出图像像素的x坐标，ydata包含了这些像素的y坐标（这里说的x、y坐标是指像素的中点）。  </a:t>
            </a:r>
          </a:p>
          <a:p>
            <a:pPr marL="0" indent="0" eaLnBrk="1" hangingPunct="1">
              <a:spcBef>
                <a:spcPct val="0"/>
              </a:spcBef>
              <a:buFont typeface="Arial" charset="0"/>
              <a:buNone/>
            </a:pPr>
            <a:r>
              <a:rPr lang="zh-CN" altLang="en-US" sz="1800" b="1">
                <a:solidFill>
                  <a:srgbClr val="C00000"/>
                </a:solidFill>
                <a:latin typeface="微软雅黑" charset="0"/>
                <a:ea typeface="微软雅黑" charset="0"/>
                <a:cs typeface="微软雅黑" charset="0"/>
              </a:rPr>
              <a:t>% 显示变换结果</a:t>
            </a:r>
            <a:r>
              <a:rPr lang="zh-CN" altLang="en-US" sz="1800">
                <a:latin typeface="微软雅黑" charset="0"/>
                <a:ea typeface="微软雅黑" charset="0"/>
                <a:cs typeface="微软雅黑" charset="0"/>
              </a:rPr>
              <a:t>figure；imshow(cb_trans)  ；</a:t>
            </a:r>
          </a:p>
        </p:txBody>
      </p:sp>
    </p:spTree>
  </p:cSld>
  <p:clrMapOvr>
    <a:masterClrMapping/>
  </p:clrMapOvr>
  <p:transition xmlns:p14="http://schemas.microsoft.com/office/powerpoint/2010/main">
    <p:random/>
  </p:transitio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标题 1"/>
          <p:cNvSpPr>
            <a:spLocks noGrp="1" noChangeArrowheads="1"/>
          </p:cNvSpPr>
          <p:nvPr>
            <p:ph type="title"/>
          </p:nvPr>
        </p:nvSpPr>
        <p:spPr/>
        <p:txBody>
          <a:bodyPr/>
          <a:lstStyle/>
          <a:p>
            <a:pPr eaLnBrk="1" hangingPunct="1"/>
            <a:r>
              <a:rPr lang="zh-CN" altLang="en-US">
                <a:latin typeface="Franklin Gothic Medium" charset="0"/>
                <a:ea typeface="微软雅黑" charset="0"/>
                <a:cs typeface="微软雅黑" charset="0"/>
              </a:rPr>
              <a:t>投影变换案例</a:t>
            </a:r>
          </a:p>
        </p:txBody>
      </p:sp>
      <p:sp>
        <p:nvSpPr>
          <p:cNvPr id="126978" name="内容占位符 2"/>
          <p:cNvSpPr>
            <a:spLocks noGrp="1" noChangeArrowheads="1"/>
          </p:cNvSpPr>
          <p:nvPr>
            <p:ph idx="1"/>
          </p:nvPr>
        </p:nvSpPr>
        <p:spPr/>
        <p:txBody>
          <a:bodyPr/>
          <a:lstStyle/>
          <a:p>
            <a:pPr marL="0" indent="0" eaLnBrk="1" hangingPunct="1">
              <a:buFont typeface="Arial" charset="0"/>
              <a:buNone/>
            </a:pPr>
            <a:r>
              <a:rPr lang="zh-CN" altLang="en-US">
                <a:latin typeface="微软雅黑" charset="0"/>
                <a:ea typeface="微软雅黑" charset="0"/>
                <a:cs typeface="微软雅黑" charset="0"/>
              </a:rPr>
              <a:t>利用</a:t>
            </a:r>
            <a:r>
              <a:rPr lang="en-US" altLang="zh-CN">
                <a:latin typeface="微软雅黑" charset="0"/>
                <a:ea typeface="微软雅黑" charset="0"/>
                <a:cs typeface="微软雅黑" charset="0"/>
              </a:rPr>
              <a:t>imtransform</a:t>
            </a:r>
            <a:r>
              <a:rPr lang="zh-CN" altLang="en-US">
                <a:latin typeface="微软雅黑" charset="0"/>
                <a:ea typeface="微软雅黑" charset="0"/>
                <a:cs typeface="微软雅黑" charset="0"/>
              </a:rPr>
              <a:t>函数对图像进行投影变换。</a:t>
            </a:r>
          </a:p>
        </p:txBody>
      </p:sp>
      <p:pic>
        <p:nvPicPr>
          <p:cNvPr id="126979" name="Picture 4" descr="我的插图-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2667000"/>
            <a:ext cx="3455987" cy="351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0" name="Picture 5" descr="我的插图-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4065588"/>
            <a:ext cx="3373438" cy="216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random/>
  </p:transitio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标题 1"/>
          <p:cNvSpPr>
            <a:spLocks noGrp="1" noChangeArrowheads="1"/>
          </p:cNvSpPr>
          <p:nvPr>
            <p:ph type="title"/>
          </p:nvPr>
        </p:nvSpPr>
        <p:spPr/>
        <p:txBody>
          <a:bodyPr/>
          <a:lstStyle/>
          <a:p>
            <a:pPr eaLnBrk="1" hangingPunct="1"/>
            <a:endParaRPr lang="zh-CN" altLang="en-US">
              <a:latin typeface="Franklin Gothic Medium" charset="0"/>
              <a:ea typeface="微软雅黑" charset="0"/>
              <a:cs typeface="微软雅黑" charset="0"/>
            </a:endParaRPr>
          </a:p>
        </p:txBody>
      </p:sp>
      <p:sp>
        <p:nvSpPr>
          <p:cNvPr id="129026" name="内容占位符 2"/>
          <p:cNvSpPr>
            <a:spLocks noGrp="1" noChangeArrowheads="1"/>
          </p:cNvSpPr>
          <p:nvPr>
            <p:ph idx="1"/>
          </p:nvPr>
        </p:nvSpPr>
        <p:spPr>
          <a:xfrm>
            <a:off x="457200" y="1320800"/>
            <a:ext cx="8229600" cy="4525963"/>
          </a:xfrm>
        </p:spPr>
        <p:txBody>
          <a:bodyPr/>
          <a:lstStyle/>
          <a:p>
            <a:pPr marL="0" indent="0" eaLnBrk="1" hangingPunct="1">
              <a:lnSpc>
                <a:spcPct val="110000"/>
              </a:lnSpc>
              <a:spcBef>
                <a:spcPct val="0"/>
              </a:spcBef>
              <a:buFont typeface="Arial" charset="0"/>
              <a:buNone/>
            </a:pPr>
            <a:r>
              <a:rPr lang="zh-CN" altLang="en-US" sz="1800">
                <a:latin typeface="微软雅黑" charset="0"/>
                <a:ea typeface="微软雅黑" charset="0"/>
                <a:cs typeface="微软雅黑" charset="0"/>
              </a:rPr>
              <a:t>clear all;</a:t>
            </a:r>
          </a:p>
          <a:p>
            <a:pPr marL="0" indent="0" eaLnBrk="1" hangingPunct="1">
              <a:lnSpc>
                <a:spcPct val="110000"/>
              </a:lnSpc>
              <a:spcBef>
                <a:spcPct val="0"/>
              </a:spcBef>
              <a:buFont typeface="Arial" charset="0"/>
              <a:buNone/>
            </a:pPr>
            <a:r>
              <a:rPr lang="zh-CN" altLang="en-US" sz="1800">
                <a:latin typeface="微软雅黑" charset="0"/>
                <a:ea typeface="微软雅黑" charset="0"/>
                <a:cs typeface="微软雅黑" charset="0"/>
              </a:rPr>
              <a:t>I = imread('cameraman.tif');</a:t>
            </a:r>
          </a:p>
          <a:p>
            <a:pPr marL="0" indent="0" eaLnBrk="1" hangingPunct="1">
              <a:lnSpc>
                <a:spcPct val="110000"/>
              </a:lnSpc>
              <a:spcBef>
                <a:spcPct val="0"/>
              </a:spcBef>
              <a:buFont typeface="Arial" charset="0"/>
              <a:buNone/>
            </a:pPr>
            <a:r>
              <a:rPr lang="zh-CN" altLang="en-US" sz="1800">
                <a:latin typeface="微软雅黑" charset="0"/>
                <a:ea typeface="微软雅黑" charset="0"/>
                <a:cs typeface="微软雅黑" charset="0"/>
              </a:rPr>
              <a:t>%定义输出空间横轴0~1，纵轴0~1</a:t>
            </a:r>
          </a:p>
          <a:p>
            <a:pPr marL="0" indent="0" eaLnBrk="1" hangingPunct="1">
              <a:lnSpc>
                <a:spcPct val="110000"/>
              </a:lnSpc>
              <a:spcBef>
                <a:spcPct val="0"/>
              </a:spcBef>
              <a:buFont typeface="Arial" charset="0"/>
              <a:buNone/>
            </a:pPr>
            <a:r>
              <a:rPr lang="zh-CN" altLang="en-US" sz="1800">
                <a:latin typeface="微软雅黑" charset="0"/>
                <a:ea typeface="微软雅黑" charset="0"/>
                <a:cs typeface="微软雅黑" charset="0"/>
              </a:rPr>
              <a:t>udata = [0 1];  vdata = [0 1];</a:t>
            </a:r>
          </a:p>
          <a:p>
            <a:pPr marL="0" indent="0" eaLnBrk="1" hangingPunct="1">
              <a:lnSpc>
                <a:spcPct val="110000"/>
              </a:lnSpc>
              <a:spcBef>
                <a:spcPct val="0"/>
              </a:spcBef>
              <a:buFont typeface="Arial" charset="0"/>
              <a:buNone/>
            </a:pPr>
            <a:r>
              <a:rPr lang="zh-CN" altLang="en-US" sz="1800">
                <a:latin typeface="微软雅黑" charset="0"/>
                <a:ea typeface="微软雅黑" charset="0"/>
                <a:cs typeface="微软雅黑" charset="0"/>
              </a:rPr>
              <a:t>%定义投影结构，把（0，0）投影到（-4，2），把（1，0）投射到（-8，-3），等等</a:t>
            </a:r>
          </a:p>
          <a:p>
            <a:pPr marL="0" indent="0" eaLnBrk="1" hangingPunct="1">
              <a:lnSpc>
                <a:spcPct val="110000"/>
              </a:lnSpc>
              <a:spcBef>
                <a:spcPct val="0"/>
              </a:spcBef>
              <a:buFont typeface="Arial" charset="0"/>
              <a:buNone/>
            </a:pPr>
            <a:r>
              <a:rPr lang="zh-CN" altLang="en-US" sz="1800">
                <a:latin typeface="微软雅黑" charset="0"/>
                <a:ea typeface="微软雅黑" charset="0"/>
                <a:cs typeface="微软雅黑" charset="0"/>
              </a:rPr>
              <a:t>tform = maketform(</a:t>
            </a:r>
            <a:r>
              <a:rPr lang="zh-CN" altLang="en-US" sz="1800" b="1">
                <a:solidFill>
                  <a:srgbClr val="C00000"/>
                </a:solidFill>
                <a:latin typeface="微软雅黑" charset="0"/>
                <a:ea typeface="微软雅黑" charset="0"/>
                <a:cs typeface="微软雅黑" charset="0"/>
              </a:rPr>
              <a:t>'projective'</a:t>
            </a:r>
            <a:r>
              <a:rPr lang="zh-CN" altLang="en-US" sz="1800">
                <a:latin typeface="微软雅黑" charset="0"/>
                <a:ea typeface="微软雅黑" charset="0"/>
                <a:cs typeface="微软雅黑" charset="0"/>
              </a:rPr>
              <a:t>,[ 0 0;  1  0;  1  1; 0 1],[-4 2; -8 -3; -3 -5; 6 3]);</a:t>
            </a:r>
          </a:p>
          <a:p>
            <a:pPr marL="0" indent="0" eaLnBrk="1" hangingPunct="1">
              <a:lnSpc>
                <a:spcPct val="110000"/>
              </a:lnSpc>
              <a:spcBef>
                <a:spcPct val="0"/>
              </a:spcBef>
              <a:buFont typeface="Arial" charset="0"/>
              <a:buNone/>
            </a:pPr>
            <a:r>
              <a:rPr lang="zh-CN" altLang="en-US" sz="1800">
                <a:latin typeface="微软雅黑" charset="0"/>
                <a:ea typeface="微软雅黑" charset="0"/>
                <a:cs typeface="微软雅黑" charset="0"/>
              </a:rPr>
              <a:t>%根据定义的结构进行变换</a:t>
            </a:r>
          </a:p>
          <a:p>
            <a:pPr marL="0" indent="0" eaLnBrk="1" hangingPunct="1">
              <a:lnSpc>
                <a:spcPct val="110000"/>
              </a:lnSpc>
              <a:spcBef>
                <a:spcPct val="0"/>
              </a:spcBef>
              <a:buFont typeface="Arial" charset="0"/>
              <a:buNone/>
            </a:pPr>
            <a:r>
              <a:rPr lang="zh-CN" altLang="en-US" sz="1800">
                <a:latin typeface="微软雅黑" charset="0"/>
                <a:ea typeface="微软雅黑" charset="0"/>
                <a:cs typeface="微软雅黑" charset="0"/>
              </a:rPr>
              <a:t>[B,xdata,ydata] = imtransform(I, tform, 'bicubic', ...   %插值类型双立方</a:t>
            </a:r>
          </a:p>
          <a:p>
            <a:pPr marL="0" indent="0" eaLnBrk="1" hangingPunct="1">
              <a:lnSpc>
                <a:spcPct val="110000"/>
              </a:lnSpc>
              <a:spcBef>
                <a:spcPct val="0"/>
              </a:spcBef>
              <a:buFont typeface="Arial" charset="0"/>
              <a:buNone/>
            </a:pPr>
            <a:r>
              <a:rPr lang="zh-CN" altLang="en-US" sz="1800">
                <a:latin typeface="微软雅黑" charset="0"/>
                <a:ea typeface="微软雅黑" charset="0"/>
                <a:cs typeface="微软雅黑" charset="0"/>
              </a:rPr>
              <a:t>                              'udata', udata,...         %定义输出空间</a:t>
            </a:r>
          </a:p>
          <a:p>
            <a:pPr marL="0" indent="0" eaLnBrk="1" hangingPunct="1">
              <a:lnSpc>
                <a:spcPct val="110000"/>
              </a:lnSpc>
              <a:spcBef>
                <a:spcPct val="0"/>
              </a:spcBef>
              <a:buFont typeface="Arial" charset="0"/>
              <a:buNone/>
            </a:pPr>
            <a:r>
              <a:rPr lang="zh-CN" altLang="en-US" sz="1800">
                <a:latin typeface="微软雅黑" charset="0"/>
                <a:ea typeface="微软雅黑" charset="0"/>
                <a:cs typeface="微软雅黑" charset="0"/>
              </a:rPr>
              <a:t>                              'vdata', vdata,...         </a:t>
            </a:r>
          </a:p>
          <a:p>
            <a:pPr marL="0" indent="0" eaLnBrk="1" hangingPunct="1">
              <a:lnSpc>
                <a:spcPct val="110000"/>
              </a:lnSpc>
              <a:spcBef>
                <a:spcPct val="0"/>
              </a:spcBef>
              <a:buFont typeface="Arial" charset="0"/>
              <a:buNone/>
            </a:pPr>
            <a:r>
              <a:rPr lang="zh-CN" altLang="en-US" sz="1800">
                <a:latin typeface="微软雅黑" charset="0"/>
                <a:ea typeface="微软雅黑" charset="0"/>
                <a:cs typeface="微软雅黑" charset="0"/>
              </a:rPr>
              <a:t>                              'size', size(I),...        %定义输出图像的大小</a:t>
            </a:r>
          </a:p>
          <a:p>
            <a:pPr marL="0" indent="0" eaLnBrk="1" hangingPunct="1">
              <a:lnSpc>
                <a:spcPct val="110000"/>
              </a:lnSpc>
              <a:spcBef>
                <a:spcPct val="0"/>
              </a:spcBef>
              <a:buFont typeface="Arial" charset="0"/>
              <a:buNone/>
            </a:pPr>
            <a:r>
              <a:rPr lang="zh-CN" altLang="en-US" sz="1800">
                <a:latin typeface="微软雅黑" charset="0"/>
                <a:ea typeface="微软雅黑" charset="0"/>
                <a:cs typeface="微软雅黑" charset="0"/>
              </a:rPr>
              <a:t>                              'fill', 128);   %变换数据外的空间用128灰度填充</a:t>
            </a:r>
          </a:p>
          <a:p>
            <a:pPr marL="0" indent="0" eaLnBrk="1" hangingPunct="1">
              <a:lnSpc>
                <a:spcPct val="110000"/>
              </a:lnSpc>
              <a:spcBef>
                <a:spcPct val="0"/>
              </a:spcBef>
              <a:buFont typeface="Arial" charset="0"/>
              <a:buNone/>
            </a:pPr>
            <a:r>
              <a:rPr lang="zh-CN" altLang="en-US" sz="1800">
                <a:latin typeface="微软雅黑" charset="0"/>
                <a:ea typeface="微软雅黑" charset="0"/>
                <a:cs typeface="微软雅黑" charset="0"/>
              </a:rPr>
              <a:t>subplot(1,2,1), imshow(udata,vdata,I), axis on</a:t>
            </a:r>
          </a:p>
          <a:p>
            <a:pPr marL="0" indent="0" eaLnBrk="1" hangingPunct="1">
              <a:lnSpc>
                <a:spcPct val="110000"/>
              </a:lnSpc>
              <a:spcBef>
                <a:spcPct val="0"/>
              </a:spcBef>
              <a:buFont typeface="Arial" charset="0"/>
              <a:buNone/>
            </a:pPr>
            <a:r>
              <a:rPr lang="zh-CN" altLang="en-US" sz="1800">
                <a:latin typeface="微软雅黑" charset="0"/>
                <a:ea typeface="微软雅黑" charset="0"/>
                <a:cs typeface="微软雅黑" charset="0"/>
              </a:rPr>
              <a:t>xlabel('(a)原始图像');</a:t>
            </a:r>
          </a:p>
          <a:p>
            <a:pPr marL="0" indent="0" eaLnBrk="1" hangingPunct="1">
              <a:lnSpc>
                <a:spcPct val="110000"/>
              </a:lnSpc>
              <a:spcBef>
                <a:spcPct val="0"/>
              </a:spcBef>
              <a:buFont typeface="Arial" charset="0"/>
              <a:buNone/>
            </a:pPr>
            <a:r>
              <a:rPr lang="zh-CN" altLang="en-US" sz="1800">
                <a:latin typeface="微软雅黑" charset="0"/>
                <a:ea typeface="微软雅黑" charset="0"/>
                <a:cs typeface="微软雅黑" charset="0"/>
              </a:rPr>
              <a:t>subplot(1,2,2), imshow(xdata,ydata,B), axis on</a:t>
            </a:r>
          </a:p>
          <a:p>
            <a:pPr marL="0" indent="0" eaLnBrk="1" hangingPunct="1">
              <a:lnSpc>
                <a:spcPct val="110000"/>
              </a:lnSpc>
              <a:spcBef>
                <a:spcPct val="0"/>
              </a:spcBef>
              <a:buFont typeface="Arial" charset="0"/>
              <a:buNone/>
            </a:pPr>
            <a:r>
              <a:rPr lang="zh-CN" altLang="en-US" sz="1800">
                <a:latin typeface="微软雅黑" charset="0"/>
                <a:ea typeface="微软雅黑" charset="0"/>
                <a:cs typeface="微软雅黑" charset="0"/>
              </a:rPr>
              <a:t>xlabel('(b)投影变换')</a:t>
            </a:r>
          </a:p>
        </p:txBody>
      </p:sp>
    </p:spTree>
  </p:cSld>
  <p:clrMapOvr>
    <a:masterClrMapping/>
  </p:clrMapOvr>
  <p:transition xmlns:p14="http://schemas.microsoft.com/office/powerpoint/2010/main">
    <p:random/>
  </p:transitio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标题 1"/>
          <p:cNvSpPr>
            <a:spLocks noGrp="1" noChangeArrowheads="1"/>
          </p:cNvSpPr>
          <p:nvPr>
            <p:ph type="title"/>
          </p:nvPr>
        </p:nvSpPr>
        <p:spPr/>
        <p:txBody>
          <a:bodyPr/>
          <a:lstStyle/>
          <a:p>
            <a:pPr eaLnBrk="1" hangingPunct="1"/>
            <a:r>
              <a:rPr lang="zh-CN" altLang="en-US">
                <a:latin typeface="楷体" charset="0"/>
                <a:ea typeface="楷体" charset="0"/>
                <a:cs typeface="楷体" charset="0"/>
              </a:rPr>
              <a:t>几何配准</a:t>
            </a:r>
          </a:p>
        </p:txBody>
      </p:sp>
      <p:sp>
        <p:nvSpPr>
          <p:cNvPr id="130050" name="内容占位符 2"/>
          <p:cNvSpPr>
            <a:spLocks noGrp="1" noChangeArrowheads="1"/>
          </p:cNvSpPr>
          <p:nvPr>
            <p:ph idx="1"/>
          </p:nvPr>
        </p:nvSpPr>
        <p:spPr>
          <a:xfrm>
            <a:off x="457200" y="1600200"/>
            <a:ext cx="8435975" cy="4525963"/>
          </a:xfrm>
        </p:spPr>
        <p:txBody>
          <a:bodyPr/>
          <a:lstStyle/>
          <a:p>
            <a:pPr eaLnBrk="1" hangingPunct="1"/>
            <a:r>
              <a:rPr lang="zh-CN" altLang="en-US">
                <a:latin typeface="楷体" charset="0"/>
                <a:ea typeface="楷体" charset="0"/>
                <a:cs typeface="楷体" charset="0"/>
              </a:rPr>
              <a:t>在图像获取或显示过程中往往会遇到几何失真。</a:t>
            </a:r>
            <a:endParaRPr lang="en-US" altLang="zh-CN">
              <a:latin typeface="楷体" charset="0"/>
              <a:ea typeface="楷体" charset="0"/>
              <a:cs typeface="楷体" charset="0"/>
            </a:endParaRPr>
          </a:p>
          <a:p>
            <a:pPr eaLnBrk="1" hangingPunct="1"/>
            <a:r>
              <a:rPr lang="zh-TW" altLang="en-US">
                <a:latin typeface="楷体" charset="0"/>
                <a:ea typeface="楷体" charset="0"/>
                <a:cs typeface="楷体" charset="0"/>
              </a:rPr>
              <a:t>将不同时间、不同波段、不同遥感器系统所获得的同一地区的图像</a:t>
            </a:r>
            <a:r>
              <a:rPr lang="en-US" altLang="zh-TW">
                <a:latin typeface="楷体" charset="0"/>
                <a:ea typeface="楷体" charset="0"/>
                <a:cs typeface="楷体" charset="0"/>
              </a:rPr>
              <a:t>(</a:t>
            </a:r>
            <a:r>
              <a:rPr lang="zh-TW" altLang="en-US">
                <a:latin typeface="楷体" charset="0"/>
                <a:ea typeface="楷体" charset="0"/>
                <a:cs typeface="楷体" charset="0"/>
              </a:rPr>
              <a:t>数据</a:t>
            </a:r>
            <a:r>
              <a:rPr lang="en-US" altLang="zh-TW">
                <a:latin typeface="楷体" charset="0"/>
                <a:ea typeface="楷体" charset="0"/>
                <a:cs typeface="楷体" charset="0"/>
              </a:rPr>
              <a:t>)</a:t>
            </a:r>
            <a:r>
              <a:rPr lang="zh-TW" altLang="en-US">
                <a:latin typeface="楷体" charset="0"/>
                <a:ea typeface="楷体" charset="0"/>
                <a:cs typeface="楷体" charset="0"/>
              </a:rPr>
              <a:t>，经几何变换使同名像点在位置上和方位上完全叠合的操作。</a:t>
            </a:r>
            <a:endParaRPr lang="en-US" altLang="zh-TW">
              <a:latin typeface="楷体" charset="0"/>
              <a:ea typeface="楷体" charset="0"/>
              <a:cs typeface="楷体" charset="0"/>
            </a:endParaRPr>
          </a:p>
          <a:p>
            <a:pPr eaLnBrk="1" hangingPunct="1"/>
            <a:r>
              <a:rPr lang="zh-CN" altLang="en-US">
                <a:latin typeface="楷体" charset="0"/>
                <a:ea typeface="楷体" charset="0"/>
                <a:cs typeface="楷体" charset="0"/>
              </a:rPr>
              <a:t>对每一对坐标</a:t>
            </a:r>
            <a:r>
              <a:rPr lang="en-US" altLang="zh-CN">
                <a:latin typeface="楷体" charset="0"/>
                <a:ea typeface="楷体" charset="0"/>
                <a:cs typeface="楷体" charset="0"/>
              </a:rPr>
              <a:t>(u,v)</a:t>
            </a:r>
            <a:r>
              <a:rPr lang="zh-CN" altLang="en-US">
                <a:latin typeface="楷体" charset="0"/>
                <a:ea typeface="楷体" charset="0"/>
                <a:cs typeface="楷体" charset="0"/>
              </a:rPr>
              <a:t>进行</a:t>
            </a:r>
            <a:r>
              <a:rPr lang="en-US" altLang="zh-CN">
                <a:latin typeface="楷体" charset="0"/>
                <a:ea typeface="楷体" charset="0"/>
                <a:cs typeface="楷体" charset="0"/>
              </a:rPr>
              <a:t>T</a:t>
            </a:r>
            <a:r>
              <a:rPr lang="zh-CN" altLang="en-US">
                <a:latin typeface="楷体" charset="0"/>
                <a:ea typeface="楷体" charset="0"/>
                <a:cs typeface="楷体" charset="0"/>
              </a:rPr>
              <a:t>变换得到畸变图像坐标</a:t>
            </a:r>
            <a:r>
              <a:rPr lang="en-US" altLang="zh-CN">
                <a:latin typeface="楷体" charset="0"/>
                <a:ea typeface="楷体" charset="0"/>
                <a:cs typeface="楷体" charset="0"/>
              </a:rPr>
              <a:t>(x,y)</a:t>
            </a:r>
            <a:r>
              <a:rPr lang="zh-CN" altLang="en-US">
                <a:latin typeface="楷体" charset="0"/>
                <a:ea typeface="楷体" charset="0"/>
                <a:cs typeface="楷体" charset="0"/>
              </a:rPr>
              <a:t>，如果这一坐标正好落在畸变图像的坐标点上，则原图像</a:t>
            </a:r>
            <a:r>
              <a:rPr lang="en-US" altLang="zh-CN">
                <a:latin typeface="楷体" charset="0"/>
                <a:ea typeface="楷体" charset="0"/>
                <a:cs typeface="楷体" charset="0"/>
              </a:rPr>
              <a:t>(u,v)</a:t>
            </a:r>
            <a:r>
              <a:rPr lang="zh-CN" altLang="en-US">
                <a:latin typeface="楷体" charset="0"/>
                <a:ea typeface="楷体" charset="0"/>
                <a:cs typeface="楷体" charset="0"/>
              </a:rPr>
              <a:t>的灰度值就为畸变图像相应点上的灰度值；如果这一坐标没落在网格点上，就需要进行内插；而坐标落在畸变图像的外边时，则只能用最靠近它的图像像素点代替。</a:t>
            </a:r>
            <a:endParaRPr lang="zh-CN">
              <a:latin typeface="楷体" charset="0"/>
              <a:ea typeface="楷体" charset="0"/>
              <a:cs typeface="楷体" charset="0"/>
            </a:endParaRPr>
          </a:p>
          <a:p>
            <a:pPr eaLnBrk="1" hangingPunct="1"/>
            <a:endParaRPr lang="zh-CN" altLang="en-US">
              <a:latin typeface="楷体" charset="0"/>
              <a:ea typeface="楷体" charset="0"/>
              <a:cs typeface="楷体" charset="0"/>
            </a:endParaRPr>
          </a:p>
        </p:txBody>
      </p:sp>
    </p:spTree>
  </p:cSld>
  <p:clrMapOvr>
    <a:masterClrMapping/>
  </p:clrMapOvr>
  <p:transition xmlns:p14="http://schemas.microsoft.com/office/powerpoint/2010/main">
    <p:random/>
  </p:transitio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标题 1"/>
          <p:cNvSpPr>
            <a:spLocks noGrp="1" noChangeArrowheads="1"/>
          </p:cNvSpPr>
          <p:nvPr>
            <p:ph type="title"/>
          </p:nvPr>
        </p:nvSpPr>
        <p:spPr/>
        <p:txBody>
          <a:bodyPr/>
          <a:lstStyle/>
          <a:p>
            <a:pPr eaLnBrk="1" hangingPunct="1"/>
            <a:endParaRPr lang="zh-CN" altLang="en-US">
              <a:latin typeface="Franklin Gothic Medium" charset="0"/>
              <a:ea typeface="微软雅黑" charset="0"/>
              <a:cs typeface="微软雅黑" charset="0"/>
            </a:endParaRPr>
          </a:p>
        </p:txBody>
      </p:sp>
      <p:sp>
        <p:nvSpPr>
          <p:cNvPr id="131074" name="内容占位符 2"/>
          <p:cNvSpPr>
            <a:spLocks noGrp="1" noChangeArrowheads="1"/>
          </p:cNvSpPr>
          <p:nvPr>
            <p:ph idx="1"/>
          </p:nvPr>
        </p:nvSpPr>
        <p:spPr/>
        <p:txBody>
          <a:bodyPr/>
          <a:lstStyle/>
          <a:p>
            <a:pPr marL="0" indent="0" eaLnBrk="1" hangingPunct="1">
              <a:buFont typeface="Arial" charset="0"/>
              <a:buNone/>
            </a:pPr>
            <a:r>
              <a:rPr lang="zh-CN" altLang="en-US">
                <a:latin typeface="微软雅黑" charset="0"/>
                <a:ea typeface="微软雅黑" charset="0"/>
                <a:cs typeface="微软雅黑" charset="0"/>
              </a:rPr>
              <a:t>利用</a:t>
            </a:r>
            <a:r>
              <a:rPr lang="en-US" altLang="zh-CN">
                <a:latin typeface="微软雅黑" charset="0"/>
                <a:ea typeface="微软雅黑" charset="0"/>
                <a:cs typeface="微软雅黑" charset="0"/>
              </a:rPr>
              <a:t>imtransform</a:t>
            </a:r>
            <a:r>
              <a:rPr lang="zh-CN" altLang="en-US">
                <a:latin typeface="微软雅黑" charset="0"/>
                <a:ea typeface="微软雅黑" charset="0"/>
                <a:cs typeface="微软雅黑" charset="0"/>
              </a:rPr>
              <a:t>函数对遥感图像进行配准。</a:t>
            </a:r>
          </a:p>
        </p:txBody>
      </p:sp>
      <p:graphicFrame>
        <p:nvGraphicFramePr>
          <p:cNvPr id="2" name="表格 1"/>
          <p:cNvGraphicFramePr>
            <a:graphicFrameLocks noGrp="1"/>
          </p:cNvGraphicFramePr>
          <p:nvPr/>
        </p:nvGraphicFramePr>
        <p:xfrm>
          <a:off x="252413" y="4941888"/>
          <a:ext cx="8280400" cy="479425"/>
        </p:xfrm>
        <a:graphic>
          <a:graphicData uri="http://schemas.openxmlformats.org/drawingml/2006/table">
            <a:tbl>
              <a:tblPr/>
              <a:tblGrid>
                <a:gridCol w="2759075"/>
                <a:gridCol w="2760662"/>
                <a:gridCol w="2760663"/>
              </a:tblGrid>
              <a:tr h="479425">
                <a:tc>
                  <a:txBody>
                    <a:bodyPr/>
                    <a:lstStyle/>
                    <a:p>
                      <a:pPr marL="0" marR="0" lvl="0" indent="254000" algn="ctr" defTabSz="914400" rtl="0" eaLnBrk="1" fontAlgn="base" latinLnBrk="0" hangingPunct="0">
                        <a:lnSpc>
                          <a:spcPts val="1500"/>
                        </a:lnSpc>
                        <a:spcBef>
                          <a:spcPts val="600"/>
                        </a:spcBef>
                        <a:spcAft>
                          <a:spcPts val="238"/>
                        </a:spcAft>
                        <a:buClrTx/>
                        <a:buSzTx/>
                        <a:buFontTx/>
                        <a:buNone/>
                        <a:tabLst/>
                      </a:pPr>
                      <a:endParaRPr kumimoji="0" lang="en-US" sz="2600" b="1" i="0" u="none" strike="noStrike" cap="none" normalizeH="0" baseline="0">
                        <a:ln>
                          <a:noFill/>
                        </a:ln>
                        <a:solidFill>
                          <a:srgbClr val="FFFFFF"/>
                        </a:solidFill>
                        <a:effectLst/>
                        <a:latin typeface="News Gothic MT" charset="0"/>
                        <a:ea typeface="宋体" charset="0"/>
                        <a:cs typeface="宋体" charset="0"/>
                      </a:endParaRPr>
                    </a:p>
                    <a:p>
                      <a:pPr marL="0" marR="0" lvl="0" indent="254000" algn="ctr" defTabSz="914400" rtl="0" eaLnBrk="1" fontAlgn="base" latinLnBrk="0" hangingPunct="0">
                        <a:lnSpc>
                          <a:spcPts val="1575"/>
                        </a:lnSpc>
                        <a:spcBef>
                          <a:spcPct val="0"/>
                        </a:spcBef>
                        <a:spcAft>
                          <a:spcPct val="0"/>
                        </a:spcAft>
                        <a:buClrTx/>
                        <a:buSzTx/>
                        <a:buFontTx/>
                        <a:buNone/>
                        <a:tabLst/>
                      </a:pPr>
                      <a:r>
                        <a:rPr kumimoji="0" lang="zh-CN" altLang="en-US" sz="2600" b="1" i="0" u="none" strike="noStrike" cap="none" normalizeH="0" baseline="0">
                          <a:ln>
                            <a:noFill/>
                          </a:ln>
                          <a:solidFill>
                            <a:srgbClr val="FFFFFF"/>
                          </a:solidFill>
                          <a:effectLst/>
                          <a:latin typeface="News Gothic MT" charset="0"/>
                          <a:ea typeface="宋体" charset="0"/>
                          <a:cs typeface="宋体" charset="0"/>
                        </a:rPr>
                        <a:t>原始遥感图像</a:t>
                      </a:r>
                      <a:r>
                        <a:rPr kumimoji="0" lang="en-US" altLang="ja-JP" sz="2600" b="1" i="0" u="none" strike="noStrike" cap="none" normalizeH="0" baseline="0">
                          <a:ln>
                            <a:noFill/>
                          </a:ln>
                          <a:solidFill>
                            <a:srgbClr val="FFFFFF"/>
                          </a:solidFill>
                          <a:effectLst/>
                          <a:latin typeface="News Gothic MT" charset="0"/>
                          <a:ea typeface="宋体" charset="0"/>
                          <a:cs typeface="宋体" charset="0"/>
                        </a:rPr>
                        <a:t>1</a:t>
                      </a:r>
                      <a:endParaRPr kumimoji="0" lang="en-US" altLang="zh-CN" sz="2600" b="1" i="0" u="none" strike="noStrike" cap="none" normalizeH="0" baseline="0">
                        <a:ln>
                          <a:noFill/>
                        </a:ln>
                        <a:solidFill>
                          <a:srgbClr val="FFFFFF"/>
                        </a:solidFill>
                        <a:effectLst/>
                        <a:latin typeface="Times New Roman" charset="0"/>
                        <a:ea typeface="宋体" charset="0"/>
                        <a:cs typeface="宋体" charset="0"/>
                      </a:endParaRPr>
                    </a:p>
                  </a:txBody>
                  <a:tcPr marL="68576" marR="68576"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254000" algn="ctr" defTabSz="914400" rtl="0" eaLnBrk="1" fontAlgn="base" latinLnBrk="0" hangingPunct="0">
                        <a:lnSpc>
                          <a:spcPts val="1500"/>
                        </a:lnSpc>
                        <a:spcBef>
                          <a:spcPts val="600"/>
                        </a:spcBef>
                        <a:spcAft>
                          <a:spcPts val="238"/>
                        </a:spcAft>
                        <a:buClrTx/>
                        <a:buSzTx/>
                        <a:buFontTx/>
                        <a:buNone/>
                        <a:tabLst/>
                      </a:pPr>
                      <a:endParaRPr kumimoji="0" lang="en-US" sz="2600" b="1" i="0" u="none" strike="noStrike" cap="none" normalizeH="0" baseline="0">
                        <a:ln>
                          <a:noFill/>
                        </a:ln>
                        <a:solidFill>
                          <a:srgbClr val="FFFFFF"/>
                        </a:solidFill>
                        <a:effectLst/>
                        <a:latin typeface="News Gothic MT" charset="0"/>
                        <a:ea typeface="宋体" charset="0"/>
                        <a:cs typeface="宋体" charset="0"/>
                      </a:endParaRPr>
                    </a:p>
                    <a:p>
                      <a:pPr marL="0" marR="0" lvl="0" indent="254000" algn="ctr" defTabSz="914400" rtl="0" eaLnBrk="1" fontAlgn="base" latinLnBrk="0" hangingPunct="0">
                        <a:lnSpc>
                          <a:spcPts val="1575"/>
                        </a:lnSpc>
                        <a:spcBef>
                          <a:spcPct val="0"/>
                        </a:spcBef>
                        <a:spcAft>
                          <a:spcPct val="0"/>
                        </a:spcAft>
                        <a:buClrTx/>
                        <a:buSzTx/>
                        <a:buFontTx/>
                        <a:buNone/>
                        <a:tabLst/>
                      </a:pPr>
                      <a:r>
                        <a:rPr kumimoji="0" lang="zh-CN" altLang="en-US" sz="2600" b="1" i="0" u="none" strike="noStrike" cap="none" normalizeH="0" baseline="0">
                          <a:ln>
                            <a:noFill/>
                          </a:ln>
                          <a:solidFill>
                            <a:srgbClr val="FFFFFF"/>
                          </a:solidFill>
                          <a:effectLst/>
                          <a:latin typeface="News Gothic MT" charset="0"/>
                          <a:ea typeface="宋体" charset="0"/>
                          <a:cs typeface="宋体" charset="0"/>
                        </a:rPr>
                        <a:t>原始遥感图像</a:t>
                      </a:r>
                      <a:r>
                        <a:rPr kumimoji="0" lang="en-US" altLang="ja-JP" sz="2600" b="1" i="0" u="none" strike="noStrike" cap="none" normalizeH="0" baseline="0">
                          <a:ln>
                            <a:noFill/>
                          </a:ln>
                          <a:solidFill>
                            <a:srgbClr val="FFFFFF"/>
                          </a:solidFill>
                          <a:effectLst/>
                          <a:latin typeface="News Gothic MT" charset="0"/>
                          <a:ea typeface="宋体" charset="0"/>
                          <a:cs typeface="宋体" charset="0"/>
                        </a:rPr>
                        <a:t>2</a:t>
                      </a:r>
                      <a:endParaRPr kumimoji="0" lang="en-US" altLang="zh-CN" sz="2600" b="1" i="0" u="none" strike="noStrike" cap="none" normalizeH="0" baseline="0">
                        <a:ln>
                          <a:noFill/>
                        </a:ln>
                        <a:solidFill>
                          <a:srgbClr val="FFFFFF"/>
                        </a:solidFill>
                        <a:effectLst/>
                        <a:latin typeface="Times New Roman" charset="0"/>
                        <a:ea typeface="宋体" charset="0"/>
                        <a:cs typeface="宋体" charset="0"/>
                      </a:endParaRPr>
                    </a:p>
                  </a:txBody>
                  <a:tcPr marL="68576" marR="68576"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254000" algn="ctr" defTabSz="914400" rtl="0" eaLnBrk="1" fontAlgn="base" latinLnBrk="0" hangingPunct="0">
                        <a:lnSpc>
                          <a:spcPts val="1500"/>
                        </a:lnSpc>
                        <a:spcBef>
                          <a:spcPts val="600"/>
                        </a:spcBef>
                        <a:spcAft>
                          <a:spcPts val="238"/>
                        </a:spcAft>
                        <a:buClrTx/>
                        <a:buSzTx/>
                        <a:buFontTx/>
                        <a:buNone/>
                        <a:tabLst/>
                      </a:pPr>
                      <a:endParaRPr kumimoji="0" lang="en-US" sz="2600" b="1" i="0" u="none" strike="noStrike" cap="none" normalizeH="0" baseline="0">
                        <a:ln>
                          <a:noFill/>
                        </a:ln>
                        <a:solidFill>
                          <a:srgbClr val="FFFFFF"/>
                        </a:solidFill>
                        <a:effectLst/>
                        <a:latin typeface="News Gothic MT" charset="0"/>
                        <a:ea typeface="宋体" charset="0"/>
                        <a:cs typeface="宋体" charset="0"/>
                      </a:endParaRPr>
                    </a:p>
                    <a:p>
                      <a:pPr marL="0" marR="0" lvl="0" indent="254000" algn="ctr" defTabSz="914400" rtl="0" eaLnBrk="1" fontAlgn="base" latinLnBrk="0" hangingPunct="0">
                        <a:lnSpc>
                          <a:spcPts val="1575"/>
                        </a:lnSpc>
                        <a:spcBef>
                          <a:spcPct val="0"/>
                        </a:spcBef>
                        <a:spcAft>
                          <a:spcPct val="0"/>
                        </a:spcAft>
                        <a:buClrTx/>
                        <a:buSzTx/>
                        <a:buFontTx/>
                        <a:buNone/>
                        <a:tabLst/>
                      </a:pPr>
                      <a:r>
                        <a:rPr kumimoji="0" lang="zh-CN" altLang="en-US" sz="2600" b="1" i="0" u="none" strike="noStrike" cap="none" normalizeH="0" baseline="0">
                          <a:ln>
                            <a:noFill/>
                          </a:ln>
                          <a:solidFill>
                            <a:srgbClr val="FFFFFF"/>
                          </a:solidFill>
                          <a:effectLst/>
                          <a:latin typeface="News Gothic MT" charset="0"/>
                          <a:ea typeface="宋体" charset="0"/>
                          <a:cs typeface="宋体" charset="0"/>
                        </a:rPr>
                        <a:t>图像配准</a:t>
                      </a:r>
                      <a:endParaRPr kumimoji="0" lang="en-US" altLang="zh-CN" sz="2600" b="1" i="0" u="none" strike="noStrike" cap="none" normalizeH="0" baseline="0">
                        <a:ln>
                          <a:noFill/>
                        </a:ln>
                        <a:solidFill>
                          <a:srgbClr val="FFFFFF"/>
                        </a:solidFill>
                        <a:effectLst/>
                        <a:latin typeface="Times New Roman" charset="0"/>
                        <a:ea typeface="宋体" charset="0"/>
                        <a:cs typeface="宋体" charset="0"/>
                      </a:endParaRPr>
                    </a:p>
                  </a:txBody>
                  <a:tcPr marL="68576" marR="68576"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bl>
          </a:graphicData>
        </a:graphic>
      </p:graphicFrame>
      <p:pic>
        <p:nvPicPr>
          <p:cNvPr id="13108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2206625"/>
            <a:ext cx="2365375" cy="251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8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2138" y="2225675"/>
            <a:ext cx="2519362" cy="251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8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0425" y="2225675"/>
            <a:ext cx="2519363" cy="251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random/>
  </p:transitio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2097" name="Rectangle 2"/>
          <p:cNvSpPr>
            <a:spLocks noGrp="1" noChangeArrowheads="1"/>
          </p:cNvSpPr>
          <p:nvPr>
            <p:ph type="title"/>
          </p:nvPr>
        </p:nvSpPr>
        <p:spPr/>
        <p:txBody>
          <a:bodyPr/>
          <a:lstStyle/>
          <a:p>
            <a:pPr eaLnBrk="1" hangingPunct="1"/>
            <a:endParaRPr lang="zh-CN" altLang="en-US">
              <a:latin typeface="Franklin Gothic Medium" charset="0"/>
              <a:ea typeface="微软雅黑" charset="0"/>
              <a:cs typeface="微软雅黑" charset="0"/>
            </a:endParaRPr>
          </a:p>
        </p:txBody>
      </p:sp>
      <p:sp>
        <p:nvSpPr>
          <p:cNvPr id="132098" name="Rectangle 3"/>
          <p:cNvSpPr>
            <a:spLocks noGrp="1" noChangeArrowheads="1"/>
          </p:cNvSpPr>
          <p:nvPr>
            <p:ph idx="1"/>
          </p:nvPr>
        </p:nvSpPr>
        <p:spPr/>
        <p:txBody>
          <a:bodyPr/>
          <a:lstStyle/>
          <a:p>
            <a:pPr eaLnBrk="1" latinLnBrk="1" hangingPunct="1">
              <a:buClr>
                <a:schemeClr val="accent2"/>
              </a:buClr>
              <a:buSzPct val="75000"/>
              <a:buFont typeface="Wingdings" charset="0"/>
              <a:buChar char="l"/>
            </a:pPr>
            <a:endParaRPr lang="zh-CN" altLang="en-US" sz="4000">
              <a:solidFill>
                <a:srgbClr val="009900"/>
              </a:solidFill>
              <a:latin typeface="微软雅黑" charset="0"/>
              <a:ea typeface="微软雅黑" charset="0"/>
              <a:cs typeface="微软雅黑" charset="0"/>
            </a:endParaRPr>
          </a:p>
          <a:p>
            <a:pPr algn="ctr" eaLnBrk="1" latinLnBrk="1" hangingPunct="1">
              <a:buClr>
                <a:schemeClr val="accent2"/>
              </a:buClr>
              <a:buSzPct val="75000"/>
              <a:buFont typeface="Wingdings" charset="0"/>
              <a:buNone/>
            </a:pPr>
            <a:endParaRPr lang="en-US" altLang="zh-CN" sz="4000">
              <a:solidFill>
                <a:srgbClr val="009900"/>
              </a:solidFill>
              <a:latin typeface="微软雅黑" charset="0"/>
              <a:ea typeface="微软雅黑" charset="0"/>
              <a:cs typeface="微软雅黑" charset="0"/>
            </a:endParaRPr>
          </a:p>
          <a:p>
            <a:pPr algn="ctr" eaLnBrk="1" latinLnBrk="1" hangingPunct="1">
              <a:buClr>
                <a:schemeClr val="accent2"/>
              </a:buClr>
              <a:buSzPct val="75000"/>
              <a:buFont typeface="Wingdings" charset="0"/>
              <a:buNone/>
            </a:pPr>
            <a:r>
              <a:rPr lang="en-US" altLang="zh-CN" sz="6600">
                <a:latin typeface="微软雅黑" charset="0"/>
                <a:ea typeface="微软雅黑" charset="0"/>
                <a:cs typeface="微软雅黑" charset="0"/>
              </a:rPr>
              <a:t>4.6</a:t>
            </a:r>
            <a:r>
              <a:rPr lang="zh-CN" altLang="en-US" sz="6600">
                <a:latin typeface="微软雅黑" charset="0"/>
                <a:ea typeface="微软雅黑" charset="0"/>
                <a:cs typeface="微软雅黑" charset="0"/>
              </a:rPr>
              <a:t>　邻域与块操作</a:t>
            </a:r>
          </a:p>
        </p:txBody>
      </p:sp>
    </p:spTree>
  </p:cSld>
  <p:clrMapOvr>
    <a:masterClrMapping/>
  </p:clrMapOvr>
  <p:transition xmlns:p14="http://schemas.microsoft.com/office/powerpoint/2010/main">
    <p:random/>
  </p:transition>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21" name="标题 1"/>
          <p:cNvSpPr>
            <a:spLocks noGrp="1" noChangeArrowheads="1"/>
          </p:cNvSpPr>
          <p:nvPr>
            <p:ph type="title"/>
          </p:nvPr>
        </p:nvSpPr>
        <p:spPr/>
        <p:txBody>
          <a:bodyPr/>
          <a:lstStyle/>
          <a:p>
            <a:pPr eaLnBrk="1" hangingPunct="1"/>
            <a:r>
              <a:rPr lang="en-US" altLang="zh-CN">
                <a:latin typeface="Franklin Gothic Medium" charset="0"/>
                <a:ea typeface="微软雅黑" charset="0"/>
                <a:cs typeface="微软雅黑" charset="0"/>
              </a:rPr>
              <a:t>4.6.1</a:t>
            </a:r>
            <a:r>
              <a:rPr lang="zh-CN" altLang="en-US">
                <a:latin typeface="Franklin Gothic Medium" charset="0"/>
                <a:ea typeface="微软雅黑" charset="0"/>
                <a:cs typeface="微软雅黑" charset="0"/>
              </a:rPr>
              <a:t>　滑动邻域操作</a:t>
            </a:r>
          </a:p>
        </p:txBody>
      </p:sp>
      <p:sp>
        <p:nvSpPr>
          <p:cNvPr id="133122" name="内容占位符 2"/>
          <p:cNvSpPr>
            <a:spLocks noGrp="1" noChangeArrowheads="1"/>
          </p:cNvSpPr>
          <p:nvPr>
            <p:ph idx="1"/>
          </p:nvPr>
        </p:nvSpPr>
        <p:spPr/>
        <p:txBody>
          <a:bodyPr/>
          <a:lstStyle/>
          <a:p>
            <a:pPr eaLnBrk="1" hangingPunct="1"/>
            <a:r>
              <a:rPr lang="zh-CN" altLang="en-US">
                <a:latin typeface="微软雅黑" charset="0"/>
                <a:ea typeface="微软雅黑" charset="0"/>
                <a:cs typeface="微软雅黑" charset="0"/>
              </a:rPr>
              <a:t>输出图像的每个像素值都是由对应的输入像素及其某个邻域内的像素共同决定的，这种图像运算称为邻域运算。</a:t>
            </a:r>
            <a:endParaRPr lang="en-US" altLang="zh-CN">
              <a:latin typeface="微软雅黑" charset="0"/>
              <a:ea typeface="微软雅黑" charset="0"/>
              <a:cs typeface="微软雅黑" charset="0"/>
            </a:endParaRPr>
          </a:p>
          <a:p>
            <a:pPr eaLnBrk="1" hangingPunct="1"/>
            <a:endParaRPr lang="en-US" altLang="zh-CN">
              <a:latin typeface="微软雅黑" charset="0"/>
              <a:ea typeface="微软雅黑" charset="0"/>
              <a:cs typeface="微软雅黑" charset="0"/>
            </a:endParaRPr>
          </a:p>
          <a:p>
            <a:pPr eaLnBrk="1" hangingPunct="1"/>
            <a:r>
              <a:rPr lang="zh-CN" altLang="en-US">
                <a:latin typeface="微软雅黑" charset="0"/>
                <a:ea typeface="微软雅黑" charset="0"/>
                <a:cs typeface="微软雅黑" charset="0"/>
              </a:rPr>
              <a:t>邻域运算与点运算一起形成了最基本、最重要的图像处理方法，尤其是滑动邻域操作，经常被用于图像的线性滤波和二值形态操作。</a:t>
            </a:r>
          </a:p>
        </p:txBody>
      </p:sp>
      <p:pic>
        <p:nvPicPr>
          <p:cNvPr id="133123" name="Picture 2" descr="图片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975" y="4221163"/>
            <a:ext cx="3671888"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random/>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4145" name="标题 1"/>
          <p:cNvSpPr>
            <a:spLocks noGrp="1" noChangeArrowheads="1"/>
          </p:cNvSpPr>
          <p:nvPr>
            <p:ph type="title"/>
          </p:nvPr>
        </p:nvSpPr>
        <p:spPr/>
        <p:txBody>
          <a:bodyPr/>
          <a:lstStyle/>
          <a:p>
            <a:pPr eaLnBrk="1" hangingPunct="1"/>
            <a:endParaRPr lang="zh-CN" altLang="en-US">
              <a:latin typeface="Franklin Gothic Medium" charset="0"/>
              <a:ea typeface="微软雅黑" charset="0"/>
              <a:cs typeface="微软雅黑" charset="0"/>
            </a:endParaRPr>
          </a:p>
        </p:txBody>
      </p:sp>
      <p:sp>
        <p:nvSpPr>
          <p:cNvPr id="134146" name="内容占位符 2"/>
          <p:cNvSpPr>
            <a:spLocks noGrp="1" noChangeArrowheads="1"/>
          </p:cNvSpPr>
          <p:nvPr>
            <p:ph idx="1"/>
          </p:nvPr>
        </p:nvSpPr>
        <p:spPr/>
        <p:txBody>
          <a:bodyPr/>
          <a:lstStyle/>
          <a:p>
            <a:pPr eaLnBrk="1" hangingPunct="1">
              <a:lnSpc>
                <a:spcPct val="80000"/>
              </a:lnSpc>
            </a:pPr>
            <a:r>
              <a:rPr lang="zh-CN" altLang="en-US" sz="2200">
                <a:latin typeface="微软雅黑" charset="0"/>
                <a:ea typeface="微软雅黑" charset="0"/>
                <a:cs typeface="微软雅黑" charset="0"/>
              </a:rPr>
              <a:t>通常，对于</a:t>
            </a:r>
            <a:r>
              <a:rPr lang="en-US" altLang="zh-CN" sz="2200">
                <a:latin typeface="微软雅黑" charset="0"/>
                <a:ea typeface="微软雅黑" charset="0"/>
                <a:cs typeface="微软雅黑" charset="0"/>
              </a:rPr>
              <a:t>m×n</a:t>
            </a:r>
            <a:r>
              <a:rPr lang="zh-CN" altLang="en-US" sz="2200">
                <a:latin typeface="微软雅黑" charset="0"/>
                <a:ea typeface="微软雅黑" charset="0"/>
                <a:cs typeface="微软雅黑" charset="0"/>
              </a:rPr>
              <a:t>的边缘来说，中心像素的计算方法：</a:t>
            </a:r>
            <a:r>
              <a:rPr lang="en-US" altLang="zh-CN" sz="2200">
                <a:latin typeface="微软雅黑" charset="0"/>
                <a:ea typeface="微软雅黑" charset="0"/>
                <a:cs typeface="微软雅黑" charset="0"/>
              </a:rPr>
              <a:t>floor([(m+1 n+1)]/2)</a:t>
            </a:r>
            <a:r>
              <a:rPr lang="zh-CN" altLang="en-US" sz="2200">
                <a:latin typeface="微软雅黑" charset="0"/>
                <a:ea typeface="微软雅黑" charset="0"/>
                <a:cs typeface="微软雅黑" charset="0"/>
              </a:rPr>
              <a:t>。</a:t>
            </a:r>
            <a:endParaRPr lang="en-US" altLang="zh-CN" sz="2200">
              <a:latin typeface="微软雅黑" charset="0"/>
              <a:ea typeface="微软雅黑" charset="0"/>
              <a:cs typeface="微软雅黑" charset="0"/>
            </a:endParaRPr>
          </a:p>
          <a:p>
            <a:pPr eaLnBrk="1" hangingPunct="1">
              <a:lnSpc>
                <a:spcPct val="80000"/>
              </a:lnSpc>
            </a:pPr>
            <a:endParaRPr lang="en-US" altLang="zh-CN" sz="2200">
              <a:latin typeface="微软雅黑" charset="0"/>
              <a:ea typeface="微软雅黑" charset="0"/>
              <a:cs typeface="微软雅黑" charset="0"/>
            </a:endParaRPr>
          </a:p>
          <a:p>
            <a:pPr eaLnBrk="1" hangingPunct="1">
              <a:lnSpc>
                <a:spcPct val="80000"/>
              </a:lnSpc>
            </a:pPr>
            <a:r>
              <a:rPr lang="en-US" altLang="zh-CN" sz="2200">
                <a:latin typeface="微软雅黑" charset="0"/>
                <a:ea typeface="微软雅黑" charset="0"/>
                <a:cs typeface="微软雅黑" charset="0"/>
              </a:rPr>
              <a:t>MATLAB</a:t>
            </a:r>
            <a:r>
              <a:rPr lang="zh-CN" altLang="en-US" sz="2200">
                <a:latin typeface="微软雅黑" charset="0"/>
                <a:ea typeface="微软雅黑" charset="0"/>
                <a:cs typeface="微软雅黑" charset="0"/>
              </a:rPr>
              <a:t>进行边缘操作的过程如下：</a:t>
            </a:r>
          </a:p>
          <a:p>
            <a:pPr eaLnBrk="1" hangingPunct="1">
              <a:lnSpc>
                <a:spcPct val="80000"/>
              </a:lnSpc>
            </a:pPr>
            <a:r>
              <a:rPr lang="zh-CN" altLang="en-US" sz="2200">
                <a:latin typeface="Adobe 楷体 Std R" charset="0"/>
                <a:ea typeface="Adobe 楷体 Std R" charset="0"/>
                <a:cs typeface="Adobe 楷体 Std R" charset="0"/>
              </a:rPr>
              <a:t>（</a:t>
            </a:r>
            <a:r>
              <a:rPr lang="en-US" altLang="zh-CN" sz="2200">
                <a:latin typeface="Adobe 楷体 Std R" charset="0"/>
                <a:ea typeface="Adobe 楷体 Std R" charset="0"/>
                <a:cs typeface="Adobe 楷体 Std R" charset="0"/>
              </a:rPr>
              <a:t>1</a:t>
            </a:r>
            <a:r>
              <a:rPr lang="zh-CN" altLang="en-US" sz="2200">
                <a:latin typeface="Adobe 楷体 Std R" charset="0"/>
                <a:ea typeface="Adobe 楷体 Std R" charset="0"/>
                <a:cs typeface="Adobe 楷体 Std R" charset="0"/>
              </a:rPr>
              <a:t>）选择像素。</a:t>
            </a:r>
          </a:p>
          <a:p>
            <a:pPr eaLnBrk="1" hangingPunct="1">
              <a:lnSpc>
                <a:spcPct val="80000"/>
              </a:lnSpc>
            </a:pPr>
            <a:r>
              <a:rPr lang="zh-CN" altLang="en-US" sz="2200">
                <a:latin typeface="Adobe 楷体 Std R" charset="0"/>
                <a:ea typeface="Adobe 楷体 Std R" charset="0"/>
                <a:cs typeface="Adobe 楷体 Std R" charset="0"/>
              </a:rPr>
              <a:t>（</a:t>
            </a:r>
            <a:r>
              <a:rPr lang="en-US" altLang="zh-CN" sz="2200">
                <a:latin typeface="Adobe 楷体 Std R" charset="0"/>
                <a:ea typeface="Adobe 楷体 Std R" charset="0"/>
                <a:cs typeface="Adobe 楷体 Std R" charset="0"/>
              </a:rPr>
              <a:t>2</a:t>
            </a:r>
            <a:r>
              <a:rPr lang="zh-CN" altLang="en-US" sz="2200">
                <a:latin typeface="Adobe 楷体 Std R" charset="0"/>
                <a:ea typeface="Adobe 楷体 Std R" charset="0"/>
                <a:cs typeface="Adobe 楷体 Std R" charset="0"/>
              </a:rPr>
              <a:t>）确定该像素的边缘块。</a:t>
            </a:r>
          </a:p>
          <a:p>
            <a:pPr eaLnBrk="1" hangingPunct="1">
              <a:lnSpc>
                <a:spcPct val="80000"/>
              </a:lnSpc>
            </a:pPr>
            <a:r>
              <a:rPr lang="zh-CN" altLang="en-US" sz="2200">
                <a:latin typeface="Adobe 楷体 Std R" charset="0"/>
                <a:ea typeface="Adobe 楷体 Std R" charset="0"/>
                <a:cs typeface="Adobe 楷体 Std R" charset="0"/>
              </a:rPr>
              <a:t>（</a:t>
            </a:r>
            <a:r>
              <a:rPr lang="en-US" altLang="zh-CN" sz="2200">
                <a:latin typeface="Adobe 楷体 Std R" charset="0"/>
                <a:ea typeface="Adobe 楷体 Std R" charset="0"/>
                <a:cs typeface="Adobe 楷体 Std R" charset="0"/>
              </a:rPr>
              <a:t>3</a:t>
            </a:r>
            <a:r>
              <a:rPr lang="zh-CN" altLang="en-US" sz="2200">
                <a:latin typeface="Adobe 楷体 Std R" charset="0"/>
                <a:ea typeface="Adobe 楷体 Std R" charset="0"/>
                <a:cs typeface="Adobe 楷体 Std R" charset="0"/>
              </a:rPr>
              <a:t>）调用适当的函数对边缘中的元素进行操作。</a:t>
            </a:r>
          </a:p>
          <a:p>
            <a:pPr eaLnBrk="1" hangingPunct="1">
              <a:lnSpc>
                <a:spcPct val="80000"/>
              </a:lnSpc>
            </a:pPr>
            <a:r>
              <a:rPr lang="zh-CN" altLang="en-US" sz="2200">
                <a:latin typeface="Adobe 楷体 Std R" charset="0"/>
                <a:ea typeface="Adobe 楷体 Std R" charset="0"/>
                <a:cs typeface="Adobe 楷体 Std R" charset="0"/>
              </a:rPr>
              <a:t>（</a:t>
            </a:r>
            <a:r>
              <a:rPr lang="en-US" altLang="zh-CN" sz="2200">
                <a:latin typeface="Adobe 楷体 Std R" charset="0"/>
                <a:ea typeface="Adobe 楷体 Std R" charset="0"/>
                <a:cs typeface="Adobe 楷体 Std R" charset="0"/>
              </a:rPr>
              <a:t>4</a:t>
            </a:r>
            <a:r>
              <a:rPr lang="zh-CN" altLang="en-US" sz="2200">
                <a:latin typeface="Adobe 楷体 Std R" charset="0"/>
                <a:ea typeface="Adobe 楷体 Std R" charset="0"/>
                <a:cs typeface="Adobe 楷体 Std R" charset="0"/>
              </a:rPr>
              <a:t>）查找对应于输出图像中心像素的像素点。</a:t>
            </a:r>
          </a:p>
          <a:p>
            <a:pPr eaLnBrk="1" hangingPunct="1">
              <a:lnSpc>
                <a:spcPct val="80000"/>
              </a:lnSpc>
            </a:pPr>
            <a:r>
              <a:rPr lang="zh-CN" altLang="en-US" sz="2200">
                <a:latin typeface="Adobe 楷体 Std R" charset="0"/>
                <a:ea typeface="Adobe 楷体 Std R" charset="0"/>
                <a:cs typeface="Adobe 楷体 Std R" charset="0"/>
              </a:rPr>
              <a:t>（</a:t>
            </a:r>
            <a:r>
              <a:rPr lang="en-US" altLang="zh-CN" sz="2200">
                <a:latin typeface="Adobe 楷体 Std R" charset="0"/>
                <a:ea typeface="Adobe 楷体 Std R" charset="0"/>
                <a:cs typeface="Adobe 楷体 Std R" charset="0"/>
              </a:rPr>
              <a:t>5</a:t>
            </a:r>
            <a:r>
              <a:rPr lang="zh-CN" altLang="en-US" sz="2200">
                <a:latin typeface="Adobe 楷体 Std R" charset="0"/>
                <a:ea typeface="Adobe 楷体 Std R" charset="0"/>
                <a:cs typeface="Adobe 楷体 Std R" charset="0"/>
              </a:rPr>
              <a:t>）对于输入图像中的每个像素点，重复</a:t>
            </a:r>
            <a:r>
              <a:rPr lang="en-US" altLang="zh-CN" sz="2200">
                <a:latin typeface="Adobe 楷体 Std R" charset="0"/>
                <a:ea typeface="Adobe 楷体 Std R" charset="0"/>
                <a:cs typeface="Adobe 楷体 Std R" charset="0"/>
              </a:rPr>
              <a:t>1</a:t>
            </a:r>
            <a:r>
              <a:rPr lang="zh-CN" altLang="en-US" sz="2200">
                <a:latin typeface="Adobe 楷体 Std R" charset="0"/>
                <a:ea typeface="Adobe 楷体 Std R" charset="0"/>
                <a:cs typeface="Adobe 楷体 Std R" charset="0"/>
              </a:rPr>
              <a:t>～</a:t>
            </a:r>
            <a:r>
              <a:rPr lang="en-US" altLang="zh-CN" sz="2200">
                <a:latin typeface="Adobe 楷体 Std R" charset="0"/>
                <a:ea typeface="Adobe 楷体 Std R" charset="0"/>
                <a:cs typeface="Adobe 楷体 Std R" charset="0"/>
              </a:rPr>
              <a:t>4</a:t>
            </a:r>
            <a:r>
              <a:rPr lang="zh-CN" altLang="en-US" sz="2200">
                <a:latin typeface="Adobe 楷体 Std R" charset="0"/>
                <a:ea typeface="Adobe 楷体 Std R" charset="0"/>
                <a:cs typeface="Adobe 楷体 Std R" charset="0"/>
              </a:rPr>
              <a:t>的操作。</a:t>
            </a:r>
          </a:p>
          <a:p>
            <a:pPr eaLnBrk="1" hangingPunct="1">
              <a:lnSpc>
                <a:spcPct val="80000"/>
              </a:lnSpc>
            </a:pPr>
            <a:endParaRPr lang="zh-CN" altLang="en-US" sz="2200">
              <a:latin typeface="微软雅黑" charset="0"/>
              <a:ea typeface="微软雅黑" charset="0"/>
              <a:cs typeface="微软雅黑" charset="0"/>
            </a:endParaRPr>
          </a:p>
        </p:txBody>
      </p:sp>
    </p:spTree>
  </p:cSld>
  <p:clrMapOvr>
    <a:masterClrMapping/>
  </p:clrMapOvr>
  <p:transition xmlns:p14="http://schemas.microsoft.com/office/powerpoint/2010/main">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标题 1"/>
          <p:cNvSpPr>
            <a:spLocks noGrp="1" noChangeArrowheads="1"/>
          </p:cNvSpPr>
          <p:nvPr>
            <p:ph type="title" idx="4294967295"/>
          </p:nvPr>
        </p:nvSpPr>
        <p:spPr>
          <a:xfrm>
            <a:off x="457200" y="98425"/>
            <a:ext cx="8686800" cy="838200"/>
          </a:xfrm>
        </p:spPr>
        <p:txBody>
          <a:bodyPr/>
          <a:lstStyle/>
          <a:p>
            <a:pPr eaLnBrk="1" hangingPunct="1"/>
            <a:r>
              <a:rPr lang="zh-CN" altLang="en-US">
                <a:latin typeface="楷体" charset="0"/>
                <a:ea typeface="楷体" charset="0"/>
                <a:cs typeface="楷体" charset="0"/>
              </a:rPr>
              <a:t>而对于参数</a:t>
            </a:r>
            <a:r>
              <a:rPr lang="en-US" altLang="zh-CN">
                <a:latin typeface="楷体" charset="0"/>
                <a:ea typeface="楷体" charset="0"/>
                <a:cs typeface="楷体" charset="0"/>
              </a:rPr>
              <a:t>gamma</a:t>
            </a:r>
            <a:endParaRPr lang="zh-CN" altLang="en-US">
              <a:latin typeface="楷体" charset="0"/>
              <a:ea typeface="楷体" charset="0"/>
              <a:cs typeface="楷体" charset="0"/>
            </a:endParaRPr>
          </a:p>
        </p:txBody>
      </p:sp>
      <p:pic>
        <p:nvPicPr>
          <p:cNvPr id="389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450" y="3644900"/>
            <a:ext cx="6446838"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1325" y="1411288"/>
            <a:ext cx="6200775"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6" name="Text Box 5"/>
          <p:cNvSpPr txBox="1">
            <a:spLocks noChangeArrowheads="1"/>
          </p:cNvSpPr>
          <p:nvPr/>
        </p:nvSpPr>
        <p:spPr bwMode="auto">
          <a:xfrm>
            <a:off x="107950" y="1196975"/>
            <a:ext cx="3027363" cy="557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Calibri" charset="0"/>
                <a:ea typeface="ＭＳ Ｐゴシック" charset="0"/>
              </a:defRPr>
            </a:lvl9pPr>
          </a:lstStyle>
          <a:p>
            <a:pPr eaLnBrk="1" hangingPunct="1"/>
            <a:r>
              <a:rPr lang="zh-CN" altLang="en-US" sz="1800">
                <a:solidFill>
                  <a:schemeClr val="hlink"/>
                </a:solidFill>
                <a:latin typeface="楷体" charset="0"/>
                <a:ea typeface="楷体" charset="0"/>
                <a:cs typeface="楷体" charset="0"/>
              </a:rPr>
              <a:t>当</a:t>
            </a:r>
            <a:r>
              <a:rPr lang="en-US" altLang="zh-CN" sz="1800">
                <a:solidFill>
                  <a:schemeClr val="hlink"/>
                </a:solidFill>
                <a:latin typeface="楷体" charset="0"/>
                <a:ea typeface="楷体" charset="0"/>
                <a:cs typeface="楷体" charset="0"/>
              </a:rPr>
              <a:t>gamma&lt;1</a:t>
            </a:r>
            <a:r>
              <a:rPr lang="zh-CN" altLang="en-US" sz="1800">
                <a:solidFill>
                  <a:schemeClr val="hlink"/>
                </a:solidFill>
                <a:latin typeface="楷体" charset="0"/>
                <a:ea typeface="楷体" charset="0"/>
                <a:cs typeface="楷体" charset="0"/>
              </a:rPr>
              <a:t>时，图像整体变明亮。</a:t>
            </a:r>
          </a:p>
          <a:p>
            <a:pPr eaLnBrk="1" hangingPunct="1"/>
            <a:r>
              <a:rPr lang="zh-CN" altLang="en-US" sz="1800">
                <a:latin typeface="楷体" charset="0"/>
                <a:ea typeface="楷体" charset="0"/>
                <a:cs typeface="楷体" charset="0"/>
              </a:rPr>
              <a:t>灰度图像靠近</a:t>
            </a:r>
            <a:r>
              <a:rPr lang="en-US" altLang="zh-CN" sz="1800">
                <a:latin typeface="楷体" charset="0"/>
                <a:ea typeface="楷体" charset="0"/>
                <a:cs typeface="楷体" charset="0"/>
              </a:rPr>
              <a:t>low_in</a:t>
            </a:r>
            <a:r>
              <a:rPr lang="zh-CN" altLang="en-US" sz="1800">
                <a:latin typeface="楷体" charset="0"/>
                <a:ea typeface="楷体" charset="0"/>
                <a:cs typeface="楷体" charset="0"/>
              </a:rPr>
              <a:t>的灰度值较低像素点灰度值变高，其灰度变化范围被拉伸，灰度值靠近</a:t>
            </a:r>
            <a:r>
              <a:rPr lang="en-US" altLang="zh-CN" sz="1800">
                <a:latin typeface="楷体" charset="0"/>
                <a:ea typeface="楷体" charset="0"/>
                <a:cs typeface="楷体" charset="0"/>
              </a:rPr>
              <a:t>high_in</a:t>
            </a:r>
            <a:r>
              <a:rPr lang="zh-CN" altLang="en-US" sz="1800">
                <a:latin typeface="楷体" charset="0"/>
                <a:ea typeface="楷体" charset="0"/>
                <a:cs typeface="楷体" charset="0"/>
              </a:rPr>
              <a:t>的一端灰度变化范围被压缩，图像整体变明亮。把聚集在黑色处的像素变成了灰色。</a:t>
            </a:r>
          </a:p>
          <a:p>
            <a:pPr eaLnBrk="1" hangingPunct="1"/>
            <a:r>
              <a:rPr lang="zh-CN" altLang="en-US" sz="1800">
                <a:solidFill>
                  <a:schemeClr val="hlink"/>
                </a:solidFill>
                <a:latin typeface="楷体" charset="0"/>
                <a:ea typeface="楷体" charset="0"/>
                <a:cs typeface="楷体" charset="0"/>
              </a:rPr>
              <a:t>同理，当</a:t>
            </a:r>
            <a:r>
              <a:rPr lang="en-US" altLang="zh-CN" sz="1800">
                <a:solidFill>
                  <a:schemeClr val="hlink"/>
                </a:solidFill>
                <a:latin typeface="楷体" charset="0"/>
                <a:ea typeface="楷体" charset="0"/>
                <a:cs typeface="楷体" charset="0"/>
              </a:rPr>
              <a:t>gamma&gt;1</a:t>
            </a:r>
            <a:r>
              <a:rPr lang="zh-CN" altLang="en-US" sz="1800">
                <a:solidFill>
                  <a:schemeClr val="hlink"/>
                </a:solidFill>
                <a:latin typeface="楷体" charset="0"/>
                <a:ea typeface="楷体" charset="0"/>
                <a:cs typeface="楷体" charset="0"/>
              </a:rPr>
              <a:t>时，图像整体变暗。</a:t>
            </a:r>
          </a:p>
          <a:p>
            <a:pPr eaLnBrk="1" hangingPunct="1"/>
            <a:r>
              <a:rPr lang="zh-CN" altLang="en-US" sz="1800">
                <a:latin typeface="楷体" charset="0"/>
                <a:ea typeface="楷体" charset="0"/>
                <a:cs typeface="楷体" charset="0"/>
              </a:rPr>
              <a:t>灰度图像的靠近</a:t>
            </a:r>
            <a:r>
              <a:rPr lang="en-US" altLang="zh-CN" sz="1800">
                <a:latin typeface="楷体" charset="0"/>
                <a:ea typeface="楷体" charset="0"/>
                <a:cs typeface="楷体" charset="0"/>
              </a:rPr>
              <a:t>low_in</a:t>
            </a:r>
            <a:r>
              <a:rPr lang="zh-CN" altLang="en-US" sz="1800">
                <a:latin typeface="楷体" charset="0"/>
                <a:ea typeface="楷体" charset="0"/>
                <a:cs typeface="楷体" charset="0"/>
              </a:rPr>
              <a:t>的灰度值较低像素点灰度值变低，其灰度变化范围被压缩，灰度值靠近</a:t>
            </a:r>
            <a:r>
              <a:rPr lang="en-US" altLang="zh-CN" sz="1800">
                <a:latin typeface="楷体" charset="0"/>
                <a:ea typeface="楷体" charset="0"/>
                <a:cs typeface="楷体" charset="0"/>
              </a:rPr>
              <a:t>high_in</a:t>
            </a:r>
            <a:r>
              <a:rPr lang="zh-CN" altLang="en-US" sz="1800">
                <a:latin typeface="楷体" charset="0"/>
                <a:ea typeface="楷体" charset="0"/>
                <a:cs typeface="楷体" charset="0"/>
              </a:rPr>
              <a:t>的一端的灰度变化范围被拉伸，把聚集在白色处的像素变成了灰色。</a:t>
            </a:r>
          </a:p>
          <a:p>
            <a:pPr eaLnBrk="1" hangingPunct="1"/>
            <a:endParaRPr lang="zh-CN" altLang="en-US" sz="1800">
              <a:latin typeface="楷体" charset="0"/>
              <a:ea typeface="楷体" charset="0"/>
              <a:cs typeface="楷体" charset="0"/>
            </a:endParaRPr>
          </a:p>
          <a:p>
            <a:pPr eaLnBrk="1" hangingPunct="1"/>
            <a:endParaRPr lang="zh-CN" altLang="en-US" sz="1800"/>
          </a:p>
        </p:txBody>
      </p:sp>
    </p:spTree>
  </p:cSld>
  <p:clrMapOvr>
    <a:masterClrMapping/>
  </p:clrMapOvr>
  <p:transition xmlns:p14="http://schemas.microsoft.com/office/powerpoint/2010/main" spd="med">
    <p:wipe dir="r"/>
  </p:transition>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169" name="标题 1"/>
          <p:cNvSpPr>
            <a:spLocks noGrp="1" noChangeArrowheads="1"/>
          </p:cNvSpPr>
          <p:nvPr>
            <p:ph type="title"/>
          </p:nvPr>
        </p:nvSpPr>
        <p:spPr/>
        <p:txBody>
          <a:bodyPr/>
          <a:lstStyle/>
          <a:p>
            <a:pPr eaLnBrk="1" hangingPunct="1"/>
            <a:endParaRPr lang="zh-CN" altLang="en-US">
              <a:latin typeface="Franklin Gothic Medium" charset="0"/>
              <a:ea typeface="微软雅黑" charset="0"/>
              <a:cs typeface="微软雅黑" charset="0"/>
            </a:endParaRPr>
          </a:p>
        </p:txBody>
      </p:sp>
      <p:sp>
        <p:nvSpPr>
          <p:cNvPr id="135170" name="内容占位符 2"/>
          <p:cNvSpPr>
            <a:spLocks noGrp="1" noChangeArrowheads="1"/>
          </p:cNvSpPr>
          <p:nvPr>
            <p:ph idx="1"/>
          </p:nvPr>
        </p:nvSpPr>
        <p:spPr/>
        <p:txBody>
          <a:bodyPr/>
          <a:lstStyle/>
          <a:p>
            <a:pPr eaLnBrk="1" hangingPunct="1"/>
            <a:r>
              <a:rPr lang="en-US" altLang="zh-CN">
                <a:latin typeface="微软雅黑" charset="0"/>
                <a:ea typeface="微软雅黑" charset="0"/>
                <a:cs typeface="微软雅黑" charset="0"/>
              </a:rPr>
              <a:t>nlfilter</a:t>
            </a:r>
            <a:r>
              <a:rPr lang="zh-CN" altLang="en-US">
                <a:latin typeface="微软雅黑" charset="0"/>
                <a:ea typeface="微软雅黑" charset="0"/>
                <a:cs typeface="微软雅黑" charset="0"/>
              </a:rPr>
              <a:t>函数用于实现滑动邻域的移动操作，并把待处理图像、邻域大小和一个处理函数（返回值为标量）作为参数，返回与输入图像大小相同的图像作为输出结果。</a:t>
            </a:r>
            <a:endParaRPr lang="en-US" altLang="zh-CN">
              <a:latin typeface="微软雅黑" charset="0"/>
              <a:ea typeface="微软雅黑" charset="0"/>
              <a:cs typeface="微软雅黑" charset="0"/>
            </a:endParaRPr>
          </a:p>
          <a:p>
            <a:pPr eaLnBrk="1" hangingPunct="1"/>
            <a:endParaRPr lang="en-US" altLang="zh-CN">
              <a:latin typeface="微软雅黑" charset="0"/>
              <a:ea typeface="微软雅黑" charset="0"/>
              <a:cs typeface="微软雅黑" charset="0"/>
            </a:endParaRPr>
          </a:p>
          <a:p>
            <a:pPr eaLnBrk="1" hangingPunct="1"/>
            <a:r>
              <a:rPr lang="zh-CN" altLang="en-US">
                <a:latin typeface="微软雅黑" charset="0"/>
                <a:ea typeface="微软雅黑" charset="0"/>
                <a:cs typeface="微软雅黑" charset="0"/>
              </a:rPr>
              <a:t>其调用格式为：</a:t>
            </a:r>
          </a:p>
          <a:p>
            <a:pPr eaLnBrk="1" hangingPunct="1"/>
            <a:r>
              <a:rPr lang="zh-CN" altLang="en-US">
                <a:latin typeface="微软雅黑" charset="0"/>
                <a:ea typeface="微软雅黑" charset="0"/>
                <a:cs typeface="微软雅黑" charset="0"/>
              </a:rPr>
              <a:t>（</a:t>
            </a:r>
            <a:r>
              <a:rPr lang="en-US" altLang="zh-CN">
                <a:latin typeface="微软雅黑" charset="0"/>
                <a:ea typeface="微软雅黑" charset="0"/>
                <a:cs typeface="微软雅黑" charset="0"/>
              </a:rPr>
              <a:t>1</a:t>
            </a:r>
            <a:r>
              <a:rPr lang="zh-CN" altLang="en-US">
                <a:latin typeface="微软雅黑" charset="0"/>
                <a:ea typeface="微软雅黑" charset="0"/>
                <a:cs typeface="微软雅黑" charset="0"/>
              </a:rPr>
              <a:t>）</a:t>
            </a:r>
            <a:r>
              <a:rPr lang="en-US" altLang="zh-CN">
                <a:latin typeface="微软雅黑" charset="0"/>
                <a:ea typeface="微软雅黑" charset="0"/>
                <a:cs typeface="微软雅黑" charset="0"/>
              </a:rPr>
              <a:t>B = nlfilter(A, [m n], fun)</a:t>
            </a:r>
            <a:endParaRPr lang="zh-CN" altLang="en-US">
              <a:latin typeface="微软雅黑" charset="0"/>
              <a:ea typeface="微软雅黑" charset="0"/>
              <a:cs typeface="微软雅黑" charset="0"/>
            </a:endParaRPr>
          </a:p>
          <a:p>
            <a:pPr eaLnBrk="1" hangingPunct="1"/>
            <a:r>
              <a:rPr lang="zh-CN" altLang="en-US">
                <a:latin typeface="微软雅黑" charset="0"/>
                <a:ea typeface="微软雅黑" charset="0"/>
                <a:cs typeface="微软雅黑" charset="0"/>
              </a:rPr>
              <a:t>（</a:t>
            </a:r>
            <a:r>
              <a:rPr lang="en-US" altLang="zh-CN">
                <a:latin typeface="微软雅黑" charset="0"/>
                <a:ea typeface="微软雅黑" charset="0"/>
                <a:cs typeface="微软雅黑" charset="0"/>
              </a:rPr>
              <a:t>2</a:t>
            </a:r>
            <a:r>
              <a:rPr lang="zh-CN" altLang="en-US">
                <a:latin typeface="微软雅黑" charset="0"/>
                <a:ea typeface="微软雅黑" charset="0"/>
                <a:cs typeface="微软雅黑" charset="0"/>
              </a:rPr>
              <a:t>）</a:t>
            </a:r>
            <a:r>
              <a:rPr lang="en-US" altLang="zh-CN">
                <a:latin typeface="微软雅黑" charset="0"/>
                <a:ea typeface="微软雅黑" charset="0"/>
                <a:cs typeface="微软雅黑" charset="0"/>
              </a:rPr>
              <a:t>B = nlfilter(A, 'indexed',...)</a:t>
            </a:r>
            <a:endParaRPr lang="zh-CN" altLang="en-US">
              <a:latin typeface="微软雅黑" charset="0"/>
              <a:ea typeface="微软雅黑" charset="0"/>
              <a:cs typeface="微软雅黑" charset="0"/>
            </a:endParaRPr>
          </a:p>
          <a:p>
            <a:pPr eaLnBrk="1" hangingPunct="1"/>
            <a:endParaRPr lang="zh-CN" altLang="en-US">
              <a:latin typeface="微软雅黑" charset="0"/>
              <a:ea typeface="微软雅黑" charset="0"/>
              <a:cs typeface="微软雅黑" charset="0"/>
            </a:endParaRPr>
          </a:p>
        </p:txBody>
      </p:sp>
    </p:spTree>
  </p:cSld>
  <p:clrMapOvr>
    <a:masterClrMapping/>
  </p:clrMapOvr>
  <p:transition xmlns:p14="http://schemas.microsoft.com/office/powerpoint/2010/main">
    <p:random/>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6193" name="标题 1"/>
          <p:cNvSpPr>
            <a:spLocks noGrp="1" noChangeArrowheads="1"/>
          </p:cNvSpPr>
          <p:nvPr>
            <p:ph type="title"/>
          </p:nvPr>
        </p:nvSpPr>
        <p:spPr/>
        <p:txBody>
          <a:bodyPr/>
          <a:lstStyle/>
          <a:p>
            <a:pPr eaLnBrk="1" hangingPunct="1"/>
            <a:endParaRPr lang="zh-CN" altLang="en-US">
              <a:latin typeface="Franklin Gothic Medium" charset="0"/>
              <a:ea typeface="微软雅黑" charset="0"/>
              <a:cs typeface="微软雅黑" charset="0"/>
            </a:endParaRPr>
          </a:p>
        </p:txBody>
      </p:sp>
      <p:sp>
        <p:nvSpPr>
          <p:cNvPr id="136194" name="内容占位符 2"/>
          <p:cNvSpPr>
            <a:spLocks noGrp="1" noChangeArrowheads="1"/>
          </p:cNvSpPr>
          <p:nvPr>
            <p:ph idx="1"/>
          </p:nvPr>
        </p:nvSpPr>
        <p:spPr/>
        <p:txBody>
          <a:bodyPr/>
          <a:lstStyle/>
          <a:p>
            <a:pPr eaLnBrk="1" hangingPunct="1"/>
            <a:r>
              <a:rPr lang="en-US" altLang="zh-CN">
                <a:latin typeface="微软雅黑" charset="0"/>
                <a:ea typeface="微软雅黑" charset="0"/>
                <a:cs typeface="微软雅黑" charset="0"/>
              </a:rPr>
              <a:t>【</a:t>
            </a:r>
            <a:r>
              <a:rPr lang="zh-CN" altLang="en-US">
                <a:latin typeface="微软雅黑" charset="0"/>
                <a:ea typeface="微软雅黑" charset="0"/>
                <a:cs typeface="微软雅黑" charset="0"/>
              </a:rPr>
              <a:t>例</a:t>
            </a:r>
            <a:r>
              <a:rPr lang="en-US" altLang="zh-CN">
                <a:latin typeface="微软雅黑" charset="0"/>
                <a:ea typeface="微软雅黑" charset="0"/>
                <a:cs typeface="微软雅黑" charset="0"/>
              </a:rPr>
              <a:t>4-28】</a:t>
            </a:r>
            <a:r>
              <a:rPr lang="zh-CN" altLang="en-US">
                <a:latin typeface="微软雅黑" charset="0"/>
                <a:ea typeface="微软雅黑" charset="0"/>
                <a:cs typeface="微软雅黑" charset="0"/>
              </a:rPr>
              <a:t>利用</a:t>
            </a:r>
            <a:r>
              <a:rPr lang="en-US" altLang="zh-CN">
                <a:latin typeface="微软雅黑" charset="0"/>
                <a:ea typeface="微软雅黑" charset="0"/>
                <a:cs typeface="微软雅黑" charset="0"/>
              </a:rPr>
              <a:t>nlfilter</a:t>
            </a:r>
            <a:r>
              <a:rPr lang="zh-CN" altLang="en-US">
                <a:latin typeface="微软雅黑" charset="0"/>
                <a:ea typeface="微软雅黑" charset="0"/>
                <a:cs typeface="微软雅黑" charset="0"/>
              </a:rPr>
              <a:t>函数对图像进行滑动处理。</a:t>
            </a:r>
          </a:p>
        </p:txBody>
      </p:sp>
      <p:graphicFrame>
        <p:nvGraphicFramePr>
          <p:cNvPr id="4" name="表格 3"/>
          <p:cNvGraphicFramePr>
            <a:graphicFrameLocks noGrp="1"/>
          </p:cNvGraphicFramePr>
          <p:nvPr/>
        </p:nvGraphicFramePr>
        <p:xfrm>
          <a:off x="1258888" y="5516563"/>
          <a:ext cx="6696075" cy="679450"/>
        </p:xfrm>
        <a:graphic>
          <a:graphicData uri="http://schemas.openxmlformats.org/drawingml/2006/table">
            <a:tbl>
              <a:tblPr/>
              <a:tblGrid>
                <a:gridCol w="3348037"/>
                <a:gridCol w="3348038"/>
              </a:tblGrid>
              <a:tr h="679450">
                <a:tc>
                  <a:txBody>
                    <a:bodyPr/>
                    <a:lstStyle/>
                    <a:p>
                      <a:pPr marL="0" marR="0" lvl="0" indent="254000" algn="ctr" defTabSz="914400" rtl="0" eaLnBrk="1" fontAlgn="base" latinLnBrk="0" hangingPunct="0">
                        <a:lnSpc>
                          <a:spcPts val="1500"/>
                        </a:lnSpc>
                        <a:spcBef>
                          <a:spcPts val="600"/>
                        </a:spcBef>
                        <a:spcAft>
                          <a:spcPts val="238"/>
                        </a:spcAft>
                        <a:buClrTx/>
                        <a:buSzTx/>
                        <a:buFontTx/>
                        <a:buNone/>
                        <a:tabLst/>
                      </a:pPr>
                      <a:endParaRPr kumimoji="0" lang="en-US" sz="3900" b="1" i="0" u="none" strike="noStrike" cap="none" normalizeH="0" baseline="0">
                        <a:ln>
                          <a:noFill/>
                        </a:ln>
                        <a:solidFill>
                          <a:srgbClr val="FFFFFF"/>
                        </a:solidFill>
                        <a:effectLst/>
                        <a:latin typeface="News Gothic MT" charset="0"/>
                        <a:ea typeface="宋体" charset="0"/>
                        <a:cs typeface="宋体" charset="0"/>
                      </a:endParaRPr>
                    </a:p>
                    <a:p>
                      <a:pPr marL="0" marR="0" lvl="0" indent="254000" algn="ctr" defTabSz="914400" rtl="0" eaLnBrk="1" fontAlgn="base" latinLnBrk="0" hangingPunct="0">
                        <a:lnSpc>
                          <a:spcPts val="1575"/>
                        </a:lnSpc>
                        <a:spcBef>
                          <a:spcPct val="0"/>
                        </a:spcBef>
                        <a:spcAft>
                          <a:spcPct val="0"/>
                        </a:spcAft>
                        <a:buClrTx/>
                        <a:buSzTx/>
                        <a:buFontTx/>
                        <a:buNone/>
                        <a:tabLst/>
                      </a:pPr>
                      <a:r>
                        <a:rPr kumimoji="0" lang="zh-CN" altLang="en-US" sz="3900" b="1" i="0" u="none" strike="noStrike" cap="none" normalizeH="0" baseline="0">
                          <a:ln>
                            <a:noFill/>
                          </a:ln>
                          <a:solidFill>
                            <a:srgbClr val="FFFFFF"/>
                          </a:solidFill>
                          <a:effectLst/>
                          <a:latin typeface="News Gothic MT" charset="0"/>
                          <a:ea typeface="宋体" charset="0"/>
                          <a:cs typeface="宋体" charset="0"/>
                        </a:rPr>
                        <a:t>（</a:t>
                      </a:r>
                      <a:r>
                        <a:rPr kumimoji="0" lang="en-US" altLang="ja-JP" sz="3900" b="1" i="0" u="none" strike="noStrike" cap="none" normalizeH="0" baseline="0">
                          <a:ln>
                            <a:noFill/>
                          </a:ln>
                          <a:solidFill>
                            <a:srgbClr val="FFFFFF"/>
                          </a:solidFill>
                          <a:effectLst/>
                          <a:latin typeface="News Gothic MT" charset="0"/>
                          <a:ea typeface="宋体" charset="0"/>
                          <a:cs typeface="宋体" charset="0"/>
                        </a:rPr>
                        <a:t>a</a:t>
                      </a:r>
                      <a:r>
                        <a:rPr kumimoji="0" lang="zh-CN" altLang="en-US" sz="3900" b="1" i="0" u="none" strike="noStrike" cap="none" normalizeH="0" baseline="0">
                          <a:ln>
                            <a:noFill/>
                          </a:ln>
                          <a:solidFill>
                            <a:srgbClr val="FFFFFF"/>
                          </a:solidFill>
                          <a:effectLst/>
                          <a:latin typeface="News Gothic MT" charset="0"/>
                          <a:ea typeface="宋体" charset="0"/>
                          <a:cs typeface="宋体" charset="0"/>
                        </a:rPr>
                        <a:t>）原始图像</a:t>
                      </a:r>
                      <a:endParaRPr kumimoji="0" lang="en-US" altLang="zh-CN" sz="3900" b="1" i="0" u="none" strike="noStrike" cap="none" normalizeH="0" baseline="0">
                        <a:ln>
                          <a:noFill/>
                        </a:ln>
                        <a:solidFill>
                          <a:srgbClr val="FFFFFF"/>
                        </a:solidFill>
                        <a:effectLst/>
                        <a:latin typeface="Times New Roman" charset="0"/>
                        <a:ea typeface="宋体" charset="0"/>
                        <a:cs typeface="宋体" charset="0"/>
                      </a:endParaRPr>
                    </a:p>
                  </a:txBody>
                  <a:tcPr marL="68573" marR="68573"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254000" algn="ctr" defTabSz="914400" rtl="0" eaLnBrk="1" fontAlgn="base" latinLnBrk="0" hangingPunct="0">
                        <a:lnSpc>
                          <a:spcPts val="1500"/>
                        </a:lnSpc>
                        <a:spcBef>
                          <a:spcPts val="600"/>
                        </a:spcBef>
                        <a:spcAft>
                          <a:spcPts val="238"/>
                        </a:spcAft>
                        <a:buClrTx/>
                        <a:buSzTx/>
                        <a:buFontTx/>
                        <a:buNone/>
                        <a:tabLst/>
                      </a:pPr>
                      <a:endParaRPr kumimoji="0" lang="en-US" sz="3900" b="1" i="0" u="none" strike="noStrike" cap="none" normalizeH="0" baseline="0">
                        <a:ln>
                          <a:noFill/>
                        </a:ln>
                        <a:solidFill>
                          <a:srgbClr val="FFFFFF"/>
                        </a:solidFill>
                        <a:effectLst/>
                        <a:latin typeface="News Gothic MT" charset="0"/>
                        <a:ea typeface="宋体" charset="0"/>
                        <a:cs typeface="宋体" charset="0"/>
                      </a:endParaRPr>
                    </a:p>
                    <a:p>
                      <a:pPr marL="0" marR="0" lvl="0" indent="254000" algn="ctr" defTabSz="914400" rtl="0" eaLnBrk="1" fontAlgn="base" latinLnBrk="0" hangingPunct="0">
                        <a:lnSpc>
                          <a:spcPts val="1575"/>
                        </a:lnSpc>
                        <a:spcBef>
                          <a:spcPct val="0"/>
                        </a:spcBef>
                        <a:spcAft>
                          <a:spcPct val="0"/>
                        </a:spcAft>
                        <a:buClrTx/>
                        <a:buSzTx/>
                        <a:buFontTx/>
                        <a:buNone/>
                        <a:tabLst/>
                      </a:pPr>
                      <a:r>
                        <a:rPr kumimoji="0" lang="zh-CN" altLang="en-US" sz="3900" b="1" i="0" u="none" strike="noStrike" cap="none" normalizeH="0" baseline="0">
                          <a:ln>
                            <a:noFill/>
                          </a:ln>
                          <a:solidFill>
                            <a:srgbClr val="FFFFFF"/>
                          </a:solidFill>
                          <a:effectLst/>
                          <a:latin typeface="News Gothic MT" charset="0"/>
                          <a:ea typeface="宋体" charset="0"/>
                          <a:cs typeface="宋体" charset="0"/>
                        </a:rPr>
                        <a:t>（</a:t>
                      </a:r>
                      <a:r>
                        <a:rPr kumimoji="0" lang="en-US" altLang="ja-JP" sz="3900" b="1" i="0" u="none" strike="noStrike" cap="none" normalizeH="0" baseline="0">
                          <a:ln>
                            <a:noFill/>
                          </a:ln>
                          <a:solidFill>
                            <a:srgbClr val="FFFFFF"/>
                          </a:solidFill>
                          <a:effectLst/>
                          <a:latin typeface="News Gothic MT" charset="0"/>
                          <a:ea typeface="宋体" charset="0"/>
                          <a:cs typeface="宋体" charset="0"/>
                        </a:rPr>
                        <a:t>b</a:t>
                      </a:r>
                      <a:r>
                        <a:rPr kumimoji="0" lang="zh-CN" altLang="en-US" sz="3900" b="1" i="0" u="none" strike="noStrike" cap="none" normalizeH="0" baseline="0">
                          <a:ln>
                            <a:noFill/>
                          </a:ln>
                          <a:solidFill>
                            <a:srgbClr val="FFFFFF"/>
                          </a:solidFill>
                          <a:effectLst/>
                          <a:latin typeface="News Gothic MT" charset="0"/>
                          <a:ea typeface="宋体" charset="0"/>
                          <a:cs typeface="宋体" charset="0"/>
                        </a:rPr>
                        <a:t>）滑动处理后图像</a:t>
                      </a:r>
                      <a:endParaRPr kumimoji="0" lang="en-US" altLang="zh-CN" sz="3900" b="1" i="0" u="none" strike="noStrike" cap="none" normalizeH="0" baseline="0">
                        <a:ln>
                          <a:noFill/>
                        </a:ln>
                        <a:solidFill>
                          <a:srgbClr val="FFFFFF"/>
                        </a:solidFill>
                        <a:effectLst/>
                        <a:latin typeface="Times New Roman" charset="0"/>
                        <a:ea typeface="宋体" charset="0"/>
                        <a:cs typeface="宋体" charset="0"/>
                      </a:endParaRPr>
                    </a:p>
                  </a:txBody>
                  <a:tcPr marL="68573" marR="68573"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bl>
          </a:graphicData>
        </a:graphic>
      </p:graphicFrame>
      <p:pic>
        <p:nvPicPr>
          <p:cNvPr id="13620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2781300"/>
            <a:ext cx="2520950" cy="251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04"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3800" y="2762250"/>
            <a:ext cx="2520950" cy="251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random/>
  </p:transition>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7217" name="标题 1"/>
          <p:cNvSpPr>
            <a:spLocks noGrp="1" noChangeArrowheads="1"/>
          </p:cNvSpPr>
          <p:nvPr>
            <p:ph type="title"/>
          </p:nvPr>
        </p:nvSpPr>
        <p:spPr/>
        <p:txBody>
          <a:bodyPr/>
          <a:lstStyle/>
          <a:p>
            <a:pPr eaLnBrk="1" hangingPunct="1"/>
            <a:r>
              <a:rPr lang="en-US" altLang="zh-CN">
                <a:latin typeface="Franklin Gothic Medium" charset="0"/>
                <a:ea typeface="微软雅黑" charset="0"/>
                <a:cs typeface="微软雅黑" charset="0"/>
              </a:rPr>
              <a:t>4.6.2</a:t>
            </a:r>
            <a:r>
              <a:rPr lang="zh-CN" altLang="en-US">
                <a:latin typeface="Franklin Gothic Medium" charset="0"/>
                <a:ea typeface="微软雅黑" charset="0"/>
                <a:cs typeface="微软雅黑" charset="0"/>
              </a:rPr>
              <a:t>　非重叠块处理</a:t>
            </a:r>
          </a:p>
        </p:txBody>
      </p:sp>
      <p:sp>
        <p:nvSpPr>
          <p:cNvPr id="137218" name="内容占位符 2"/>
          <p:cNvSpPr>
            <a:spLocks noGrp="1" noChangeArrowheads="1"/>
          </p:cNvSpPr>
          <p:nvPr>
            <p:ph idx="1"/>
          </p:nvPr>
        </p:nvSpPr>
        <p:spPr/>
        <p:txBody>
          <a:bodyPr/>
          <a:lstStyle/>
          <a:p>
            <a:pPr eaLnBrk="1" hangingPunct="1"/>
            <a:r>
              <a:rPr lang="en-US" altLang="zh-CN">
                <a:latin typeface="微软雅黑" charset="0"/>
                <a:ea typeface="微软雅黑" charset="0"/>
                <a:cs typeface="微软雅黑" charset="0"/>
              </a:rPr>
              <a:t>blkproc</a:t>
            </a:r>
            <a:r>
              <a:rPr lang="zh-CN" altLang="en-US">
                <a:latin typeface="微软雅黑" charset="0"/>
                <a:ea typeface="微软雅黑" charset="0"/>
                <a:cs typeface="微软雅黑" charset="0"/>
              </a:rPr>
              <a:t>函数用于非重叠图像块操作。</a:t>
            </a:r>
            <a:endParaRPr lang="en-US" altLang="zh-CN">
              <a:latin typeface="微软雅黑" charset="0"/>
              <a:ea typeface="微软雅黑" charset="0"/>
              <a:cs typeface="微软雅黑" charset="0"/>
            </a:endParaRPr>
          </a:p>
          <a:p>
            <a:pPr eaLnBrk="1" hangingPunct="1"/>
            <a:r>
              <a:rPr lang="zh-CN" altLang="en-US">
                <a:latin typeface="微软雅黑" charset="0"/>
                <a:ea typeface="微软雅黑" charset="0"/>
                <a:cs typeface="微软雅黑" charset="0"/>
              </a:rPr>
              <a:t>其调用格式为：</a:t>
            </a:r>
          </a:p>
          <a:p>
            <a:pPr eaLnBrk="1" hangingPunct="1"/>
            <a:r>
              <a:rPr lang="zh-CN" altLang="en-US">
                <a:latin typeface="微软雅黑" charset="0"/>
                <a:ea typeface="微软雅黑" charset="0"/>
                <a:cs typeface="微软雅黑" charset="0"/>
              </a:rPr>
              <a:t>（</a:t>
            </a:r>
            <a:r>
              <a:rPr lang="en-US" altLang="zh-CN">
                <a:latin typeface="微软雅黑" charset="0"/>
                <a:ea typeface="微软雅黑" charset="0"/>
                <a:cs typeface="微软雅黑" charset="0"/>
              </a:rPr>
              <a:t>1</a:t>
            </a:r>
            <a:r>
              <a:rPr lang="zh-CN" altLang="en-US">
                <a:latin typeface="微软雅黑" charset="0"/>
                <a:ea typeface="微软雅黑" charset="0"/>
                <a:cs typeface="微软雅黑" charset="0"/>
              </a:rPr>
              <a:t>）</a:t>
            </a:r>
            <a:r>
              <a:rPr lang="en-US" altLang="zh-CN">
                <a:latin typeface="微软雅黑" charset="0"/>
                <a:ea typeface="微软雅黑" charset="0"/>
                <a:cs typeface="微软雅黑" charset="0"/>
              </a:rPr>
              <a:t>B=blkproc(A,[m,n],fun)</a:t>
            </a:r>
            <a:endParaRPr lang="zh-CN" altLang="en-US">
              <a:latin typeface="微软雅黑" charset="0"/>
              <a:ea typeface="微软雅黑" charset="0"/>
              <a:cs typeface="微软雅黑" charset="0"/>
            </a:endParaRPr>
          </a:p>
          <a:p>
            <a:pPr eaLnBrk="1" hangingPunct="1"/>
            <a:r>
              <a:rPr lang="zh-CN" altLang="en-US">
                <a:latin typeface="微软雅黑" charset="0"/>
                <a:ea typeface="微软雅黑" charset="0"/>
                <a:cs typeface="微软雅黑" charset="0"/>
              </a:rPr>
              <a:t>（</a:t>
            </a:r>
            <a:r>
              <a:rPr lang="en-US" altLang="zh-CN">
                <a:latin typeface="微软雅黑" charset="0"/>
                <a:ea typeface="微软雅黑" charset="0"/>
                <a:cs typeface="微软雅黑" charset="0"/>
              </a:rPr>
              <a:t>2</a:t>
            </a:r>
            <a:r>
              <a:rPr lang="zh-CN" altLang="en-US">
                <a:latin typeface="微软雅黑" charset="0"/>
                <a:ea typeface="微软雅黑" charset="0"/>
                <a:cs typeface="微软雅黑" charset="0"/>
              </a:rPr>
              <a:t>）</a:t>
            </a:r>
            <a:r>
              <a:rPr lang="en-US" altLang="zh-CN">
                <a:latin typeface="微软雅黑" charset="0"/>
                <a:ea typeface="微软雅黑" charset="0"/>
                <a:cs typeface="微软雅黑" charset="0"/>
              </a:rPr>
              <a:t>B=blkproc(A,[m,n],[mborder,nborder],fun)</a:t>
            </a:r>
            <a:endParaRPr lang="zh-CN" altLang="en-US">
              <a:latin typeface="微软雅黑" charset="0"/>
              <a:ea typeface="微软雅黑" charset="0"/>
              <a:cs typeface="微软雅黑" charset="0"/>
            </a:endParaRPr>
          </a:p>
          <a:p>
            <a:pPr eaLnBrk="1" hangingPunct="1"/>
            <a:r>
              <a:rPr lang="zh-CN" altLang="en-US">
                <a:latin typeface="微软雅黑" charset="0"/>
                <a:ea typeface="微软雅黑" charset="0"/>
                <a:cs typeface="微软雅黑" charset="0"/>
              </a:rPr>
              <a:t>（</a:t>
            </a:r>
            <a:r>
              <a:rPr lang="en-US" altLang="zh-CN">
                <a:latin typeface="微软雅黑" charset="0"/>
                <a:ea typeface="微软雅黑" charset="0"/>
                <a:cs typeface="微软雅黑" charset="0"/>
              </a:rPr>
              <a:t>3</a:t>
            </a:r>
            <a:r>
              <a:rPr lang="zh-CN" altLang="en-US">
                <a:latin typeface="微软雅黑" charset="0"/>
                <a:ea typeface="微软雅黑" charset="0"/>
                <a:cs typeface="微软雅黑" charset="0"/>
              </a:rPr>
              <a:t>）</a:t>
            </a:r>
            <a:r>
              <a:rPr lang="en-US" altLang="zh-CN">
                <a:latin typeface="微软雅黑" charset="0"/>
                <a:ea typeface="微软雅黑" charset="0"/>
                <a:cs typeface="微软雅黑" charset="0"/>
              </a:rPr>
              <a:t>B=blkproc(A,'indexed',...)</a:t>
            </a:r>
            <a:r>
              <a:rPr lang="zh-CN" altLang="en-US">
                <a:latin typeface="微软雅黑" charset="0"/>
                <a:ea typeface="微软雅黑" charset="0"/>
                <a:cs typeface="微软雅黑" charset="0"/>
              </a:rPr>
              <a:t>：</a:t>
            </a:r>
          </a:p>
          <a:p>
            <a:pPr eaLnBrk="1" hangingPunct="1"/>
            <a:endParaRPr lang="zh-CN" altLang="en-US">
              <a:latin typeface="微软雅黑" charset="0"/>
              <a:ea typeface="微软雅黑" charset="0"/>
              <a:cs typeface="微软雅黑" charset="0"/>
            </a:endParaRPr>
          </a:p>
        </p:txBody>
      </p:sp>
    </p:spTree>
  </p:cSld>
  <p:clrMapOvr>
    <a:masterClrMapping/>
  </p:clrMapOvr>
  <p:transition xmlns:p14="http://schemas.microsoft.com/office/powerpoint/2010/main">
    <p:random/>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8241" name="标题 1"/>
          <p:cNvSpPr>
            <a:spLocks noGrp="1" noChangeArrowheads="1"/>
          </p:cNvSpPr>
          <p:nvPr>
            <p:ph type="title"/>
          </p:nvPr>
        </p:nvSpPr>
        <p:spPr/>
        <p:txBody>
          <a:bodyPr/>
          <a:lstStyle/>
          <a:p>
            <a:pPr eaLnBrk="1" hangingPunct="1"/>
            <a:endParaRPr lang="zh-CN" altLang="en-US">
              <a:latin typeface="Franklin Gothic Medium" charset="0"/>
              <a:ea typeface="微软雅黑" charset="0"/>
              <a:cs typeface="微软雅黑" charset="0"/>
            </a:endParaRPr>
          </a:p>
        </p:txBody>
      </p:sp>
      <p:sp>
        <p:nvSpPr>
          <p:cNvPr id="138242" name="内容占位符 2"/>
          <p:cNvSpPr>
            <a:spLocks noGrp="1" noChangeArrowheads="1"/>
          </p:cNvSpPr>
          <p:nvPr>
            <p:ph idx="1"/>
          </p:nvPr>
        </p:nvSpPr>
        <p:spPr/>
        <p:txBody>
          <a:bodyPr/>
          <a:lstStyle/>
          <a:p>
            <a:pPr eaLnBrk="1" hangingPunct="1"/>
            <a:r>
              <a:rPr lang="en-US" altLang="zh-CN">
                <a:latin typeface="微软雅黑" charset="0"/>
                <a:ea typeface="微软雅黑" charset="0"/>
                <a:cs typeface="微软雅黑" charset="0"/>
              </a:rPr>
              <a:t>【</a:t>
            </a:r>
            <a:r>
              <a:rPr lang="zh-CN" altLang="en-US">
                <a:latin typeface="微软雅黑" charset="0"/>
                <a:ea typeface="微软雅黑" charset="0"/>
                <a:cs typeface="微软雅黑" charset="0"/>
              </a:rPr>
              <a:t>例</a:t>
            </a:r>
            <a:r>
              <a:rPr lang="en-US" altLang="zh-CN">
                <a:latin typeface="微软雅黑" charset="0"/>
                <a:ea typeface="微软雅黑" charset="0"/>
                <a:cs typeface="微软雅黑" charset="0"/>
              </a:rPr>
              <a:t>4-29】</a:t>
            </a:r>
            <a:r>
              <a:rPr lang="zh-CN" altLang="en-US">
                <a:latin typeface="微软雅黑" charset="0"/>
                <a:ea typeface="微软雅黑" charset="0"/>
                <a:cs typeface="微软雅黑" charset="0"/>
              </a:rPr>
              <a:t>计算一个图像二维</a:t>
            </a:r>
            <a:r>
              <a:rPr lang="en-US" altLang="zh-CN">
                <a:latin typeface="微软雅黑" charset="0"/>
                <a:ea typeface="微软雅黑" charset="0"/>
                <a:cs typeface="微软雅黑" charset="0"/>
              </a:rPr>
              <a:t>DCT</a:t>
            </a:r>
            <a:r>
              <a:rPr lang="zh-CN" altLang="en-US">
                <a:latin typeface="微软雅黑" charset="0"/>
                <a:ea typeface="微软雅黑" charset="0"/>
                <a:cs typeface="微软雅黑" charset="0"/>
              </a:rPr>
              <a:t>的</a:t>
            </a:r>
            <a:r>
              <a:rPr lang="en-US" altLang="zh-CN">
                <a:latin typeface="微软雅黑" charset="0"/>
                <a:ea typeface="微软雅黑" charset="0"/>
                <a:cs typeface="微软雅黑" charset="0"/>
              </a:rPr>
              <a:t>8×8</a:t>
            </a:r>
            <a:r>
              <a:rPr lang="zh-CN" altLang="en-US">
                <a:latin typeface="微软雅黑" charset="0"/>
                <a:ea typeface="微软雅黑" charset="0"/>
                <a:cs typeface="微软雅黑" charset="0"/>
              </a:rPr>
              <a:t>划分块处理。</a:t>
            </a:r>
          </a:p>
        </p:txBody>
      </p:sp>
      <p:graphicFrame>
        <p:nvGraphicFramePr>
          <p:cNvPr id="4" name="表格 3"/>
          <p:cNvGraphicFramePr>
            <a:graphicFrameLocks noGrp="1"/>
          </p:cNvGraphicFramePr>
          <p:nvPr/>
        </p:nvGraphicFramePr>
        <p:xfrm>
          <a:off x="323850" y="5229225"/>
          <a:ext cx="8712200" cy="666750"/>
        </p:xfrm>
        <a:graphic>
          <a:graphicData uri="http://schemas.openxmlformats.org/drawingml/2006/table">
            <a:tbl>
              <a:tblPr/>
              <a:tblGrid>
                <a:gridCol w="2903538"/>
                <a:gridCol w="2903537"/>
                <a:gridCol w="2905125"/>
              </a:tblGrid>
              <a:tr h="666750">
                <a:tc>
                  <a:txBody>
                    <a:bodyPr/>
                    <a:lstStyle/>
                    <a:p>
                      <a:pPr marL="0" marR="0" lvl="0" indent="254000" algn="ctr" defTabSz="914400" rtl="0" eaLnBrk="1" fontAlgn="base" latinLnBrk="0" hangingPunct="0">
                        <a:lnSpc>
                          <a:spcPts val="1500"/>
                        </a:lnSpc>
                        <a:spcBef>
                          <a:spcPts val="600"/>
                        </a:spcBef>
                        <a:spcAft>
                          <a:spcPts val="238"/>
                        </a:spcAft>
                        <a:buClrTx/>
                        <a:buSzTx/>
                        <a:buFontTx/>
                        <a:buNone/>
                        <a:tabLst/>
                      </a:pPr>
                      <a:r>
                        <a:rPr kumimoji="0" lang="zh-CN" altLang="en-US" sz="2200" b="1" i="0" u="none" strike="noStrike" cap="none" normalizeH="0" baseline="0">
                          <a:ln>
                            <a:noFill/>
                          </a:ln>
                          <a:solidFill>
                            <a:srgbClr val="FFFFFF"/>
                          </a:solidFill>
                          <a:effectLst/>
                          <a:latin typeface="News Gothic MT" charset="0"/>
                          <a:ea typeface="宋体" charset="0"/>
                          <a:cs typeface="宋体" charset="0"/>
                        </a:rPr>
                        <a:t>原始图像</a:t>
                      </a:r>
                      <a:endParaRPr kumimoji="0" lang="en-US" altLang="zh-CN" sz="2200" b="1" i="0" u="none" strike="noStrike" cap="none" normalizeH="0" baseline="0">
                        <a:ln>
                          <a:noFill/>
                        </a:ln>
                        <a:solidFill>
                          <a:srgbClr val="FFFFFF"/>
                        </a:solidFill>
                        <a:effectLst/>
                        <a:latin typeface="Times New Roman" charset="0"/>
                        <a:ea typeface="宋体" charset="0"/>
                        <a:cs typeface="宋体" charset="0"/>
                      </a:endParaRPr>
                    </a:p>
                  </a:txBody>
                  <a:tcPr marL="68574" marR="68574"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254000" algn="ctr" defTabSz="914400" rtl="0" eaLnBrk="1" fontAlgn="base" latinLnBrk="0" hangingPunct="0">
                        <a:lnSpc>
                          <a:spcPts val="1500"/>
                        </a:lnSpc>
                        <a:spcBef>
                          <a:spcPts val="600"/>
                        </a:spcBef>
                        <a:spcAft>
                          <a:spcPts val="238"/>
                        </a:spcAft>
                        <a:buClrTx/>
                        <a:buSzTx/>
                        <a:buFontTx/>
                        <a:buNone/>
                        <a:tabLst/>
                      </a:pPr>
                      <a:endParaRPr kumimoji="0" lang="en-US" sz="2200" b="1" i="0" u="none" strike="noStrike" cap="none" normalizeH="0" baseline="0">
                        <a:ln>
                          <a:noFill/>
                        </a:ln>
                        <a:solidFill>
                          <a:srgbClr val="FFFFFF"/>
                        </a:solidFill>
                        <a:effectLst/>
                        <a:latin typeface="News Gothic MT" charset="0"/>
                        <a:ea typeface="宋体" charset="0"/>
                        <a:cs typeface="宋体" charset="0"/>
                      </a:endParaRPr>
                    </a:p>
                    <a:p>
                      <a:pPr marL="0" marR="0" lvl="0" indent="254000" algn="ctr" defTabSz="914400" rtl="0" eaLnBrk="1" fontAlgn="base" latinLnBrk="0" hangingPunct="0">
                        <a:lnSpc>
                          <a:spcPts val="1575"/>
                        </a:lnSpc>
                        <a:spcBef>
                          <a:spcPct val="0"/>
                        </a:spcBef>
                        <a:spcAft>
                          <a:spcPct val="0"/>
                        </a:spcAft>
                        <a:buClrTx/>
                        <a:buSzTx/>
                        <a:buFontTx/>
                        <a:buNone/>
                        <a:tabLst/>
                      </a:pPr>
                      <a:r>
                        <a:rPr kumimoji="0" lang="zh-CN" altLang="en-US" sz="2200" b="1" i="0" u="none" strike="noStrike" cap="none" normalizeH="0" baseline="0">
                          <a:ln>
                            <a:noFill/>
                          </a:ln>
                          <a:solidFill>
                            <a:srgbClr val="FFFFFF"/>
                          </a:solidFill>
                          <a:effectLst/>
                          <a:latin typeface="News Gothic MT" charset="0"/>
                          <a:ea typeface="宋体" charset="0"/>
                          <a:cs typeface="宋体" charset="0"/>
                        </a:rPr>
                        <a:t>处理函数为</a:t>
                      </a:r>
                      <a:r>
                        <a:rPr kumimoji="0" lang="en-US" altLang="ja-JP" sz="2200" b="1" i="0" u="none" strike="noStrike" cap="none" normalizeH="0" baseline="0">
                          <a:ln>
                            <a:noFill/>
                          </a:ln>
                          <a:solidFill>
                            <a:srgbClr val="FFFFFF"/>
                          </a:solidFill>
                          <a:effectLst/>
                          <a:latin typeface="News Gothic MT" charset="0"/>
                          <a:ea typeface="宋体" charset="0"/>
                          <a:cs typeface="宋体" charset="0"/>
                        </a:rPr>
                        <a:t>dct2</a:t>
                      </a:r>
                      <a:r>
                        <a:rPr kumimoji="0" lang="zh-CN" altLang="en-US" sz="2200" b="1" i="0" u="none" strike="noStrike" cap="none" normalizeH="0" baseline="0">
                          <a:ln>
                            <a:noFill/>
                          </a:ln>
                          <a:solidFill>
                            <a:srgbClr val="FFFFFF"/>
                          </a:solidFill>
                          <a:effectLst/>
                          <a:latin typeface="News Gothic MT" charset="0"/>
                          <a:ea typeface="宋体" charset="0"/>
                          <a:cs typeface="宋体" charset="0"/>
                        </a:rPr>
                        <a:t>块处理</a:t>
                      </a:r>
                      <a:endParaRPr kumimoji="0" lang="en-US" altLang="zh-CN" sz="2200" b="1" i="0" u="none" strike="noStrike" cap="none" normalizeH="0" baseline="0">
                        <a:ln>
                          <a:noFill/>
                        </a:ln>
                        <a:solidFill>
                          <a:srgbClr val="FFFFFF"/>
                        </a:solidFill>
                        <a:effectLst/>
                        <a:latin typeface="Times New Roman" charset="0"/>
                        <a:ea typeface="宋体" charset="0"/>
                        <a:cs typeface="宋体" charset="0"/>
                      </a:endParaRPr>
                    </a:p>
                  </a:txBody>
                  <a:tcPr marL="68574" marR="68574"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254000" algn="ctr" defTabSz="914400" rtl="0" eaLnBrk="1" fontAlgn="base" latinLnBrk="0" hangingPunct="0">
                        <a:lnSpc>
                          <a:spcPts val="1500"/>
                        </a:lnSpc>
                        <a:spcBef>
                          <a:spcPts val="600"/>
                        </a:spcBef>
                        <a:spcAft>
                          <a:spcPts val="238"/>
                        </a:spcAft>
                        <a:buClrTx/>
                        <a:buSzTx/>
                        <a:buFontTx/>
                        <a:buNone/>
                        <a:tabLst/>
                      </a:pPr>
                      <a:endParaRPr kumimoji="0" lang="en-US" sz="2200" b="1" i="0" u="none" strike="noStrike" cap="none" normalizeH="0" baseline="0">
                        <a:ln>
                          <a:noFill/>
                        </a:ln>
                        <a:solidFill>
                          <a:srgbClr val="FFFFFF"/>
                        </a:solidFill>
                        <a:effectLst/>
                        <a:latin typeface="News Gothic MT" charset="0"/>
                        <a:ea typeface="宋体" charset="0"/>
                        <a:cs typeface="宋体" charset="0"/>
                      </a:endParaRPr>
                    </a:p>
                    <a:p>
                      <a:pPr marL="0" marR="0" lvl="0" indent="254000" algn="ctr" defTabSz="914400" rtl="0" eaLnBrk="1" fontAlgn="base" latinLnBrk="0" hangingPunct="0">
                        <a:lnSpc>
                          <a:spcPts val="1575"/>
                        </a:lnSpc>
                        <a:spcBef>
                          <a:spcPct val="0"/>
                        </a:spcBef>
                        <a:spcAft>
                          <a:spcPct val="0"/>
                        </a:spcAft>
                        <a:buClrTx/>
                        <a:buSzTx/>
                        <a:buFontTx/>
                        <a:buNone/>
                        <a:tabLst/>
                      </a:pPr>
                      <a:r>
                        <a:rPr kumimoji="0" lang="zh-CN" altLang="en-US" sz="2200" b="1" i="0" u="none" strike="noStrike" cap="none" normalizeH="0" baseline="0">
                          <a:ln>
                            <a:noFill/>
                          </a:ln>
                          <a:solidFill>
                            <a:srgbClr val="FFFFFF"/>
                          </a:solidFill>
                          <a:effectLst/>
                          <a:latin typeface="News Gothic MT" charset="0"/>
                          <a:ea typeface="宋体" charset="0"/>
                          <a:cs typeface="宋体" charset="0"/>
                        </a:rPr>
                        <a:t>处理函数为匿名函数</a:t>
                      </a:r>
                      <a:endParaRPr kumimoji="0" lang="en-US" altLang="zh-CN" sz="2200" b="1" i="0" u="none" strike="noStrike" cap="none" normalizeH="0" baseline="0">
                        <a:ln>
                          <a:noFill/>
                        </a:ln>
                        <a:solidFill>
                          <a:srgbClr val="FFFFFF"/>
                        </a:solidFill>
                        <a:effectLst/>
                        <a:latin typeface="Times New Roman" charset="0"/>
                        <a:ea typeface="宋体" charset="0"/>
                        <a:cs typeface="宋体" charset="0"/>
                      </a:endParaRPr>
                    </a:p>
                  </a:txBody>
                  <a:tcPr marL="68574" marR="68574"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bl>
          </a:graphicData>
        </a:graphic>
      </p:graphicFrame>
      <p:pic>
        <p:nvPicPr>
          <p:cNvPr id="13825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2547938"/>
            <a:ext cx="2503488"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8525" y="2568575"/>
            <a:ext cx="2501900" cy="251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55"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0788" y="2574925"/>
            <a:ext cx="2501900"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random/>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9265" name="标题 1"/>
          <p:cNvSpPr>
            <a:spLocks noGrp="1" noChangeArrowheads="1"/>
          </p:cNvSpPr>
          <p:nvPr>
            <p:ph type="title"/>
          </p:nvPr>
        </p:nvSpPr>
        <p:spPr/>
        <p:txBody>
          <a:bodyPr/>
          <a:lstStyle/>
          <a:p>
            <a:pPr eaLnBrk="1" hangingPunct="1"/>
            <a:endParaRPr lang="zh-CN" altLang="en-US">
              <a:latin typeface="Franklin Gothic Medium" charset="0"/>
              <a:ea typeface="微软雅黑" charset="0"/>
              <a:cs typeface="微软雅黑" charset="0"/>
            </a:endParaRPr>
          </a:p>
        </p:txBody>
      </p:sp>
      <p:sp>
        <p:nvSpPr>
          <p:cNvPr id="139266" name="内容占位符 2"/>
          <p:cNvSpPr>
            <a:spLocks noGrp="1" noChangeArrowheads="1"/>
          </p:cNvSpPr>
          <p:nvPr>
            <p:ph idx="1"/>
          </p:nvPr>
        </p:nvSpPr>
        <p:spPr/>
        <p:txBody>
          <a:bodyPr/>
          <a:lstStyle/>
          <a:p>
            <a:pPr eaLnBrk="1" hangingPunct="1"/>
            <a:r>
              <a:rPr lang="en-US" altLang="zh-CN">
                <a:latin typeface="微软雅黑" charset="0"/>
                <a:ea typeface="微软雅黑" charset="0"/>
                <a:cs typeface="微软雅黑" charset="0"/>
              </a:rPr>
              <a:t>【</a:t>
            </a:r>
            <a:r>
              <a:rPr lang="zh-CN" altLang="en-US">
                <a:latin typeface="微软雅黑" charset="0"/>
                <a:ea typeface="微软雅黑" charset="0"/>
                <a:cs typeface="微软雅黑" charset="0"/>
              </a:rPr>
              <a:t>例</a:t>
            </a:r>
            <a:r>
              <a:rPr lang="en-US" altLang="zh-CN">
                <a:latin typeface="微软雅黑" charset="0"/>
                <a:ea typeface="微软雅黑" charset="0"/>
                <a:cs typeface="微软雅黑" charset="0"/>
              </a:rPr>
              <a:t>4-30】</a:t>
            </a:r>
            <a:r>
              <a:rPr lang="zh-CN" altLang="en-US">
                <a:latin typeface="微软雅黑" charset="0"/>
                <a:ea typeface="微软雅黑" charset="0"/>
                <a:cs typeface="微软雅黑" charset="0"/>
              </a:rPr>
              <a:t>计算图像的局部标准差。</a:t>
            </a:r>
          </a:p>
        </p:txBody>
      </p:sp>
      <p:pic>
        <p:nvPicPr>
          <p:cNvPr id="139267" name="Picture 2" descr="我的插图-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2205038"/>
            <a:ext cx="5743575" cy="410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random/>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0289" name="标题 1"/>
          <p:cNvSpPr>
            <a:spLocks noGrp="1" noChangeArrowheads="1"/>
          </p:cNvSpPr>
          <p:nvPr>
            <p:ph type="title"/>
          </p:nvPr>
        </p:nvSpPr>
        <p:spPr/>
        <p:txBody>
          <a:bodyPr/>
          <a:lstStyle/>
          <a:p>
            <a:pPr eaLnBrk="1" hangingPunct="1"/>
            <a:r>
              <a:rPr lang="en-US" altLang="zh-CN">
                <a:latin typeface="Franklin Gothic Medium" charset="0"/>
                <a:ea typeface="微软雅黑" charset="0"/>
                <a:cs typeface="微软雅黑" charset="0"/>
              </a:rPr>
              <a:t>4.6.3</a:t>
            </a:r>
            <a:r>
              <a:rPr lang="zh-CN" altLang="en-US">
                <a:latin typeface="Franklin Gothic Medium" charset="0"/>
                <a:ea typeface="微软雅黑" charset="0"/>
                <a:cs typeface="微软雅黑" charset="0"/>
              </a:rPr>
              <a:t>　快速块处理</a:t>
            </a:r>
          </a:p>
        </p:txBody>
      </p:sp>
      <p:sp>
        <p:nvSpPr>
          <p:cNvPr id="140290" name="内容占位符 2"/>
          <p:cNvSpPr>
            <a:spLocks noGrp="1" noChangeArrowheads="1"/>
          </p:cNvSpPr>
          <p:nvPr>
            <p:ph idx="1"/>
          </p:nvPr>
        </p:nvSpPr>
        <p:spPr/>
        <p:txBody>
          <a:bodyPr/>
          <a:lstStyle/>
          <a:p>
            <a:pPr eaLnBrk="1" hangingPunct="1"/>
            <a:r>
              <a:rPr lang="en-US" altLang="zh-CN">
                <a:latin typeface="微软雅黑" charset="0"/>
                <a:ea typeface="微软雅黑" charset="0"/>
                <a:cs typeface="微软雅黑" charset="0"/>
              </a:rPr>
              <a:t>colfilt</a:t>
            </a:r>
            <a:r>
              <a:rPr lang="zh-CN" altLang="en-US">
                <a:latin typeface="微软雅黑" charset="0"/>
                <a:ea typeface="微软雅黑" charset="0"/>
                <a:cs typeface="微软雅黑" charset="0"/>
              </a:rPr>
              <a:t>函数用于实现图像的快速邻域操作。</a:t>
            </a:r>
            <a:endParaRPr lang="en-US" altLang="zh-CN">
              <a:latin typeface="微软雅黑" charset="0"/>
              <a:ea typeface="微软雅黑" charset="0"/>
              <a:cs typeface="微软雅黑" charset="0"/>
            </a:endParaRPr>
          </a:p>
          <a:p>
            <a:pPr eaLnBrk="1" hangingPunct="1"/>
            <a:r>
              <a:rPr lang="zh-CN" altLang="en-US">
                <a:latin typeface="微软雅黑" charset="0"/>
                <a:ea typeface="微软雅黑" charset="0"/>
                <a:cs typeface="微软雅黑" charset="0"/>
              </a:rPr>
              <a:t>其调用格式为：</a:t>
            </a:r>
          </a:p>
          <a:p>
            <a:pPr eaLnBrk="1" hangingPunct="1"/>
            <a:r>
              <a:rPr lang="zh-CN" altLang="en-US">
                <a:latin typeface="微软雅黑" charset="0"/>
                <a:ea typeface="微软雅黑" charset="0"/>
                <a:cs typeface="微软雅黑" charset="0"/>
              </a:rPr>
              <a:t>（</a:t>
            </a:r>
            <a:r>
              <a:rPr lang="en-US" altLang="zh-CN">
                <a:latin typeface="微软雅黑" charset="0"/>
                <a:ea typeface="微软雅黑" charset="0"/>
                <a:cs typeface="微软雅黑" charset="0"/>
              </a:rPr>
              <a:t>1</a:t>
            </a:r>
            <a:r>
              <a:rPr lang="zh-CN" altLang="en-US">
                <a:latin typeface="微软雅黑" charset="0"/>
                <a:ea typeface="微软雅黑" charset="0"/>
                <a:cs typeface="微软雅黑" charset="0"/>
              </a:rPr>
              <a:t>）</a:t>
            </a:r>
            <a:r>
              <a:rPr lang="en-US" altLang="zh-CN">
                <a:latin typeface="微软雅黑" charset="0"/>
                <a:ea typeface="微软雅黑" charset="0"/>
                <a:cs typeface="微软雅黑" charset="0"/>
              </a:rPr>
              <a:t>B = colfilt(A,[m n],block_type,fun)</a:t>
            </a:r>
            <a:endParaRPr lang="zh-CN" altLang="en-US">
              <a:latin typeface="微软雅黑" charset="0"/>
              <a:ea typeface="微软雅黑" charset="0"/>
              <a:cs typeface="微软雅黑" charset="0"/>
            </a:endParaRPr>
          </a:p>
          <a:p>
            <a:pPr eaLnBrk="1" hangingPunct="1"/>
            <a:r>
              <a:rPr lang="zh-CN" altLang="en-US">
                <a:latin typeface="微软雅黑" charset="0"/>
                <a:ea typeface="微软雅黑" charset="0"/>
                <a:cs typeface="微软雅黑" charset="0"/>
              </a:rPr>
              <a:t>（</a:t>
            </a:r>
            <a:r>
              <a:rPr lang="en-US" altLang="zh-CN">
                <a:latin typeface="微软雅黑" charset="0"/>
                <a:ea typeface="微软雅黑" charset="0"/>
                <a:cs typeface="微软雅黑" charset="0"/>
              </a:rPr>
              <a:t>2</a:t>
            </a:r>
            <a:r>
              <a:rPr lang="zh-CN" altLang="en-US">
                <a:latin typeface="微软雅黑" charset="0"/>
                <a:ea typeface="微软雅黑" charset="0"/>
                <a:cs typeface="微软雅黑" charset="0"/>
              </a:rPr>
              <a:t>）</a:t>
            </a:r>
            <a:r>
              <a:rPr lang="en-US" altLang="zh-CN">
                <a:latin typeface="微软雅黑" charset="0"/>
                <a:ea typeface="微软雅黑" charset="0"/>
                <a:cs typeface="微软雅黑" charset="0"/>
              </a:rPr>
              <a:t>B = colfilt(A,[m n],[mblock nblock],block_type,fun)</a:t>
            </a:r>
            <a:endParaRPr lang="zh-CN" altLang="en-US">
              <a:latin typeface="微软雅黑" charset="0"/>
              <a:ea typeface="微软雅黑" charset="0"/>
              <a:cs typeface="微软雅黑" charset="0"/>
            </a:endParaRPr>
          </a:p>
          <a:p>
            <a:pPr eaLnBrk="1" hangingPunct="1"/>
            <a:r>
              <a:rPr lang="zh-CN" altLang="en-US">
                <a:latin typeface="微软雅黑" charset="0"/>
                <a:ea typeface="微软雅黑" charset="0"/>
                <a:cs typeface="微软雅黑" charset="0"/>
              </a:rPr>
              <a:t>（</a:t>
            </a:r>
            <a:r>
              <a:rPr lang="en-US" altLang="zh-CN">
                <a:latin typeface="微软雅黑" charset="0"/>
                <a:ea typeface="微软雅黑" charset="0"/>
                <a:cs typeface="微软雅黑" charset="0"/>
              </a:rPr>
              <a:t>3</a:t>
            </a:r>
            <a:r>
              <a:rPr lang="zh-CN" altLang="en-US">
                <a:latin typeface="微软雅黑" charset="0"/>
                <a:ea typeface="微软雅黑" charset="0"/>
                <a:cs typeface="微软雅黑" charset="0"/>
              </a:rPr>
              <a:t>）</a:t>
            </a:r>
            <a:r>
              <a:rPr lang="en-US" altLang="zh-CN">
                <a:latin typeface="微软雅黑" charset="0"/>
                <a:ea typeface="微软雅黑" charset="0"/>
                <a:cs typeface="微软雅黑" charset="0"/>
              </a:rPr>
              <a:t>B = colfilt(A,'indexed',...)</a:t>
            </a:r>
            <a:endParaRPr lang="zh-CN" altLang="en-US">
              <a:latin typeface="微软雅黑" charset="0"/>
              <a:ea typeface="微软雅黑" charset="0"/>
              <a:cs typeface="微软雅黑" charset="0"/>
            </a:endParaRPr>
          </a:p>
          <a:p>
            <a:pPr eaLnBrk="1" hangingPunct="1"/>
            <a:endParaRPr lang="zh-CN" altLang="en-US">
              <a:latin typeface="微软雅黑" charset="0"/>
              <a:ea typeface="微软雅黑" charset="0"/>
              <a:cs typeface="微软雅黑" charset="0"/>
            </a:endParaRPr>
          </a:p>
        </p:txBody>
      </p:sp>
    </p:spTree>
  </p:cSld>
  <p:clrMapOvr>
    <a:masterClrMapping/>
  </p:clrMapOvr>
  <p:transition xmlns:p14="http://schemas.microsoft.com/office/powerpoint/2010/main">
    <p:random/>
  </p:transition>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1313" name="标题 1"/>
          <p:cNvSpPr>
            <a:spLocks noGrp="1" noChangeArrowheads="1"/>
          </p:cNvSpPr>
          <p:nvPr>
            <p:ph type="title"/>
          </p:nvPr>
        </p:nvSpPr>
        <p:spPr/>
        <p:txBody>
          <a:bodyPr/>
          <a:lstStyle/>
          <a:p>
            <a:pPr eaLnBrk="1" hangingPunct="1"/>
            <a:endParaRPr lang="zh-CN" altLang="en-US">
              <a:latin typeface="Franklin Gothic Medium" charset="0"/>
              <a:ea typeface="微软雅黑" charset="0"/>
              <a:cs typeface="微软雅黑" charset="0"/>
            </a:endParaRPr>
          </a:p>
        </p:txBody>
      </p:sp>
      <p:sp>
        <p:nvSpPr>
          <p:cNvPr id="141314" name="内容占位符 2"/>
          <p:cNvSpPr>
            <a:spLocks noGrp="1" noChangeArrowheads="1"/>
          </p:cNvSpPr>
          <p:nvPr>
            <p:ph idx="1"/>
          </p:nvPr>
        </p:nvSpPr>
        <p:spPr>
          <a:xfrm>
            <a:off x="395288" y="1652588"/>
            <a:ext cx="8229600" cy="4525962"/>
          </a:xfrm>
        </p:spPr>
        <p:txBody>
          <a:bodyPr/>
          <a:lstStyle/>
          <a:p>
            <a:pPr eaLnBrk="1" hangingPunct="1"/>
            <a:r>
              <a:rPr lang="en-US" altLang="zh-CN">
                <a:latin typeface="微软雅黑" charset="0"/>
                <a:ea typeface="微软雅黑" charset="0"/>
                <a:cs typeface="微软雅黑" charset="0"/>
              </a:rPr>
              <a:t>【</a:t>
            </a:r>
            <a:r>
              <a:rPr lang="zh-CN" altLang="en-US">
                <a:latin typeface="微软雅黑" charset="0"/>
                <a:ea typeface="微软雅黑" charset="0"/>
                <a:cs typeface="微软雅黑" charset="0"/>
              </a:rPr>
              <a:t>例</a:t>
            </a:r>
            <a:r>
              <a:rPr lang="en-US" altLang="zh-CN">
                <a:latin typeface="微软雅黑" charset="0"/>
                <a:ea typeface="微软雅黑" charset="0"/>
                <a:cs typeface="微软雅黑" charset="0"/>
              </a:rPr>
              <a:t>4-31】</a:t>
            </a:r>
            <a:r>
              <a:rPr lang="zh-CN" altLang="en-US">
                <a:latin typeface="微软雅黑" charset="0"/>
                <a:ea typeface="微软雅黑" charset="0"/>
                <a:cs typeface="微软雅黑" charset="0"/>
              </a:rPr>
              <a:t>对图像进行滑动平均、最大值和最小值处理。</a:t>
            </a:r>
          </a:p>
        </p:txBody>
      </p:sp>
      <p:graphicFrame>
        <p:nvGraphicFramePr>
          <p:cNvPr id="4" name="表格 3"/>
          <p:cNvGraphicFramePr>
            <a:graphicFrameLocks noGrp="1"/>
          </p:cNvGraphicFramePr>
          <p:nvPr/>
        </p:nvGraphicFramePr>
        <p:xfrm>
          <a:off x="395288" y="5157788"/>
          <a:ext cx="4125912" cy="665162"/>
        </p:xfrm>
        <a:graphic>
          <a:graphicData uri="http://schemas.openxmlformats.org/drawingml/2006/table">
            <a:tbl>
              <a:tblPr/>
              <a:tblGrid>
                <a:gridCol w="2063750"/>
                <a:gridCol w="2062162"/>
              </a:tblGrid>
              <a:tr h="665162">
                <a:tc>
                  <a:txBody>
                    <a:bodyPr/>
                    <a:lstStyle/>
                    <a:p>
                      <a:pPr marL="0" marR="0" lvl="0" indent="254000" algn="ctr" defTabSz="914400" rtl="0" eaLnBrk="1" fontAlgn="base" latinLnBrk="0" hangingPunct="0">
                        <a:lnSpc>
                          <a:spcPts val="1500"/>
                        </a:lnSpc>
                        <a:spcBef>
                          <a:spcPts val="600"/>
                        </a:spcBef>
                        <a:spcAft>
                          <a:spcPts val="238"/>
                        </a:spcAft>
                        <a:buClrTx/>
                        <a:buSzTx/>
                        <a:buFontTx/>
                        <a:buNone/>
                        <a:tabLst/>
                      </a:pPr>
                      <a:r>
                        <a:rPr kumimoji="0" lang="zh-CN" altLang="en-US" sz="2200" b="1" i="0" u="none" strike="noStrike" cap="none" normalizeH="0" baseline="0">
                          <a:ln>
                            <a:noFill/>
                          </a:ln>
                          <a:solidFill>
                            <a:srgbClr val="FFFFFF"/>
                          </a:solidFill>
                          <a:effectLst/>
                          <a:latin typeface="News Gothic MT" charset="0"/>
                          <a:ea typeface="宋体" charset="0"/>
                          <a:cs typeface="宋体" charset="0"/>
                        </a:rPr>
                        <a:t>原始图像</a:t>
                      </a:r>
                      <a:endParaRPr kumimoji="0" lang="en-US" altLang="zh-CN" sz="2200" b="1" i="0" u="none" strike="noStrike" cap="none" normalizeH="0" baseline="0">
                        <a:ln>
                          <a:noFill/>
                        </a:ln>
                        <a:solidFill>
                          <a:srgbClr val="FFFFFF"/>
                        </a:solidFill>
                        <a:effectLst/>
                        <a:latin typeface="Times New Roman" charset="0"/>
                        <a:ea typeface="宋体" charset="0"/>
                        <a:cs typeface="宋体" charset="0"/>
                      </a:endParaRPr>
                    </a:p>
                  </a:txBody>
                  <a:tcPr marL="68589" marR="68589"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254000" algn="ctr" defTabSz="914400" rtl="0" eaLnBrk="1" fontAlgn="base" latinLnBrk="0" hangingPunct="0">
                        <a:lnSpc>
                          <a:spcPts val="1500"/>
                        </a:lnSpc>
                        <a:spcBef>
                          <a:spcPts val="600"/>
                        </a:spcBef>
                        <a:spcAft>
                          <a:spcPts val="238"/>
                        </a:spcAft>
                        <a:buClrTx/>
                        <a:buSzTx/>
                        <a:buFontTx/>
                        <a:buNone/>
                        <a:tabLst/>
                      </a:pPr>
                      <a:endParaRPr kumimoji="0" lang="en-US" sz="2200" b="1" i="0" u="none" strike="noStrike" cap="none" normalizeH="0" baseline="0">
                        <a:ln>
                          <a:noFill/>
                        </a:ln>
                        <a:solidFill>
                          <a:srgbClr val="FFFFFF"/>
                        </a:solidFill>
                        <a:effectLst/>
                        <a:latin typeface="News Gothic MT" charset="0"/>
                        <a:ea typeface="宋体" charset="0"/>
                        <a:cs typeface="宋体" charset="0"/>
                      </a:endParaRPr>
                    </a:p>
                    <a:p>
                      <a:pPr marL="0" marR="0" lvl="0" indent="254000" algn="ctr" defTabSz="914400" rtl="0" eaLnBrk="1" fontAlgn="base" latinLnBrk="0" hangingPunct="0">
                        <a:lnSpc>
                          <a:spcPts val="1575"/>
                        </a:lnSpc>
                        <a:spcBef>
                          <a:spcPct val="0"/>
                        </a:spcBef>
                        <a:spcAft>
                          <a:spcPct val="0"/>
                        </a:spcAft>
                        <a:buClrTx/>
                        <a:buSzTx/>
                        <a:buFontTx/>
                        <a:buNone/>
                        <a:tabLst/>
                      </a:pPr>
                      <a:r>
                        <a:rPr kumimoji="0" lang="zh-CN" altLang="en-US" sz="2200" b="1" i="0" u="none" strike="noStrike" cap="none" normalizeH="0" baseline="0">
                          <a:ln>
                            <a:noFill/>
                          </a:ln>
                          <a:solidFill>
                            <a:srgbClr val="FFFFFF"/>
                          </a:solidFill>
                          <a:effectLst/>
                          <a:latin typeface="News Gothic MT" charset="0"/>
                          <a:ea typeface="宋体" charset="0"/>
                          <a:cs typeface="宋体" charset="0"/>
                        </a:rPr>
                        <a:t>滑动平均处理</a:t>
                      </a:r>
                      <a:endParaRPr kumimoji="0" lang="en-US" altLang="zh-CN" sz="2200" b="1" i="0" u="none" strike="noStrike" cap="none" normalizeH="0" baseline="0">
                        <a:ln>
                          <a:noFill/>
                        </a:ln>
                        <a:solidFill>
                          <a:srgbClr val="FFFFFF"/>
                        </a:solidFill>
                        <a:effectLst/>
                        <a:latin typeface="Times New Roman" charset="0"/>
                        <a:ea typeface="宋体" charset="0"/>
                        <a:cs typeface="宋体" charset="0"/>
                      </a:endParaRPr>
                    </a:p>
                  </a:txBody>
                  <a:tcPr marL="68589" marR="68589"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bl>
          </a:graphicData>
        </a:graphic>
      </p:graphicFrame>
      <p:pic>
        <p:nvPicPr>
          <p:cNvPr id="14132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2924175"/>
            <a:ext cx="19685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2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875" y="2924175"/>
            <a:ext cx="196532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2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9325" y="2924175"/>
            <a:ext cx="196532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26"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8488" y="2951163"/>
            <a:ext cx="1965325" cy="197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表格 8"/>
          <p:cNvGraphicFramePr>
            <a:graphicFrameLocks noGrp="1"/>
          </p:cNvGraphicFramePr>
          <p:nvPr/>
        </p:nvGraphicFramePr>
        <p:xfrm>
          <a:off x="4643438" y="5157788"/>
          <a:ext cx="4268787" cy="431800"/>
        </p:xfrm>
        <a:graphic>
          <a:graphicData uri="http://schemas.openxmlformats.org/drawingml/2006/table">
            <a:tbl>
              <a:tblPr/>
              <a:tblGrid>
                <a:gridCol w="2135187"/>
                <a:gridCol w="2133600"/>
              </a:tblGrid>
              <a:tr h="431800">
                <a:tc>
                  <a:txBody>
                    <a:bodyPr/>
                    <a:lstStyle/>
                    <a:p>
                      <a:pPr marL="0" marR="0" lvl="0" indent="0" algn="ctr" defTabSz="914400" rtl="0" eaLnBrk="1" fontAlgn="base" latinLnBrk="0" hangingPunct="0">
                        <a:lnSpc>
                          <a:spcPts val="1500"/>
                        </a:lnSpc>
                        <a:spcBef>
                          <a:spcPts val="600"/>
                        </a:spcBef>
                        <a:spcAft>
                          <a:spcPts val="238"/>
                        </a:spcAft>
                        <a:buClrTx/>
                        <a:buSzTx/>
                        <a:buFontTx/>
                        <a:buNone/>
                        <a:tabLst/>
                      </a:pPr>
                      <a:r>
                        <a:rPr kumimoji="0" lang="zh-CN" altLang="en-US" sz="2000" b="1" i="0" u="none" strike="noStrike" cap="none" normalizeH="0" baseline="0">
                          <a:ln>
                            <a:noFill/>
                          </a:ln>
                          <a:solidFill>
                            <a:srgbClr val="FFFFFF"/>
                          </a:solidFill>
                          <a:effectLst/>
                          <a:latin typeface="News Gothic MT" charset="0"/>
                          <a:ea typeface="宋体" charset="0"/>
                          <a:cs typeface="宋体" charset="0"/>
                        </a:rPr>
                        <a:t>滑动最大值处理</a:t>
                      </a:r>
                      <a:endParaRPr kumimoji="0" lang="en-US" altLang="zh-CN" sz="2000" b="1" i="0" u="none" strike="noStrike" cap="none" normalizeH="0" baseline="0">
                        <a:ln>
                          <a:noFill/>
                        </a:ln>
                        <a:solidFill>
                          <a:srgbClr val="FFFFFF"/>
                        </a:solidFill>
                        <a:effectLst/>
                        <a:latin typeface="Times New Roman" charset="0"/>
                        <a:ea typeface="宋体" charset="0"/>
                        <a:cs typeface="宋体" charset="0"/>
                      </a:endParaRPr>
                    </a:p>
                  </a:txBody>
                  <a:tcPr marL="68570" marR="6857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0">
                        <a:lnSpc>
                          <a:spcPts val="1500"/>
                        </a:lnSpc>
                        <a:spcBef>
                          <a:spcPts val="600"/>
                        </a:spcBef>
                        <a:spcAft>
                          <a:spcPts val="238"/>
                        </a:spcAft>
                        <a:buClrTx/>
                        <a:buSzTx/>
                        <a:buFontTx/>
                        <a:buNone/>
                        <a:tabLst/>
                      </a:pPr>
                      <a:r>
                        <a:rPr kumimoji="0" lang="zh-CN" altLang="en-US" sz="2000" b="1" i="0" u="none" strike="noStrike" cap="none" normalizeH="0" baseline="0">
                          <a:ln>
                            <a:noFill/>
                          </a:ln>
                          <a:solidFill>
                            <a:srgbClr val="FFFFFF"/>
                          </a:solidFill>
                          <a:effectLst/>
                          <a:latin typeface="News Gothic MT" charset="0"/>
                          <a:ea typeface="宋体" charset="0"/>
                          <a:cs typeface="宋体" charset="0"/>
                        </a:rPr>
                        <a:t>滑动最小值处理</a:t>
                      </a:r>
                      <a:endParaRPr kumimoji="0" lang="en-US" altLang="zh-CN" sz="2000" b="1" i="0" u="none" strike="noStrike" cap="none" normalizeH="0" baseline="0">
                        <a:ln>
                          <a:noFill/>
                        </a:ln>
                        <a:solidFill>
                          <a:srgbClr val="FFFFFF"/>
                        </a:solidFill>
                        <a:effectLst/>
                        <a:latin typeface="Times New Roman" charset="0"/>
                        <a:ea typeface="宋体" charset="0"/>
                        <a:cs typeface="宋体" charset="0"/>
                      </a:endParaRPr>
                    </a:p>
                  </a:txBody>
                  <a:tcPr marL="68570" marR="6857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bl>
          </a:graphicData>
        </a:graphic>
      </p:graphicFrame>
    </p:spTree>
  </p:cSld>
  <p:clrMapOvr>
    <a:masterClrMapping/>
  </p:clrMapOvr>
  <p:transition xmlns:p14="http://schemas.microsoft.com/office/powerpoint/2010/main">
    <p:random/>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2337" name="标题 1"/>
          <p:cNvSpPr>
            <a:spLocks noGrp="1" noChangeArrowheads="1"/>
          </p:cNvSpPr>
          <p:nvPr>
            <p:ph type="title"/>
          </p:nvPr>
        </p:nvSpPr>
        <p:spPr/>
        <p:txBody>
          <a:bodyPr/>
          <a:lstStyle/>
          <a:p>
            <a:pPr eaLnBrk="1" hangingPunct="1"/>
            <a:endParaRPr lang="zh-CN" altLang="en-US">
              <a:latin typeface="Franklin Gothic Medium" charset="0"/>
              <a:ea typeface="微软雅黑" charset="0"/>
              <a:cs typeface="微软雅黑" charset="0"/>
            </a:endParaRPr>
          </a:p>
        </p:txBody>
      </p:sp>
      <p:sp>
        <p:nvSpPr>
          <p:cNvPr id="142338" name="内容占位符 2"/>
          <p:cNvSpPr>
            <a:spLocks noGrp="1" noChangeArrowheads="1"/>
          </p:cNvSpPr>
          <p:nvPr>
            <p:ph idx="1"/>
          </p:nvPr>
        </p:nvSpPr>
        <p:spPr/>
        <p:txBody>
          <a:bodyPr/>
          <a:lstStyle/>
          <a:p>
            <a:pPr eaLnBrk="1" hangingPunct="1"/>
            <a:r>
              <a:rPr lang="en-US" altLang="zh-CN">
                <a:latin typeface="微软雅黑" charset="0"/>
                <a:ea typeface="微软雅黑" charset="0"/>
                <a:cs typeface="微软雅黑" charset="0"/>
              </a:rPr>
              <a:t>【</a:t>
            </a:r>
            <a:r>
              <a:rPr lang="zh-CN" altLang="en-US">
                <a:latin typeface="微软雅黑" charset="0"/>
                <a:ea typeface="微软雅黑" charset="0"/>
                <a:cs typeface="微软雅黑" charset="0"/>
              </a:rPr>
              <a:t>例</a:t>
            </a:r>
            <a:r>
              <a:rPr lang="en-US" altLang="zh-CN">
                <a:latin typeface="微软雅黑" charset="0"/>
                <a:ea typeface="微软雅黑" charset="0"/>
                <a:cs typeface="微软雅黑" charset="0"/>
              </a:rPr>
              <a:t>4-32】</a:t>
            </a:r>
            <a:r>
              <a:rPr lang="zh-CN" altLang="en-US">
                <a:latin typeface="微软雅黑" charset="0"/>
                <a:ea typeface="微软雅黑" charset="0"/>
                <a:cs typeface="微软雅黑" charset="0"/>
              </a:rPr>
              <a:t>利用</a:t>
            </a:r>
            <a:r>
              <a:rPr lang="en-US" altLang="zh-CN">
                <a:latin typeface="微软雅黑" charset="0"/>
                <a:ea typeface="微软雅黑" charset="0"/>
                <a:cs typeface="微软雅黑" charset="0"/>
              </a:rPr>
              <a:t>colfilt</a:t>
            </a:r>
            <a:r>
              <a:rPr lang="zh-CN" altLang="en-US">
                <a:latin typeface="微软雅黑" charset="0"/>
                <a:ea typeface="微软雅黑" charset="0"/>
                <a:cs typeface="微软雅黑" charset="0"/>
              </a:rPr>
              <a:t>函数把输入图像</a:t>
            </a:r>
            <a:r>
              <a:rPr lang="en-US" altLang="zh-CN">
                <a:latin typeface="微软雅黑" charset="0"/>
                <a:ea typeface="微软雅黑" charset="0"/>
                <a:cs typeface="微软雅黑" charset="0"/>
              </a:rPr>
              <a:t>8×8</a:t>
            </a:r>
            <a:r>
              <a:rPr lang="zh-CN" altLang="en-US">
                <a:latin typeface="微软雅黑" charset="0"/>
                <a:ea typeface="微软雅黑" charset="0"/>
                <a:cs typeface="微软雅黑" charset="0"/>
              </a:rPr>
              <a:t>的图像块的均值赋予图像块中的所有元素，并使用</a:t>
            </a:r>
            <a:r>
              <a:rPr lang="en-US" altLang="zh-CN">
                <a:latin typeface="微软雅黑" charset="0"/>
                <a:ea typeface="微软雅黑" charset="0"/>
                <a:cs typeface="微软雅黑" charset="0"/>
              </a:rPr>
              <a:t>@</a:t>
            </a:r>
            <a:r>
              <a:rPr lang="zh-CN" altLang="en-US">
                <a:latin typeface="微软雅黑" charset="0"/>
                <a:ea typeface="微软雅黑" charset="0"/>
                <a:cs typeface="微软雅黑" charset="0"/>
              </a:rPr>
              <a:t>符号指定函数句柄。</a:t>
            </a:r>
          </a:p>
        </p:txBody>
      </p:sp>
      <p:graphicFrame>
        <p:nvGraphicFramePr>
          <p:cNvPr id="4" name="表格 3"/>
          <p:cNvGraphicFramePr>
            <a:graphicFrameLocks noGrp="1"/>
          </p:cNvGraphicFramePr>
          <p:nvPr/>
        </p:nvGraphicFramePr>
        <p:xfrm>
          <a:off x="271463" y="5516563"/>
          <a:ext cx="4298950" cy="431800"/>
        </p:xfrm>
        <a:graphic>
          <a:graphicData uri="http://schemas.openxmlformats.org/drawingml/2006/table">
            <a:tbl>
              <a:tblPr/>
              <a:tblGrid>
                <a:gridCol w="2149475"/>
                <a:gridCol w="2149475"/>
              </a:tblGrid>
              <a:tr h="431800">
                <a:tc>
                  <a:txBody>
                    <a:bodyPr/>
                    <a:lstStyle/>
                    <a:p>
                      <a:pPr marL="0" marR="0" lvl="0" indent="254000" algn="ctr" defTabSz="914400" rtl="0" eaLnBrk="1" fontAlgn="base" latinLnBrk="0" hangingPunct="0">
                        <a:lnSpc>
                          <a:spcPts val="1500"/>
                        </a:lnSpc>
                        <a:spcBef>
                          <a:spcPts val="600"/>
                        </a:spcBef>
                        <a:spcAft>
                          <a:spcPts val="238"/>
                        </a:spcAft>
                        <a:buClrTx/>
                        <a:buSzTx/>
                        <a:buFontTx/>
                        <a:buNone/>
                        <a:tabLst/>
                      </a:pPr>
                      <a:r>
                        <a:rPr kumimoji="0" lang="zh-CN" altLang="en-US" sz="2000" b="1" i="0" u="none" strike="noStrike" cap="none" normalizeH="0" baseline="0">
                          <a:ln>
                            <a:noFill/>
                          </a:ln>
                          <a:solidFill>
                            <a:srgbClr val="FFFFFF"/>
                          </a:solidFill>
                          <a:effectLst/>
                          <a:latin typeface="News Gothic MT" charset="0"/>
                          <a:ea typeface="宋体" charset="0"/>
                          <a:cs typeface="宋体" charset="0"/>
                        </a:rPr>
                        <a:t>原始图像</a:t>
                      </a:r>
                      <a:endParaRPr kumimoji="0" lang="en-US" altLang="zh-CN" sz="2000" b="1" i="0" u="none" strike="noStrike" cap="none" normalizeH="0" baseline="0">
                        <a:ln>
                          <a:noFill/>
                        </a:ln>
                        <a:solidFill>
                          <a:srgbClr val="FFFFFF"/>
                        </a:solidFill>
                        <a:effectLst/>
                        <a:latin typeface="Times New Roman" charset="0"/>
                        <a:ea typeface="宋体" charset="0"/>
                        <a:cs typeface="宋体" charset="0"/>
                      </a:endParaRPr>
                    </a:p>
                  </a:txBody>
                  <a:tcPr marL="68585" marR="6858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0">
                        <a:lnSpc>
                          <a:spcPts val="1500"/>
                        </a:lnSpc>
                        <a:spcBef>
                          <a:spcPts val="600"/>
                        </a:spcBef>
                        <a:spcAft>
                          <a:spcPts val="238"/>
                        </a:spcAft>
                        <a:buClrTx/>
                        <a:buSzTx/>
                        <a:buFontTx/>
                        <a:buNone/>
                        <a:tabLst/>
                      </a:pPr>
                      <a:r>
                        <a:rPr kumimoji="0" lang="zh-CN" altLang="en-US" sz="2000" b="1" i="0" u="none" strike="noStrike" cap="none" normalizeH="0" baseline="0">
                          <a:ln>
                            <a:noFill/>
                          </a:ln>
                          <a:solidFill>
                            <a:srgbClr val="FFFFFF"/>
                          </a:solidFill>
                          <a:effectLst/>
                          <a:latin typeface="News Gothic MT" charset="0"/>
                          <a:ea typeface="宋体" charset="0"/>
                          <a:cs typeface="宋体" charset="0"/>
                        </a:rPr>
                        <a:t>处理函数为</a:t>
                      </a:r>
                      <a:r>
                        <a:rPr kumimoji="0" lang="en-US" altLang="ja-JP" sz="2000" b="1" i="0" u="none" strike="noStrike" cap="none" normalizeH="0" baseline="0">
                          <a:ln>
                            <a:noFill/>
                          </a:ln>
                          <a:solidFill>
                            <a:srgbClr val="FFFFFF"/>
                          </a:solidFill>
                          <a:effectLst/>
                          <a:latin typeface="News Gothic MT" charset="0"/>
                          <a:ea typeface="宋体" charset="0"/>
                          <a:cs typeface="宋体" charset="0"/>
                        </a:rPr>
                        <a:t>mean</a:t>
                      </a:r>
                      <a:endParaRPr kumimoji="0" lang="en-US" altLang="zh-CN" sz="2000" b="1" i="0" u="none" strike="noStrike" cap="none" normalizeH="0" baseline="0">
                        <a:ln>
                          <a:noFill/>
                        </a:ln>
                        <a:solidFill>
                          <a:srgbClr val="FFFFFF"/>
                        </a:solidFill>
                        <a:effectLst/>
                        <a:latin typeface="Times New Roman" charset="0"/>
                        <a:ea typeface="宋体" charset="0"/>
                        <a:cs typeface="宋体" charset="0"/>
                      </a:endParaRPr>
                    </a:p>
                  </a:txBody>
                  <a:tcPr marL="68585" marR="6858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bl>
          </a:graphicData>
        </a:graphic>
      </p:graphicFrame>
      <p:pic>
        <p:nvPicPr>
          <p:cNvPr id="14234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925" y="3348038"/>
            <a:ext cx="205105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2538" y="3357563"/>
            <a:ext cx="204787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5350" y="3357563"/>
            <a:ext cx="20494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50"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13563" y="3357563"/>
            <a:ext cx="205105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表格 8"/>
          <p:cNvGraphicFramePr>
            <a:graphicFrameLocks noGrp="1"/>
          </p:cNvGraphicFramePr>
          <p:nvPr/>
        </p:nvGraphicFramePr>
        <p:xfrm>
          <a:off x="4643438" y="5516563"/>
          <a:ext cx="4438650" cy="600075"/>
        </p:xfrm>
        <a:graphic>
          <a:graphicData uri="http://schemas.openxmlformats.org/drawingml/2006/table">
            <a:tbl>
              <a:tblPr/>
              <a:tblGrid>
                <a:gridCol w="2219325"/>
                <a:gridCol w="2219325"/>
              </a:tblGrid>
              <a:tr h="598488">
                <a:tc>
                  <a:txBody>
                    <a:bodyPr/>
                    <a:lstStyle/>
                    <a:p>
                      <a:pPr marL="0" marR="0" lvl="0" indent="254000" algn="ctr" defTabSz="914400" rtl="0" eaLnBrk="1" fontAlgn="base" latinLnBrk="0" hangingPunct="0">
                        <a:lnSpc>
                          <a:spcPts val="1500"/>
                        </a:lnSpc>
                        <a:spcBef>
                          <a:spcPts val="600"/>
                        </a:spcBef>
                        <a:spcAft>
                          <a:spcPts val="238"/>
                        </a:spcAft>
                        <a:buClrTx/>
                        <a:buSzTx/>
                        <a:buFontTx/>
                        <a:buNone/>
                        <a:tabLst/>
                      </a:pPr>
                      <a:r>
                        <a:rPr kumimoji="0" lang="zh-CN" altLang="en-US" sz="2200" b="1" i="0" u="none" strike="noStrike" cap="none" normalizeH="0" baseline="0">
                          <a:ln>
                            <a:noFill/>
                          </a:ln>
                          <a:solidFill>
                            <a:srgbClr val="FFFFFF"/>
                          </a:solidFill>
                          <a:effectLst/>
                          <a:latin typeface="News Gothic MT" charset="0"/>
                          <a:ea typeface="宋体" charset="0"/>
                          <a:cs typeface="宋体" charset="0"/>
                        </a:rPr>
                        <a:t>处理函数为</a:t>
                      </a:r>
                      <a:r>
                        <a:rPr kumimoji="0" lang="en-US" altLang="ja-JP" sz="2200" b="1" i="0" u="none" strike="noStrike" cap="none" normalizeH="0" baseline="0">
                          <a:ln>
                            <a:noFill/>
                          </a:ln>
                          <a:solidFill>
                            <a:srgbClr val="FFFFFF"/>
                          </a:solidFill>
                          <a:effectLst/>
                          <a:latin typeface="News Gothic MT" charset="0"/>
                          <a:ea typeface="宋体" charset="0"/>
                          <a:cs typeface="宋体" charset="0"/>
                        </a:rPr>
                        <a:t>max</a:t>
                      </a:r>
                      <a:endParaRPr kumimoji="0" lang="en-US" altLang="zh-CN" sz="2200" b="1" i="0" u="none" strike="noStrike" cap="none" normalizeH="0" baseline="0">
                        <a:ln>
                          <a:noFill/>
                        </a:ln>
                        <a:solidFill>
                          <a:srgbClr val="FFFFFF"/>
                        </a:solidFill>
                        <a:effectLst/>
                        <a:latin typeface="Times New Roman" charset="0"/>
                        <a:ea typeface="宋体" charset="0"/>
                        <a:cs typeface="宋体" charset="0"/>
                      </a:endParaRPr>
                    </a:p>
                  </a:txBody>
                  <a:tcPr marL="68579" marR="68579"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266700" algn="ctr" defTabSz="914400" rtl="0" eaLnBrk="1" fontAlgn="base" latinLnBrk="0" hangingPunct="0">
                        <a:lnSpc>
                          <a:spcPts val="1575"/>
                        </a:lnSpc>
                        <a:spcBef>
                          <a:spcPct val="0"/>
                        </a:spcBef>
                        <a:spcAft>
                          <a:spcPct val="0"/>
                        </a:spcAft>
                        <a:buClrTx/>
                        <a:buSzTx/>
                        <a:buFontTx/>
                        <a:buNone/>
                        <a:tabLst/>
                      </a:pPr>
                      <a:endParaRPr kumimoji="0" lang="en-US" altLang="zh-CN" sz="2200" b="1" i="0" u="none" strike="noStrike" cap="none" normalizeH="0" baseline="0">
                        <a:ln>
                          <a:noFill/>
                        </a:ln>
                        <a:solidFill>
                          <a:srgbClr val="FFFFFF"/>
                        </a:solidFill>
                        <a:effectLst/>
                        <a:latin typeface="News Gothic MT" charset="0"/>
                        <a:ea typeface="宋体" charset="0"/>
                        <a:cs typeface="宋体" charset="0"/>
                      </a:endParaRPr>
                    </a:p>
                    <a:p>
                      <a:pPr marL="0" marR="0" lvl="0" indent="266700" algn="ctr" defTabSz="914400" rtl="0" eaLnBrk="1" fontAlgn="base" latinLnBrk="0" hangingPunct="0">
                        <a:lnSpc>
                          <a:spcPts val="1575"/>
                        </a:lnSpc>
                        <a:spcBef>
                          <a:spcPct val="0"/>
                        </a:spcBef>
                        <a:spcAft>
                          <a:spcPct val="0"/>
                        </a:spcAft>
                        <a:buClrTx/>
                        <a:buSzTx/>
                        <a:buFontTx/>
                        <a:buNone/>
                        <a:tabLst/>
                      </a:pPr>
                      <a:r>
                        <a:rPr kumimoji="0" lang="zh-CN" altLang="en-US" sz="2200" b="1" i="0" u="none" strike="noStrike" cap="none" normalizeH="0" baseline="0">
                          <a:ln>
                            <a:noFill/>
                          </a:ln>
                          <a:solidFill>
                            <a:srgbClr val="FFFFFF"/>
                          </a:solidFill>
                          <a:effectLst/>
                          <a:latin typeface="News Gothic MT" charset="0"/>
                          <a:ea typeface="宋体" charset="0"/>
                          <a:cs typeface="宋体" charset="0"/>
                        </a:rPr>
                        <a:t>处理函数为</a:t>
                      </a:r>
                      <a:r>
                        <a:rPr kumimoji="0" lang="en-US" altLang="ja-JP" sz="2200" b="1" i="0" u="none" strike="noStrike" cap="none" normalizeH="0" baseline="0">
                          <a:ln>
                            <a:noFill/>
                          </a:ln>
                          <a:solidFill>
                            <a:srgbClr val="FFFFFF"/>
                          </a:solidFill>
                          <a:effectLst/>
                          <a:latin typeface="News Gothic MT" charset="0"/>
                          <a:ea typeface="宋体" charset="0"/>
                          <a:cs typeface="宋体" charset="0"/>
                        </a:rPr>
                        <a:t>min</a:t>
                      </a:r>
                      <a:endParaRPr kumimoji="0" lang="en-US" altLang="zh-CN" sz="2200" b="1" i="0" u="none" strike="noStrike" cap="none" normalizeH="0" baseline="0">
                        <a:ln>
                          <a:noFill/>
                        </a:ln>
                        <a:solidFill>
                          <a:srgbClr val="FFFFFF"/>
                        </a:solidFill>
                        <a:effectLst/>
                        <a:latin typeface="Times New Roman" charset="0"/>
                        <a:ea typeface="宋体" charset="0"/>
                        <a:cs typeface="宋体" charset="0"/>
                      </a:endParaRPr>
                    </a:p>
                  </a:txBody>
                  <a:tcPr marL="68579" marR="68579"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bl>
          </a:graphicData>
        </a:graphic>
      </p:graphicFrame>
    </p:spTree>
  </p:cSld>
  <p:clrMapOvr>
    <a:masterClrMapping/>
  </p:clrMapOvr>
  <p:transition xmlns:p14="http://schemas.microsoft.com/office/powerpoint/2010/main">
    <p:random/>
  </p:transition>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61" name="标题 1"/>
          <p:cNvSpPr>
            <a:spLocks noGrp="1" noChangeArrowheads="1"/>
          </p:cNvSpPr>
          <p:nvPr>
            <p:ph type="title"/>
          </p:nvPr>
        </p:nvSpPr>
        <p:spPr/>
        <p:txBody>
          <a:bodyPr/>
          <a:lstStyle/>
          <a:p>
            <a:pPr eaLnBrk="1" hangingPunct="1"/>
            <a:r>
              <a:rPr lang="en-US" altLang="zh-CN">
                <a:latin typeface="Franklin Gothic Medium" charset="0"/>
                <a:ea typeface="微软雅黑" charset="0"/>
                <a:cs typeface="微软雅黑" charset="0"/>
              </a:rPr>
              <a:t>4.6.4</a:t>
            </a:r>
            <a:r>
              <a:rPr lang="zh-CN" altLang="en-US">
                <a:latin typeface="Franklin Gothic Medium" charset="0"/>
                <a:ea typeface="微软雅黑" charset="0"/>
                <a:cs typeface="微软雅黑" charset="0"/>
              </a:rPr>
              <a:t>　块操作的其他函数</a:t>
            </a:r>
          </a:p>
        </p:txBody>
      </p:sp>
      <p:sp>
        <p:nvSpPr>
          <p:cNvPr id="143362" name="内容占位符 2"/>
          <p:cNvSpPr>
            <a:spLocks noGrp="1" noChangeArrowheads="1"/>
          </p:cNvSpPr>
          <p:nvPr>
            <p:ph idx="1"/>
          </p:nvPr>
        </p:nvSpPr>
        <p:spPr/>
        <p:txBody>
          <a:bodyPr/>
          <a:lstStyle/>
          <a:p>
            <a:pPr eaLnBrk="1" hangingPunct="1">
              <a:lnSpc>
                <a:spcPct val="80000"/>
              </a:lnSpc>
            </a:pPr>
            <a:r>
              <a:rPr lang="en-US" altLang="zh-CN" sz="2000">
                <a:latin typeface="微软雅黑" charset="0"/>
                <a:ea typeface="微软雅黑" charset="0"/>
                <a:cs typeface="微软雅黑" charset="0"/>
              </a:rPr>
              <a:t>1</a:t>
            </a:r>
            <a:r>
              <a:rPr lang="zh-CN" altLang="en-US" sz="2000">
                <a:latin typeface="微软雅黑" charset="0"/>
                <a:ea typeface="微软雅黑" charset="0"/>
                <a:cs typeface="微软雅黑" charset="0"/>
              </a:rPr>
              <a:t>．</a:t>
            </a:r>
            <a:r>
              <a:rPr lang="en-US" altLang="zh-CN" sz="2000">
                <a:latin typeface="微软雅黑" charset="0"/>
                <a:ea typeface="微软雅黑" charset="0"/>
                <a:cs typeface="微软雅黑" charset="0"/>
              </a:rPr>
              <a:t>bestblk</a:t>
            </a:r>
            <a:r>
              <a:rPr lang="zh-CN" altLang="en-US" sz="2000">
                <a:latin typeface="微软雅黑" charset="0"/>
                <a:ea typeface="微软雅黑" charset="0"/>
                <a:cs typeface="微软雅黑" charset="0"/>
              </a:rPr>
              <a:t>函数</a:t>
            </a:r>
          </a:p>
          <a:p>
            <a:pPr eaLnBrk="1" hangingPunct="1">
              <a:lnSpc>
                <a:spcPct val="80000"/>
              </a:lnSpc>
            </a:pPr>
            <a:r>
              <a:rPr lang="en-US" altLang="zh-CN" sz="2000">
                <a:latin typeface="微软雅黑" charset="0"/>
                <a:ea typeface="微软雅黑" charset="0"/>
                <a:cs typeface="微软雅黑" charset="0"/>
              </a:rPr>
              <a:t>bestblk</a:t>
            </a:r>
            <a:r>
              <a:rPr lang="zh-CN" altLang="en-US" sz="2000">
                <a:latin typeface="微软雅黑" charset="0"/>
                <a:ea typeface="微软雅黑" charset="0"/>
                <a:cs typeface="微软雅黑" charset="0"/>
              </a:rPr>
              <a:t>函数用于选择图像块的尺寸。调用格式：</a:t>
            </a:r>
          </a:p>
          <a:p>
            <a:pPr eaLnBrk="1" hangingPunct="1">
              <a:lnSpc>
                <a:spcPct val="80000"/>
              </a:lnSpc>
            </a:pPr>
            <a:r>
              <a:rPr lang="zh-CN" altLang="en-US" sz="2000">
                <a:latin typeface="微软雅黑" charset="0"/>
                <a:ea typeface="微软雅黑" charset="0"/>
                <a:cs typeface="微软雅黑" charset="0"/>
              </a:rPr>
              <a:t>（</a:t>
            </a:r>
            <a:r>
              <a:rPr lang="en-US" altLang="zh-CN" sz="2000">
                <a:latin typeface="微软雅黑" charset="0"/>
                <a:ea typeface="微软雅黑" charset="0"/>
                <a:cs typeface="微软雅黑" charset="0"/>
              </a:rPr>
              <a:t>1</a:t>
            </a:r>
            <a:r>
              <a:rPr lang="zh-CN" altLang="en-US" sz="2000">
                <a:latin typeface="微软雅黑" charset="0"/>
                <a:ea typeface="微软雅黑" charset="0"/>
                <a:cs typeface="微软雅黑" charset="0"/>
              </a:rPr>
              <a:t>）</a:t>
            </a:r>
            <a:r>
              <a:rPr lang="en-US" altLang="zh-CN" sz="2000">
                <a:latin typeface="微软雅黑" charset="0"/>
                <a:ea typeface="微软雅黑" charset="0"/>
                <a:cs typeface="微软雅黑" charset="0"/>
              </a:rPr>
              <a:t>siz = bestblk([m n],k)</a:t>
            </a:r>
          </a:p>
          <a:p>
            <a:pPr eaLnBrk="1" hangingPunct="1">
              <a:lnSpc>
                <a:spcPct val="80000"/>
              </a:lnSpc>
            </a:pPr>
            <a:r>
              <a:rPr lang="zh-CN" altLang="en-US" sz="2000">
                <a:latin typeface="微软雅黑" charset="0"/>
                <a:ea typeface="微软雅黑" charset="0"/>
                <a:cs typeface="微软雅黑" charset="0"/>
              </a:rPr>
              <a:t>（</a:t>
            </a:r>
            <a:r>
              <a:rPr lang="en-US" altLang="zh-CN" sz="2000">
                <a:latin typeface="微软雅黑" charset="0"/>
                <a:ea typeface="微软雅黑" charset="0"/>
                <a:cs typeface="微软雅黑" charset="0"/>
              </a:rPr>
              <a:t>2</a:t>
            </a:r>
            <a:r>
              <a:rPr lang="zh-CN" altLang="en-US" sz="2000">
                <a:latin typeface="微软雅黑" charset="0"/>
                <a:ea typeface="微软雅黑" charset="0"/>
                <a:cs typeface="微软雅黑" charset="0"/>
              </a:rPr>
              <a:t>）</a:t>
            </a:r>
            <a:r>
              <a:rPr lang="en-US" altLang="zh-CN" sz="2000">
                <a:latin typeface="微软雅黑" charset="0"/>
                <a:ea typeface="微软雅黑" charset="0"/>
                <a:cs typeface="微软雅黑" charset="0"/>
              </a:rPr>
              <a:t>[mb,nb] = bestblk([m n],k)</a:t>
            </a:r>
            <a:endParaRPr lang="zh-CN" altLang="en-US" sz="2000">
              <a:latin typeface="微软雅黑" charset="0"/>
              <a:ea typeface="微软雅黑" charset="0"/>
              <a:cs typeface="微软雅黑" charset="0"/>
            </a:endParaRPr>
          </a:p>
          <a:p>
            <a:pPr eaLnBrk="1" hangingPunct="1">
              <a:lnSpc>
                <a:spcPct val="80000"/>
              </a:lnSpc>
            </a:pPr>
            <a:endParaRPr lang="en-US" altLang="zh-CN" sz="2000">
              <a:latin typeface="微软雅黑" charset="0"/>
              <a:ea typeface="微软雅黑" charset="0"/>
              <a:cs typeface="微软雅黑" charset="0"/>
            </a:endParaRPr>
          </a:p>
          <a:p>
            <a:pPr eaLnBrk="1" hangingPunct="1">
              <a:lnSpc>
                <a:spcPct val="80000"/>
              </a:lnSpc>
            </a:pPr>
            <a:r>
              <a:rPr lang="en-US" altLang="zh-CN" sz="2000">
                <a:latin typeface="微软雅黑" charset="0"/>
                <a:ea typeface="微软雅黑" charset="0"/>
                <a:cs typeface="微软雅黑" charset="0"/>
              </a:rPr>
              <a:t>2</a:t>
            </a:r>
            <a:r>
              <a:rPr lang="zh-CN" altLang="en-US" sz="2000">
                <a:latin typeface="微软雅黑" charset="0"/>
                <a:ea typeface="微软雅黑" charset="0"/>
                <a:cs typeface="微软雅黑" charset="0"/>
              </a:rPr>
              <a:t>．</a:t>
            </a:r>
            <a:r>
              <a:rPr lang="en-US" altLang="zh-CN" sz="2000">
                <a:latin typeface="微软雅黑" charset="0"/>
                <a:ea typeface="微软雅黑" charset="0"/>
                <a:cs typeface="微软雅黑" charset="0"/>
              </a:rPr>
              <a:t>im2col</a:t>
            </a:r>
            <a:r>
              <a:rPr lang="zh-CN" altLang="en-US" sz="2000">
                <a:latin typeface="微软雅黑" charset="0"/>
                <a:ea typeface="微软雅黑" charset="0"/>
                <a:cs typeface="微软雅黑" charset="0"/>
              </a:rPr>
              <a:t>函数</a:t>
            </a:r>
          </a:p>
          <a:p>
            <a:pPr eaLnBrk="1" hangingPunct="1">
              <a:lnSpc>
                <a:spcPct val="80000"/>
              </a:lnSpc>
            </a:pPr>
            <a:r>
              <a:rPr lang="en-US" altLang="zh-CN" sz="2000">
                <a:latin typeface="微软雅黑" charset="0"/>
                <a:ea typeface="微软雅黑" charset="0"/>
                <a:cs typeface="微软雅黑" charset="0"/>
              </a:rPr>
              <a:t>im2col</a:t>
            </a:r>
            <a:r>
              <a:rPr lang="zh-CN" altLang="en-US" sz="2000">
                <a:latin typeface="微软雅黑" charset="0"/>
                <a:ea typeface="微软雅黑" charset="0"/>
                <a:cs typeface="微软雅黑" charset="0"/>
              </a:rPr>
              <a:t>函数可将图像块排列成向量。调用格式：</a:t>
            </a:r>
          </a:p>
          <a:p>
            <a:pPr eaLnBrk="1" hangingPunct="1">
              <a:lnSpc>
                <a:spcPct val="80000"/>
              </a:lnSpc>
            </a:pPr>
            <a:r>
              <a:rPr lang="zh-CN" altLang="en-US" sz="2000">
                <a:latin typeface="微软雅黑" charset="0"/>
                <a:ea typeface="微软雅黑" charset="0"/>
                <a:cs typeface="微软雅黑" charset="0"/>
              </a:rPr>
              <a:t>（</a:t>
            </a:r>
            <a:r>
              <a:rPr lang="en-US" altLang="zh-CN" sz="2000">
                <a:latin typeface="微软雅黑" charset="0"/>
                <a:ea typeface="微软雅黑" charset="0"/>
                <a:cs typeface="微软雅黑" charset="0"/>
              </a:rPr>
              <a:t>1</a:t>
            </a:r>
            <a:r>
              <a:rPr lang="zh-CN" altLang="en-US" sz="2000">
                <a:latin typeface="微软雅黑" charset="0"/>
                <a:ea typeface="微软雅黑" charset="0"/>
                <a:cs typeface="微软雅黑" charset="0"/>
              </a:rPr>
              <a:t>）</a:t>
            </a:r>
            <a:r>
              <a:rPr lang="en-US" altLang="zh-CN" sz="2000">
                <a:latin typeface="微软雅黑" charset="0"/>
                <a:ea typeface="微软雅黑" charset="0"/>
                <a:cs typeface="微软雅黑" charset="0"/>
              </a:rPr>
              <a:t>B = im2col(A,[m n],block_type)</a:t>
            </a:r>
          </a:p>
          <a:p>
            <a:pPr eaLnBrk="1" hangingPunct="1">
              <a:lnSpc>
                <a:spcPct val="80000"/>
              </a:lnSpc>
            </a:pPr>
            <a:r>
              <a:rPr lang="zh-CN" altLang="en-US" sz="2000">
                <a:latin typeface="微软雅黑" charset="0"/>
                <a:ea typeface="微软雅黑" charset="0"/>
                <a:cs typeface="微软雅黑" charset="0"/>
              </a:rPr>
              <a:t>（</a:t>
            </a:r>
            <a:r>
              <a:rPr lang="en-US" altLang="zh-CN" sz="2000">
                <a:latin typeface="微软雅黑" charset="0"/>
                <a:ea typeface="微软雅黑" charset="0"/>
                <a:cs typeface="微软雅黑" charset="0"/>
              </a:rPr>
              <a:t>2</a:t>
            </a:r>
            <a:r>
              <a:rPr lang="zh-CN" altLang="en-US" sz="2000">
                <a:latin typeface="微软雅黑" charset="0"/>
                <a:ea typeface="微软雅黑" charset="0"/>
                <a:cs typeface="微软雅黑" charset="0"/>
              </a:rPr>
              <a:t>）</a:t>
            </a:r>
            <a:r>
              <a:rPr lang="en-US" altLang="zh-CN" sz="2000">
                <a:latin typeface="微软雅黑" charset="0"/>
                <a:ea typeface="微软雅黑" charset="0"/>
                <a:cs typeface="微软雅黑" charset="0"/>
              </a:rPr>
              <a:t>B = im2col(A,'indexed',...)</a:t>
            </a:r>
            <a:endParaRPr lang="zh-CN" altLang="en-US" sz="2000">
              <a:latin typeface="微软雅黑" charset="0"/>
              <a:ea typeface="微软雅黑" charset="0"/>
              <a:cs typeface="微软雅黑" charset="0"/>
            </a:endParaRPr>
          </a:p>
          <a:p>
            <a:pPr eaLnBrk="1" hangingPunct="1">
              <a:lnSpc>
                <a:spcPct val="80000"/>
              </a:lnSpc>
            </a:pPr>
            <a:endParaRPr lang="zh-CN" altLang="en-US" sz="2000">
              <a:latin typeface="微软雅黑" charset="0"/>
              <a:ea typeface="微软雅黑" charset="0"/>
              <a:cs typeface="微软雅黑" charset="0"/>
            </a:endParaRPr>
          </a:p>
        </p:txBody>
      </p:sp>
    </p:spTree>
  </p:cSld>
  <p:clrMapOvr>
    <a:masterClrMapping/>
  </p:clrMapOvr>
  <p:transition xmlns:p14="http://schemas.microsoft.com/office/powerpoint/2010/main">
    <p:random/>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4385" name="标题 1"/>
          <p:cNvSpPr>
            <a:spLocks noGrp="1" noChangeArrowheads="1"/>
          </p:cNvSpPr>
          <p:nvPr>
            <p:ph type="title"/>
          </p:nvPr>
        </p:nvSpPr>
        <p:spPr/>
        <p:txBody>
          <a:bodyPr/>
          <a:lstStyle/>
          <a:p>
            <a:pPr eaLnBrk="1" hangingPunct="1"/>
            <a:r>
              <a:rPr lang="en-US" altLang="zh-CN">
                <a:latin typeface="Franklin Gothic Medium" charset="0"/>
                <a:ea typeface="微软雅黑" charset="0"/>
                <a:cs typeface="微软雅黑" charset="0"/>
              </a:rPr>
              <a:t>4.6.5</a:t>
            </a:r>
            <a:r>
              <a:rPr lang="zh-CN" altLang="en-US">
                <a:latin typeface="Franklin Gothic Medium" charset="0"/>
                <a:ea typeface="微软雅黑" charset="0"/>
                <a:cs typeface="微软雅黑" charset="0"/>
              </a:rPr>
              <a:t>　特殊区域处理</a:t>
            </a:r>
          </a:p>
        </p:txBody>
      </p:sp>
      <p:sp>
        <p:nvSpPr>
          <p:cNvPr id="144386" name="内容占位符 2"/>
          <p:cNvSpPr>
            <a:spLocks noGrp="1" noChangeArrowheads="1"/>
          </p:cNvSpPr>
          <p:nvPr>
            <p:ph idx="1"/>
          </p:nvPr>
        </p:nvSpPr>
        <p:spPr/>
        <p:txBody>
          <a:bodyPr/>
          <a:lstStyle/>
          <a:p>
            <a:pPr eaLnBrk="1" hangingPunct="1">
              <a:lnSpc>
                <a:spcPct val="90000"/>
              </a:lnSpc>
            </a:pPr>
            <a:r>
              <a:rPr lang="en-US" altLang="zh-CN">
                <a:latin typeface="微软雅黑" charset="0"/>
                <a:ea typeface="微软雅黑" charset="0"/>
                <a:cs typeface="微软雅黑" charset="0"/>
              </a:rPr>
              <a:t>1</a:t>
            </a:r>
            <a:r>
              <a:rPr lang="zh-CN" altLang="en-US">
                <a:latin typeface="微软雅黑" charset="0"/>
                <a:ea typeface="微软雅黑" charset="0"/>
                <a:cs typeface="微软雅黑" charset="0"/>
              </a:rPr>
              <a:t>．</a:t>
            </a:r>
            <a:r>
              <a:rPr lang="en-US" altLang="zh-CN">
                <a:latin typeface="微软雅黑" charset="0"/>
                <a:ea typeface="微软雅黑" charset="0"/>
                <a:cs typeface="微软雅黑" charset="0"/>
              </a:rPr>
              <a:t>roipoly</a:t>
            </a:r>
            <a:r>
              <a:rPr lang="zh-CN" altLang="en-US">
                <a:latin typeface="微软雅黑" charset="0"/>
                <a:ea typeface="微软雅黑" charset="0"/>
                <a:cs typeface="微软雅黑" charset="0"/>
              </a:rPr>
              <a:t>函数</a:t>
            </a:r>
          </a:p>
          <a:p>
            <a:pPr eaLnBrk="1" hangingPunct="1">
              <a:lnSpc>
                <a:spcPct val="90000"/>
              </a:lnSpc>
            </a:pPr>
            <a:r>
              <a:rPr lang="en-US" altLang="zh-CN">
                <a:latin typeface="微软雅黑" charset="0"/>
                <a:ea typeface="微软雅黑" charset="0"/>
                <a:cs typeface="微软雅黑" charset="0"/>
              </a:rPr>
              <a:t>roipoly</a:t>
            </a:r>
            <a:r>
              <a:rPr lang="zh-CN" altLang="en-US">
                <a:latin typeface="微软雅黑" charset="0"/>
                <a:ea typeface="微软雅黑" charset="0"/>
                <a:cs typeface="微软雅黑" charset="0"/>
              </a:rPr>
              <a:t>函数用于设定图像中的多边形区域。其调用格式为：</a:t>
            </a:r>
          </a:p>
          <a:p>
            <a:pPr eaLnBrk="1" hangingPunct="1">
              <a:lnSpc>
                <a:spcPct val="90000"/>
              </a:lnSpc>
            </a:pPr>
            <a:r>
              <a:rPr lang="zh-CN" altLang="en-US">
                <a:latin typeface="微软雅黑" charset="0"/>
                <a:ea typeface="微软雅黑" charset="0"/>
                <a:cs typeface="微软雅黑" charset="0"/>
              </a:rPr>
              <a:t>（</a:t>
            </a:r>
            <a:r>
              <a:rPr lang="en-US" altLang="zh-CN">
                <a:latin typeface="微软雅黑" charset="0"/>
                <a:ea typeface="微软雅黑" charset="0"/>
                <a:cs typeface="微软雅黑" charset="0"/>
              </a:rPr>
              <a:t>1</a:t>
            </a:r>
            <a:r>
              <a:rPr lang="zh-CN" altLang="en-US">
                <a:latin typeface="微软雅黑" charset="0"/>
                <a:ea typeface="微软雅黑" charset="0"/>
                <a:cs typeface="微软雅黑" charset="0"/>
              </a:rPr>
              <a:t>）</a:t>
            </a:r>
            <a:r>
              <a:rPr lang="en-US" altLang="zh-CN">
                <a:latin typeface="微软雅黑" charset="0"/>
                <a:ea typeface="微软雅黑" charset="0"/>
                <a:cs typeface="微软雅黑" charset="0"/>
              </a:rPr>
              <a:t>BW=roipoly </a:t>
            </a:r>
            <a:r>
              <a:rPr lang="zh-CN" altLang="en-US">
                <a:latin typeface="微软雅黑" charset="0"/>
                <a:ea typeface="微软雅黑" charset="0"/>
                <a:cs typeface="微软雅黑" charset="0"/>
              </a:rPr>
              <a:t>或 </a:t>
            </a:r>
            <a:r>
              <a:rPr lang="en-US" altLang="zh-CN">
                <a:latin typeface="微软雅黑" charset="0"/>
                <a:ea typeface="微软雅黑" charset="0"/>
                <a:cs typeface="微软雅黑" charset="0"/>
              </a:rPr>
              <a:t>BW=roipoly(I)</a:t>
            </a:r>
            <a:endParaRPr lang="zh-CN" altLang="en-US">
              <a:latin typeface="微软雅黑" charset="0"/>
              <a:ea typeface="微软雅黑" charset="0"/>
              <a:cs typeface="微软雅黑" charset="0"/>
            </a:endParaRPr>
          </a:p>
          <a:p>
            <a:pPr eaLnBrk="1" hangingPunct="1">
              <a:lnSpc>
                <a:spcPct val="90000"/>
              </a:lnSpc>
            </a:pPr>
            <a:r>
              <a:rPr lang="zh-CN" altLang="en-US">
                <a:latin typeface="微软雅黑" charset="0"/>
                <a:ea typeface="微软雅黑" charset="0"/>
                <a:cs typeface="微软雅黑" charset="0"/>
              </a:rPr>
              <a:t>（</a:t>
            </a:r>
            <a:r>
              <a:rPr lang="en-US" altLang="zh-CN">
                <a:latin typeface="微软雅黑" charset="0"/>
                <a:ea typeface="微软雅黑" charset="0"/>
                <a:cs typeface="微软雅黑" charset="0"/>
              </a:rPr>
              <a:t>2</a:t>
            </a:r>
            <a:r>
              <a:rPr lang="zh-CN" altLang="en-US">
                <a:latin typeface="微软雅黑" charset="0"/>
                <a:ea typeface="微软雅黑" charset="0"/>
                <a:cs typeface="微软雅黑" charset="0"/>
              </a:rPr>
              <a:t>）</a:t>
            </a:r>
            <a:r>
              <a:rPr lang="en-US" altLang="zh-CN">
                <a:latin typeface="微软雅黑" charset="0"/>
                <a:ea typeface="微软雅黑" charset="0"/>
                <a:cs typeface="微软雅黑" charset="0"/>
              </a:rPr>
              <a:t>BW=roipoly(I,c,r)</a:t>
            </a:r>
            <a:endParaRPr lang="zh-CN" altLang="en-US">
              <a:latin typeface="微软雅黑" charset="0"/>
              <a:ea typeface="微软雅黑" charset="0"/>
              <a:cs typeface="微软雅黑" charset="0"/>
            </a:endParaRPr>
          </a:p>
          <a:p>
            <a:pPr eaLnBrk="1" hangingPunct="1">
              <a:lnSpc>
                <a:spcPct val="90000"/>
              </a:lnSpc>
            </a:pPr>
            <a:r>
              <a:rPr lang="zh-CN" altLang="en-US">
                <a:latin typeface="微软雅黑" charset="0"/>
                <a:ea typeface="微软雅黑" charset="0"/>
                <a:cs typeface="微软雅黑" charset="0"/>
              </a:rPr>
              <a:t>（</a:t>
            </a:r>
            <a:r>
              <a:rPr lang="en-US" altLang="zh-CN">
                <a:latin typeface="微软雅黑" charset="0"/>
                <a:ea typeface="微软雅黑" charset="0"/>
                <a:cs typeface="微软雅黑" charset="0"/>
              </a:rPr>
              <a:t>3</a:t>
            </a:r>
            <a:r>
              <a:rPr lang="zh-CN" altLang="en-US">
                <a:latin typeface="微软雅黑" charset="0"/>
                <a:ea typeface="微软雅黑" charset="0"/>
                <a:cs typeface="微软雅黑" charset="0"/>
              </a:rPr>
              <a:t>）</a:t>
            </a:r>
            <a:r>
              <a:rPr lang="en-US" altLang="zh-CN">
                <a:latin typeface="微软雅黑" charset="0"/>
                <a:ea typeface="微软雅黑" charset="0"/>
                <a:cs typeface="微软雅黑" charset="0"/>
              </a:rPr>
              <a:t>BW=roipoly(x,y,I,xi,yi)</a:t>
            </a:r>
            <a:endParaRPr lang="zh-CN" altLang="en-US">
              <a:latin typeface="微软雅黑" charset="0"/>
              <a:ea typeface="微软雅黑" charset="0"/>
              <a:cs typeface="微软雅黑" charset="0"/>
            </a:endParaRPr>
          </a:p>
          <a:p>
            <a:pPr eaLnBrk="1" hangingPunct="1">
              <a:lnSpc>
                <a:spcPct val="90000"/>
              </a:lnSpc>
            </a:pPr>
            <a:r>
              <a:rPr lang="zh-CN" altLang="en-US">
                <a:latin typeface="微软雅黑" charset="0"/>
                <a:ea typeface="微软雅黑" charset="0"/>
                <a:cs typeface="微软雅黑" charset="0"/>
              </a:rPr>
              <a:t>（</a:t>
            </a:r>
            <a:r>
              <a:rPr lang="en-US" altLang="zh-CN">
                <a:latin typeface="微软雅黑" charset="0"/>
                <a:ea typeface="微软雅黑" charset="0"/>
                <a:cs typeface="微软雅黑" charset="0"/>
              </a:rPr>
              <a:t>4</a:t>
            </a:r>
            <a:r>
              <a:rPr lang="zh-CN" altLang="en-US">
                <a:latin typeface="微软雅黑" charset="0"/>
                <a:ea typeface="微软雅黑" charset="0"/>
                <a:cs typeface="微软雅黑" charset="0"/>
              </a:rPr>
              <a:t>）</a:t>
            </a:r>
            <a:r>
              <a:rPr lang="en-US" altLang="zh-CN">
                <a:latin typeface="微软雅黑" charset="0"/>
                <a:ea typeface="微软雅黑" charset="0"/>
                <a:cs typeface="微软雅黑" charset="0"/>
              </a:rPr>
              <a:t>[BW,xi,yi]=roipoly(...)</a:t>
            </a:r>
            <a:endParaRPr lang="zh-CN" altLang="en-US">
              <a:latin typeface="微软雅黑" charset="0"/>
              <a:ea typeface="微软雅黑" charset="0"/>
              <a:cs typeface="微软雅黑" charset="0"/>
            </a:endParaRPr>
          </a:p>
          <a:p>
            <a:pPr eaLnBrk="1" hangingPunct="1">
              <a:lnSpc>
                <a:spcPct val="90000"/>
              </a:lnSpc>
            </a:pPr>
            <a:r>
              <a:rPr lang="zh-CN" altLang="en-US">
                <a:latin typeface="微软雅黑" charset="0"/>
                <a:ea typeface="微软雅黑" charset="0"/>
                <a:cs typeface="微软雅黑" charset="0"/>
              </a:rPr>
              <a:t>（</a:t>
            </a:r>
            <a:r>
              <a:rPr lang="en-US" altLang="zh-CN">
                <a:latin typeface="微软雅黑" charset="0"/>
                <a:ea typeface="微软雅黑" charset="0"/>
                <a:cs typeface="微软雅黑" charset="0"/>
              </a:rPr>
              <a:t>5</a:t>
            </a:r>
            <a:r>
              <a:rPr lang="zh-CN" altLang="en-US">
                <a:latin typeface="微软雅黑" charset="0"/>
                <a:ea typeface="微软雅黑" charset="0"/>
                <a:cs typeface="微软雅黑" charset="0"/>
              </a:rPr>
              <a:t>）</a:t>
            </a:r>
            <a:r>
              <a:rPr lang="en-US" altLang="zh-CN">
                <a:latin typeface="微软雅黑" charset="0"/>
                <a:ea typeface="微软雅黑" charset="0"/>
                <a:cs typeface="微软雅黑" charset="0"/>
              </a:rPr>
              <a:t>[x,y,BW,xi,yi]=roipoly(...)</a:t>
            </a:r>
            <a:endParaRPr lang="zh-CN" altLang="en-US">
              <a:latin typeface="微软雅黑" charset="0"/>
              <a:ea typeface="微软雅黑" charset="0"/>
              <a:cs typeface="微软雅黑" charset="0"/>
            </a:endParaRPr>
          </a:p>
        </p:txBody>
      </p:sp>
    </p:spTree>
  </p:cSld>
  <p:clrMapOvr>
    <a:masterClrMapping/>
  </p:clrMapOvr>
  <p:transition xmlns:p14="http://schemas.microsoft.com/office/powerpoint/2010/main">
    <p:random/>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Breez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Breez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Trek</Template>
  <TotalTime>4791</TotalTime>
  <Pages>0</Pages>
  <Words>5739</Words>
  <Characters>0</Characters>
  <Application>Microsoft Macintosh PowerPoint</Application>
  <PresentationFormat>On-screen Show (4:3)</PresentationFormat>
  <Lines>0</Lines>
  <Paragraphs>713</Paragraphs>
  <Slides>117</Slides>
  <Notes>15</Notes>
  <HiddenSlides>37</HiddenSlides>
  <MMClips>0</MMClips>
  <ScaleCrop>false</ScaleCrop>
  <HeadingPairs>
    <vt:vector size="8" baseType="variant">
      <vt:variant>
        <vt:lpstr>Fonts Used</vt:lpstr>
      </vt:variant>
      <vt:variant>
        <vt:i4>22</vt:i4>
      </vt:variant>
      <vt:variant>
        <vt:lpstr>Theme</vt:lpstr>
      </vt:variant>
      <vt:variant>
        <vt:i4>2</vt:i4>
      </vt:variant>
      <vt:variant>
        <vt:lpstr>Embedded OLE Servers</vt:lpstr>
      </vt:variant>
      <vt:variant>
        <vt:i4>3</vt:i4>
      </vt:variant>
      <vt:variant>
        <vt:lpstr>Slide Titles</vt:lpstr>
      </vt:variant>
      <vt:variant>
        <vt:i4>117</vt:i4>
      </vt:variant>
    </vt:vector>
  </HeadingPairs>
  <TitlesOfParts>
    <vt:vector size="144" baseType="lpstr">
      <vt:lpstr>Calibri</vt:lpstr>
      <vt:lpstr>ＭＳ Ｐゴシック</vt:lpstr>
      <vt:lpstr>Arial</vt:lpstr>
      <vt:lpstr>News Gothic MT</vt:lpstr>
      <vt:lpstr>Wingdings 2</vt:lpstr>
      <vt:lpstr>宋体</vt:lpstr>
      <vt:lpstr>Times New Roman</vt:lpstr>
      <vt:lpstr>Wingdings</vt:lpstr>
      <vt:lpstr>华文楷体</vt:lpstr>
      <vt:lpstr>Franklin Gothic Medium</vt:lpstr>
      <vt:lpstr>微软雅黑</vt:lpstr>
      <vt:lpstr>Franklin Gothic Book</vt:lpstr>
      <vt:lpstr>楷体</vt:lpstr>
      <vt:lpstr>Adobe 楷体 Std R</vt:lpstr>
      <vt:lpstr>Gulim</vt:lpstr>
      <vt:lpstr>幼圆</vt:lpstr>
      <vt:lpstr>楷体_GB2312</vt:lpstr>
      <vt:lpstr>黑体</vt:lpstr>
      <vt:lpstr>隶书</vt:lpstr>
      <vt:lpstr>Adobe 仿宋 Std R</vt:lpstr>
      <vt:lpstr>华文仿宋</vt:lpstr>
      <vt:lpstr>新細明體</vt:lpstr>
      <vt:lpstr>1_Breeze</vt:lpstr>
      <vt:lpstr>Breeze</vt:lpstr>
      <vt:lpstr>Equation.DSMT4</vt:lpstr>
      <vt:lpstr>Microsoft Equation</vt:lpstr>
      <vt:lpstr>Visio.Drawing.11</vt:lpstr>
      <vt:lpstr>PowerPoint Presentation</vt:lpstr>
      <vt:lpstr>PowerPoint Presentation</vt:lpstr>
      <vt:lpstr>PowerPoint Presentation</vt:lpstr>
      <vt:lpstr>4.1.1　线性灰度变换点运算</vt:lpstr>
      <vt:lpstr>PowerPoint Presentation</vt:lpstr>
      <vt:lpstr>PowerPoint Presentation</vt:lpstr>
      <vt:lpstr>PowerPoint Presentation</vt:lpstr>
      <vt:lpstr>PowerPoint Presentation</vt:lpstr>
      <vt:lpstr>而对于参数gamma</vt:lpstr>
      <vt:lpstr>非线性点运算</vt:lpstr>
      <vt:lpstr>PowerPoint Presentation</vt:lpstr>
      <vt:lpstr>4.2.1　代数运算的异常处理</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图像的镜像</vt:lpstr>
      <vt:lpstr>PowerPoint Presentation</vt:lpstr>
      <vt:lpstr>对图像进行镜像变换。 </vt:lpstr>
      <vt:lpstr>PowerPoint Presentation</vt:lpstr>
      <vt:lpstr>PowerPoint Presentation</vt:lpstr>
      <vt:lpstr>PowerPoint Presentation</vt:lpstr>
      <vt:lpstr>PowerPoint Presentation</vt:lpstr>
      <vt:lpstr>图像的缩放(Image Zoom)</vt:lpstr>
      <vt:lpstr>PowerPoint Presentation</vt:lpstr>
      <vt:lpstr>PowerPoint Presentation</vt:lpstr>
      <vt:lpstr>PowerPoint Presentation</vt:lpstr>
      <vt:lpstr>最近邻插值法</vt:lpstr>
      <vt:lpstr>最近邻插值法</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imresize</vt:lpstr>
      <vt:lpstr>PowerPoint Presentation</vt:lpstr>
      <vt:lpstr>transp函数的使用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imrote函数的使用 </vt:lpstr>
      <vt:lpstr>PowerPoint Presentation</vt:lpstr>
      <vt:lpstr>小结（Summary）</vt:lpstr>
      <vt:lpstr>PowerPoint Presentation</vt:lpstr>
      <vt:lpstr> 仿射变换</vt:lpstr>
      <vt:lpstr>PowerPoint Presentation</vt:lpstr>
      <vt:lpstr>仿射变换</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投影变换案例</vt:lpstr>
      <vt:lpstr>PowerPoint Presentation</vt:lpstr>
      <vt:lpstr>几何配准</vt:lpstr>
      <vt:lpstr>PowerPoint Presentation</vt:lpstr>
      <vt:lpstr>PowerPoint Presentation</vt:lpstr>
      <vt:lpstr>4.6.1　滑动邻域操作</vt:lpstr>
      <vt:lpstr>PowerPoint Presentation</vt:lpstr>
      <vt:lpstr>PowerPoint Presentation</vt:lpstr>
      <vt:lpstr>PowerPoint Presentation</vt:lpstr>
      <vt:lpstr>4.6.2　非重叠块处理</vt:lpstr>
      <vt:lpstr>PowerPoint Presentation</vt:lpstr>
      <vt:lpstr>PowerPoint Presentation</vt:lpstr>
      <vt:lpstr>4.6.3　快速块处理</vt:lpstr>
      <vt:lpstr>PowerPoint Presentation</vt:lpstr>
      <vt:lpstr>PowerPoint Presentation</vt:lpstr>
      <vt:lpstr>4.6.4　块操作的其他函数</vt:lpstr>
      <vt:lpstr>4.6.5　特殊区域处理</vt:lpstr>
      <vt:lpstr>PowerPoint Presentation</vt:lpstr>
      <vt:lpstr>PowerPoint Presentation</vt:lpstr>
      <vt:lpstr>PowerPoint Presentation</vt:lpstr>
      <vt:lpstr>PowerPoint Presentation</vt:lpstr>
      <vt:lpstr>PowerPoint Presentation</vt:lpstr>
      <vt:lpstr>PowerPoint Presentation</vt:lpstr>
      <vt:lpstr>4.6.6　特殊区域的滤波</vt:lpstr>
      <vt:lpstr>PowerPoint Presentation</vt:lpstr>
      <vt:lpstr>4.6.7　特定区域的填充</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CharactersWithSpaces>0</CharactersWithSpaces>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第4章  数字图像的运算</dc:title>
  <dc:subject/>
  <dc:creator>fan</dc:creator>
  <cp:keywords/>
  <dc:description/>
  <cp:lastModifiedBy>建南 蒋</cp:lastModifiedBy>
  <cp:revision>267</cp:revision>
  <dcterms:created xsi:type="dcterms:W3CDTF">2013-01-07T00:58:27Z</dcterms:created>
  <dcterms:modified xsi:type="dcterms:W3CDTF">2018-06-14T02:44:24Z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2052-10.1.0.6877</vt:lpwstr>
  </property>
</Properties>
</file>